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6"/>
  </p:notesMasterIdLst>
  <p:sldIdLst>
    <p:sldId id="266" r:id="rId30"/>
    <p:sldId id="267" r:id="rId31"/>
    <p:sldId id="268" r:id="rId32"/>
    <p:sldId id="269" r:id="rId33"/>
    <p:sldId id="270" r:id="rId34"/>
    <p:sldId id="271" r:id="rId35"/>
    <p:sldId id="272" r:id="rId36"/>
    <p:sldId id="273" r:id="rId37"/>
    <p:sldId id="274" r:id="rId38"/>
    <p:sldId id="275" r:id="rId39"/>
    <p:sldId id="276" r:id="rId40"/>
  </p:sldIdLst>
  <p:sldSz cx="18288000" cy="10287000"/>
  <p:notesSz cx="6858000" cy="9144000"/>
  <p:embeddedFontLst>
    <p:embeddedFont>
      <p:font typeface="Poppins" charset="1" panose="00000500000000000000"/>
      <p:regular r:id="rId19"/>
    </p:embeddedFont>
    <p:embeddedFont>
      <p:font typeface="Poppins Bold" charset="1" panose="000008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presProps" Target="presProps.xml" /><ns0:Relationship Id="rId3" Type="http://schemas.openxmlformats.org/officeDocument/2006/relationships/viewProps" Target="viewProps.xml" /><ns0:Relationship Id="rId4" Type="http://schemas.openxmlformats.org/officeDocument/2006/relationships/theme" Target="theme/theme1.xml" /><ns0:Relationship Id="rId5" Type="http://schemas.openxmlformats.org/officeDocument/2006/relationships/tableStyles" Target="tableStyles.xml" /><ns0:Relationship Id="rId16" Type="http://schemas.openxmlformats.org/officeDocument/2006/relationships/notesMaster" Target="notesMasters/notesMaster1.xml" /><ns0:Relationship Id="rId17" Type="http://schemas.openxmlformats.org/officeDocument/2006/relationships/theme" Target="theme/theme2.xml" /><ns0:Relationship Id="rId19" Type="http://schemas.openxmlformats.org/officeDocument/2006/relationships/font" Target="fonts/font19.fntdata" /><ns0:Relationship Id="rId20" Type="http://schemas.openxmlformats.org/officeDocument/2006/relationships/font" Target="fonts/font20.fntdata" /><ns0:Relationship Id="rId30" Type="http://schemas.openxmlformats.org/officeDocument/2006/relationships/slide" Target="slides/slide11.xml" /><ns0:Relationship Id="rId31" Type="http://schemas.openxmlformats.org/officeDocument/2006/relationships/slide" Target="slides/slide12.xml" /><ns0:Relationship Id="rId32" Type="http://schemas.openxmlformats.org/officeDocument/2006/relationships/slide" Target="slides/slide13.xml" /><ns0:Relationship Id="rId33" Type="http://schemas.openxmlformats.org/officeDocument/2006/relationships/slide" Target="slides/slide14.xml" /><ns0:Relationship Id="rId34" Type="http://schemas.openxmlformats.org/officeDocument/2006/relationships/slide" Target="slides/slide15.xml" /><ns0:Relationship Id="rId35" Type="http://schemas.openxmlformats.org/officeDocument/2006/relationships/slide" Target="slides/slide16.xml" /><ns0:Relationship Id="rId36" Type="http://schemas.openxmlformats.org/officeDocument/2006/relationships/slide" Target="slides/slide17.xml" /><ns0:Relationship Id="rId37" Type="http://schemas.openxmlformats.org/officeDocument/2006/relationships/slide" Target="slides/slide18.xml" /><ns0:Relationship Id="rId38" Type="http://schemas.openxmlformats.org/officeDocument/2006/relationships/slide" Target="slides/slide19.xml" /><ns0:Relationship Id="rId39" Type="http://schemas.openxmlformats.org/officeDocument/2006/relationships/slide" Target="slides/slide20.xml" /><ns0:Relationship Id="rId40" Type="http://schemas.openxmlformats.org/officeDocument/2006/relationships/slide" Target="slides/slide21.xml" /></ns0: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morning, everyone. Thank you for having us here in Kaunas.</a:t>
            </a:r>
          </a:p>
          <a:p/>
          <a:p>
            <a:r>
              <a:t>For the next ten minutes I want to talk about something that sounds like a contradiction: using technology to make us more human.</a:t>
            </a:r>
          </a:p>
          <a:p/>
          <a:p>
            <a:r>
              <a:t>We usually think of new technology as cold. Screens. Data. Automation. But the most useful thing we have built with it has nothing to do with efficiency. It has to do with empathy.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MetaMedicsVR we build immersive training for people whose work depends on human connection. Doctors and nurses. Teachers. Future leaders.</a:t>
            </a:r>
          </a:p>
          <a:p/>
          <a:p>
            <a:r>
              <a:t>We use virtual reality and artificial intelligence. But the technology is never the point. The point is the person on the other side: the patient, the student, the colleague.</a:t>
            </a:r>
          </a:p>
          <a:p/>
          <a:p>
            <a:r>
              <a:t>Our mission is easy to say and hard to do. We train understanding, not only skills.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why empathy?</a:t>
            </a:r>
          </a:p>
          <a:p/>
          <a:p>
            <a:r>
              <a:t>Think of the last time someone understood how you felt. It changes how much you trust them and how willing you are to listen.</a:t>
            </a:r>
          </a:p>
          <a:p/>
          <a:p>
            <a:r>
              <a:t>Reading or watching a presentation can introduce an idea. Practising a difficult situation gives us another way to explore it. That is the purpose of this project's motto: you can't change what you don't feel.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this is not only true of empathy. It is true of almost everything worth learning.</a:t>
            </a:r>
          </a:p>
          <a:p/>
          <a:p>
            <a:r>
              <a:t>The old model was built to inform people. Read the module. Watch the video. Answer the multiple-choice questions. The same content for everyone, scoring what you managed to remember. And if you wanted real practice, you needed actors, a room, and hours that nobody has.</a:t>
            </a:r>
          </a:p>
          <a:p/>
          <a:p>
            <a:r>
              <a:t>But informing people was never the same as preparing them.</a:t>
            </a:r>
          </a:p>
          <a:p/>
          <a:p>
            <a:r>
              <a:t>The new standard is different. You practice the real moment. You speak, you decide, you make the judgment call. You are assessed on what you do, not on what you memorized.</a:t>
            </a:r>
          </a:p>
          <a:p/>
          <a:p>
            <a:r>
              <a:t>Let me show you what that looks like, through this project.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VR Balance, a European project on gender equality and shared caregiving. I want to show you how we approached those issues through practice.</a:t>
            </a:r>
          </a:p>
          <a:p/>
          <a:p>
            <a:r>
              <a:t>You put on a headset and experience a situation from another person's point of view. Six everyday scenes explore bias in interviews, promotion, care and working life.</a:t>
            </a:r>
          </a:p>
          <a:p/>
          <a:p>
            <a:r>
              <a:t>Every session ends with a guided debrief. Participants discuss what happened, how they responded and what they could do differently. The experience starts a conversation; reflection helps connect it to daily life.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Virtual reality puts you inside someone else's world. Our second technology lets you have a conversation in it.</a:t>
            </a:r>
          </a:p>
          <a:p/>
          <a:p>
            <a:r>
              <a:t>With artificial intelligence we create virtual people you can actually talk to. They answer naturally, in the moment. A nervous patient. An angry relative. A student who has stopped speaking.</a:t>
            </a:r>
          </a:p>
          <a:p/>
          <a:p>
            <a:r>
              <a:t>The learner does not click three fixed buttons. They hold a real, unpredictable conversation. and they practice how they listen and respond.</a:t>
            </a:r>
          </a:p>
          <a:p/>
          <a:p>
            <a:r>
              <a:t>And they can do it as many times as they need, with no risk to anyone.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Put the two together and this is where it becomes powerful.</a:t>
            </a:r>
          </a:p>
          <a:p/>
          <a:p>
            <a:r>
              <a:t>VR gives you the perspective. AI gives you the practice. One lets you feel what another person lives. The other lets you rehearse what you will say when it happens in front of you.</a:t>
            </a:r>
          </a:p>
          <a:p/>
          <a:p>
            <a:r>
              <a:t>Together they do not teach empathy as a concept. They let you rehearse it, feel it, and build it as a skill.</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platform supports six complementary formats.</a:t>
            </a:r>
          </a:p>
          <a:p/>
          <a:p>
            <a:r>
              <a:t>First, AI conversations: practice listening and responding in difficult situations.</a:t>
            </a:r>
          </a:p>
          <a:p/>
          <a:p>
            <a:r>
              <a:t>Second, an AI virtual patient: ask questions and explore a clinical case.</a:t>
            </a:r>
          </a:p>
          <a:p/>
          <a:p>
            <a:r>
              <a:t>Third, branching clinical decisions: choices lead to different consequences.</a:t>
            </a:r>
          </a:p>
          <a:p/>
          <a:p>
            <a:r>
              <a:t>Fourth, interactive and gamified content: work through activities that reinforce learning.</a:t>
            </a:r>
          </a:p>
          <a:p/>
          <a:p>
            <a:r>
              <a:t>Fifth, authoring for educators: describe a situation, review the draft and approve the scenario before learners use it.</a:t>
            </a:r>
          </a:p>
          <a:p/>
          <a:p>
            <a:r>
              <a:t>Sixth, assessment and analytics: review performance and identify where a group needs more practice.</a:t>
            </a:r>
          </a:p>
          <a:p/>
          <a:p>
            <a:r>
              <a:t>Educators can choose the format that fits the learning objective, and combine activities within a course. The clinical examples show applications beyond this project; they are not extra features being claimed for the VR Balance scenarios.</a:t>
            </a:r>
          </a:p>
          <a:p/>
          <a:p>
            <a:r>
              <a:t>VR Balance applies this same approach to six situations of inequality, combining immersive experience with guided reflection.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you may be thinking that this is impressive technology, but does it actually work? Fair question. So here is what sits underneath.</a:t>
            </a:r>
          </a:p>
          <a:p/>
          <a:p>
            <a:r>
              <a:t>First, we do not measure what you can repeat. We measure what you can do.</a:t>
            </a:r>
          </a:p>
          <a:p/>
          <a:p>
            <a:r>
              <a:t>Second, there is a well-known ladder in professional training: knowing, knowing how, showing how, and finally doing it with a real person in front of you. Most training stops near the bottom. Our job is to take people to the top.</a:t>
            </a:r>
          </a:p>
          <a:p/>
          <a:p>
            <a:r>
              <a:t>Third, every scenario is designed backwards from the exact skill it is meant to build.</a:t>
            </a:r>
          </a:p>
          <a:p/>
          <a:p>
            <a:r>
              <a:t>And at the end we do not simply say "well done". We give a readiness score.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VR Balance has been delivered in Spain, Lithuania and Poland.</a:t>
            </a:r>
          </a:p>
          <a:p/>
          <a:p>
            <a:r>
              <a:t>Six immersive scenarios, in five languages, on headsets and on ordinary computers.</a:t>
            </a:r>
          </a:p>
          <a:p/>
          <a:p>
            <a:r>
              <a:t>Three hundred and seventy-two people trained in person, in Spain, Lithuania and Poland. Another one hundred and ninety-four in the online events.</a:t>
            </a:r>
          </a:p>
          <a:p/>
          <a:p>
            <a:r>
              <a:t>Three workshops, a handbook, and every single material free to download. because a European project should leave something behind that anyone can use.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let me come back to where I started.</a:t>
            </a:r>
          </a:p>
          <a:p/>
          <a:p>
            <a:r>
              <a:t>The best use of this technology is not to replace human connection. It is to train it. To give people a safe, repeatable way to practice the hardest and most human skill of all: understanding each other.</a:t>
            </a:r>
          </a:p>
          <a:p/>
          <a:p>
            <a:r>
              <a:t>With VR Balance we have brought immersive practice and guided reflection into the same course. Empathy. Immersion. And the part that matters most. action.</a:t>
            </a:r>
          </a:p>
          <a:p/>
          <a:p>
            <a:r>
              <a:t>At MetaMedicsVR, that is the future we are building. Not technology instead of empathy. Technology in the service of it.</a:t>
            </a:r>
          </a:p>
          <a:p/>
          <a:p>
            <a:r>
              <a:t>Thank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jpe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3.png"/><Relationship Id="rId9" Type="http://schemas.openxmlformats.org/officeDocument/2006/relationships/image" Target="../media/image4.png"/><Relationship Id="rId10" Type="http://schemas.openxmlformats.org/officeDocument/2006/relationships/image" Target="../media/image5.png"/><Relationship Id="rId11" Type="http://schemas.openxmlformats.org/officeDocument/2006/relationships/image" Target="../media/image6.png"/><Relationship Id="rId12" Type="http://schemas.openxmlformats.org/officeDocument/2006/relationships/image" Target="../media/image7.png"/></Relationships>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6F1E7"/>
        </a:solidFill>
      </p:bgPr>
    </p:bg>
    <p:spTree>
      <p:nvGrpSpPr>
        <p:cNvPr id="1" name=""/>
        <p:cNvGrpSpPr/>
        <p:nvPr/>
      </p:nvGrpSpPr>
      <p:grpSpPr/>
      <p:grpSp>
        <p:nvGrpSpPr>
          <p:cNvPr name="Group 2" id="2"/>
          <p:cNvGrpSpPr/>
          <p:nvPr/>
        </p:nvGrpSpPr>
        <p:grpSpPr>
          <a:xfrm rot="0">
            <a:off x="0" y="0"/>
            <a:ext cx="3660372" cy="301990"/>
            <a:chOff x="0" y="0"/>
            <a:chExt cx="4880496" cy="402654"/>
          </a:xfrm>
        </p:grpSpPr>
        <p:sp>
          <p:nvSpPr>
            <p:cNvPr name="Freeform 3" id="3"/>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txBody>
            <a:bodyPr/>
            <a:p/>
          </p:txBody>
        </p:sp>
      </p:grpSp>
      <p:grpSp>
        <p:nvGrpSpPr>
          <p:cNvPr name="Group 4" id="4"/>
          <p:cNvGrpSpPr/>
          <p:nvPr/>
        </p:nvGrpSpPr>
        <p:grpSpPr>
          <a:xfrm rot="0">
            <a:off x="3660372" y="0"/>
            <a:ext cx="3660372" cy="301990"/>
            <a:chOff x="0" y="0"/>
            <a:chExt cx="4880496" cy="402654"/>
          </a:xfrm>
        </p:grpSpPr>
        <p:sp>
          <p:nvSpPr>
            <p:cNvPr name="Freeform 5" id="5"/>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txBody>
            <a:bodyPr/>
            <a:p/>
          </p:txBody>
        </p:sp>
      </p:grpSp>
      <p:grpSp>
        <p:nvGrpSpPr>
          <p:cNvPr name="Group 6" id="6"/>
          <p:cNvGrpSpPr/>
          <p:nvPr/>
        </p:nvGrpSpPr>
        <p:grpSpPr>
          <a:xfrm rot="0">
            <a:off x="7320734" y="0"/>
            <a:ext cx="3660372" cy="301990"/>
            <a:chOff x="0" y="0"/>
            <a:chExt cx="4880496" cy="402654"/>
          </a:xfrm>
        </p:grpSpPr>
        <p:sp>
          <p:nvSpPr>
            <p:cNvPr name="Freeform 7" id="7"/>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txBody>
            <a:bodyPr/>
            <a:p/>
          </p:txBody>
        </p:sp>
      </p:grpSp>
      <p:grpSp>
        <p:nvGrpSpPr>
          <p:cNvPr name="Group 8" id="8"/>
          <p:cNvGrpSpPr/>
          <p:nvPr/>
        </p:nvGrpSpPr>
        <p:grpSpPr>
          <a:xfrm rot="0">
            <a:off x="10981106" y="0"/>
            <a:ext cx="3660372" cy="301990"/>
            <a:chOff x="0" y="0"/>
            <a:chExt cx="4880496" cy="402654"/>
          </a:xfrm>
        </p:grpSpPr>
        <p:sp>
          <p:nvSpPr>
            <p:cNvPr name="Freeform 9" id="9"/>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txBody>
            <a:bodyPr/>
            <a:p/>
          </p:txBody>
        </p:sp>
      </p:grpSp>
      <p:grpSp>
        <p:nvGrpSpPr>
          <p:cNvPr name="Group 10" id="10"/>
          <p:cNvGrpSpPr/>
          <p:nvPr/>
        </p:nvGrpSpPr>
        <p:grpSpPr>
          <a:xfrm rot="0">
            <a:off x="14641468" y="0"/>
            <a:ext cx="3660372" cy="301990"/>
            <a:chOff x="0" y="0"/>
            <a:chExt cx="4880496" cy="402654"/>
          </a:xfrm>
        </p:grpSpPr>
        <p:sp>
          <p:nvSpPr>
            <p:cNvPr name="Freeform 11" id="11"/>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txBody>
            <a:bodyPr/>
            <a:p/>
          </p:txBody>
        </p:sp>
      </p:grpSp>
      <p:sp>
        <p:nvSpPr>
          <p:cNvPr name="Freeform 12" id="12"/>
          <p:cNvSpPr/>
          <p:nvPr/>
        </p:nvSpPr>
        <p:spPr>
          <a:xfrm flipH="false" flipV="false" rot="0">
            <a:off x="12106121" y="449929"/>
            <a:ext cx="6178090" cy="9821851"/>
          </a:xfrm>
          <a:custGeom>
            <a:avLst/>
            <a:gdLst/>
            <a:ahLst/>
            <a:cxnLst/>
            <a:rect r="r" b="b" t="t" l="l"/>
            <a:pathLst>
              <a:path h="9821851" w="6178090">
                <a:moveTo>
                  <a:pt x="0" y="0"/>
                </a:moveTo>
                <a:lnTo>
                  <a:pt x="6178089" y="0"/>
                </a:lnTo>
                <a:lnTo>
                  <a:pt x="6178089" y="9821851"/>
                </a:lnTo>
                <a:lnTo>
                  <a:pt x="0" y="9821851"/>
                </a:lnTo>
                <a:lnTo>
                  <a:pt x="0" y="0"/>
                </a:lnTo>
                <a:close/>
              </a:path>
            </a:pathLst>
          </a:custGeom>
          <a:blipFill>
            <a:blip r:embed="rId3">
              <a:alphaModFix amt="41000"/>
            </a:blip>
            <a:stretch>
              <a:fillRect l="0" t="0" r="-35257" b="-4735"/>
            </a:stretch>
          </a:blipFill>
        </p:spPr>
        <p:txBody>
          <a:bodyPr/>
          <a:p/>
        </p:txBody>
      </p:sp>
      <p:grpSp>
        <p:nvGrpSpPr>
          <p:cNvPr name="Group 13" id="13"/>
          <p:cNvGrpSpPr/>
          <p:nvPr/>
        </p:nvGrpSpPr>
        <p:grpSpPr>
          <a:xfrm rot="0">
            <a:off x="1724505" y="8551764"/>
            <a:ext cx="14852829" cy="851057"/>
            <a:chOff x="0" y="0"/>
            <a:chExt cx="19803773" cy="1134743"/>
          </a:xfrm>
        </p:grpSpPr>
        <p:sp>
          <p:nvSpPr>
            <p:cNvPr name="Freeform 14" id="14"/>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4">
                <a:alphaModFix amt="0"/>
              </a:blip>
              <a:stretch>
                <a:fillRect l="0" t="-220276" r="20520" b="-220277"/>
              </a:stretch>
            </a:blipFill>
          </p:spPr>
          <p:txBody>
            <a:bodyPr/>
            <a:p/>
          </p:txBody>
        </p:sp>
        <p:sp>
          <p:nvSpPr>
            <p:cNvPr name="TextBox 15" id="15"/>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16" id="16"/>
          <p:cNvGrpSpPr/>
          <p:nvPr/>
        </p:nvGrpSpPr>
        <p:grpSpPr>
          <a:xfrm rot="0">
            <a:off x="0" y="9201775"/>
            <a:ext cx="18288000" cy="1094750"/>
            <a:chOff x="0" y="0"/>
            <a:chExt cx="24384000" cy="1459666"/>
          </a:xfrm>
        </p:grpSpPr>
        <p:grpSp>
          <p:nvGrpSpPr>
            <p:cNvPr name="Group 17" id="17"/>
            <p:cNvGrpSpPr/>
            <p:nvPr/>
          </p:nvGrpSpPr>
          <p:grpSpPr>
            <a:xfrm rot="0">
              <a:off x="0" y="0"/>
              <a:ext cx="24384000" cy="1459666"/>
              <a:chOff x="0" y="0"/>
              <a:chExt cx="4816593" cy="288329"/>
            </a:xfrm>
          </p:grpSpPr>
          <p:sp>
            <p:nvSpPr>
              <p:cNvPr name="Freeform 18" id="18"/>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FFFFF">
                  <a:alpha val="70980"/>
                </a:srgbClr>
              </a:solidFill>
            </p:spPr>
            <p:txBody>
              <a:bodyPr/>
              <a:p/>
            </p:txBody>
          </p:sp>
          <p:sp>
            <p:nvSpPr>
              <p:cNvPr name="TextBox 19" id="19"/>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20" id="20"/>
            <p:cNvSpPr/>
            <p:nvPr/>
          </p:nvSpPr>
          <p:spPr>
            <a:xfrm flipH="false" flipV="false" rot="0">
              <a:off x="1577110" y="75366"/>
              <a:ext cx="1806406" cy="1238110"/>
            </a:xfrm>
            <a:custGeom>
              <a:avLst/>
              <a:gdLst/>
              <a:ahLst/>
              <a:cxnLst/>
              <a:rect r="r" b="b" t="t" l="l"/>
              <a:pathLst>
                <a:path h="1238110" w="1806406">
                  <a:moveTo>
                    <a:pt x="0" y="0"/>
                  </a:moveTo>
                  <a:lnTo>
                    <a:pt x="1806406" y="0"/>
                  </a:lnTo>
                  <a:lnTo>
                    <a:pt x="1806406" y="1238110"/>
                  </a:lnTo>
                  <a:lnTo>
                    <a:pt x="0" y="1238110"/>
                  </a:lnTo>
                  <a:lnTo>
                    <a:pt x="0" y="0"/>
                  </a:lnTo>
                  <a:close/>
                </a:path>
              </a:pathLst>
            </a:custGeom>
            <a:blipFill>
              <a:blip r:embed="rId5"/>
              <a:stretch>
                <a:fillRect l="-16798" t="-4700" r="-15035" b="-3494"/>
              </a:stretch>
            </a:blipFill>
          </p:spPr>
          <p:txBody>
            <a:bodyPr/>
            <a:p/>
          </p:txBody>
        </p:sp>
        <p:sp>
          <p:nvSpPr>
            <p:cNvPr name="Freeform 21" id="21"/>
            <p:cNvSpPr/>
            <p:nvPr/>
          </p:nvSpPr>
          <p:spPr>
            <a:xfrm flipH="false" flipV="false" rot="0">
              <a:off x="17187556" y="424153"/>
              <a:ext cx="2317495" cy="701512"/>
            </a:xfrm>
            <a:custGeom>
              <a:avLst/>
              <a:gdLst/>
              <a:ahLst/>
              <a:cxnLst/>
              <a:rect r="r" b="b" t="t" l="l"/>
              <a:pathLst>
                <a:path h="701512" w="2317495">
                  <a:moveTo>
                    <a:pt x="0" y="0"/>
                  </a:moveTo>
                  <a:lnTo>
                    <a:pt x="2317495" y="0"/>
                  </a:lnTo>
                  <a:lnTo>
                    <a:pt x="2317495" y="701513"/>
                  </a:lnTo>
                  <a:lnTo>
                    <a:pt x="0" y="701513"/>
                  </a:lnTo>
                  <a:lnTo>
                    <a:pt x="0" y="0"/>
                  </a:lnTo>
                  <a:close/>
                </a:path>
              </a:pathLst>
            </a:custGeom>
            <a:blipFill>
              <a:blip r:embed="rId6"/>
              <a:stretch>
                <a:fillRect l="0" t="-73" r="0" b="-73"/>
              </a:stretch>
            </a:blipFill>
          </p:spPr>
          <p:txBody>
            <a:bodyPr/>
            <a:p/>
          </p:txBody>
        </p:sp>
        <p:sp>
          <p:nvSpPr>
            <p:cNvPr name="Freeform 22" id="22"/>
            <p:cNvSpPr/>
            <p:nvPr/>
          </p:nvSpPr>
          <p:spPr>
            <a:xfrm flipH="false" flipV="false" rot="0">
              <a:off x="10683511" y="355539"/>
              <a:ext cx="3016978" cy="858494"/>
            </a:xfrm>
            <a:custGeom>
              <a:avLst/>
              <a:gdLst/>
              <a:ahLst/>
              <a:cxnLst/>
              <a:rect r="r" b="b" t="t" l="l"/>
              <a:pathLst>
                <a:path h="858494" w="3016978">
                  <a:moveTo>
                    <a:pt x="0" y="0"/>
                  </a:moveTo>
                  <a:lnTo>
                    <a:pt x="3016978" y="0"/>
                  </a:lnTo>
                  <a:lnTo>
                    <a:pt x="3016978" y="858494"/>
                  </a:lnTo>
                  <a:lnTo>
                    <a:pt x="0" y="858494"/>
                  </a:lnTo>
                  <a:lnTo>
                    <a:pt x="0" y="0"/>
                  </a:lnTo>
                  <a:close/>
                </a:path>
              </a:pathLst>
            </a:custGeom>
            <a:blipFill>
              <a:blip r:embed="rId7"/>
              <a:stretch>
                <a:fillRect l="-2989" t="-26545" r="-4710" b="-24848"/>
              </a:stretch>
            </a:blipFill>
          </p:spPr>
          <p:txBody>
            <a:bodyPr/>
            <a:p/>
          </p:txBody>
        </p:sp>
        <p:sp>
          <p:nvSpPr>
            <p:cNvPr name="Freeform 23" id="23"/>
            <p:cNvSpPr/>
            <p:nvPr/>
          </p:nvSpPr>
          <p:spPr>
            <a:xfrm flipH="false" flipV="false" rot="0">
              <a:off x="5457750" y="469345"/>
              <a:ext cx="2767336" cy="656321"/>
            </a:xfrm>
            <a:custGeom>
              <a:avLst/>
              <a:gdLst/>
              <a:ahLst/>
              <a:cxnLst/>
              <a:rect r="r" b="b" t="t" l="l"/>
              <a:pathLst>
                <a:path h="656321" w="2767336">
                  <a:moveTo>
                    <a:pt x="0" y="0"/>
                  </a:moveTo>
                  <a:lnTo>
                    <a:pt x="2767336" y="0"/>
                  </a:lnTo>
                  <a:lnTo>
                    <a:pt x="2767336" y="656321"/>
                  </a:lnTo>
                  <a:lnTo>
                    <a:pt x="0" y="656321"/>
                  </a:lnTo>
                  <a:lnTo>
                    <a:pt x="0" y="0"/>
                  </a:lnTo>
                  <a:close/>
                </a:path>
              </a:pathLst>
            </a:custGeom>
            <a:blipFill>
              <a:blip r:embed="rId8"/>
              <a:stretch>
                <a:fillRect l="0" t="-65635" r="-340" b="-43998"/>
              </a:stretch>
            </a:blipFill>
          </p:spPr>
          <p:txBody>
            <a:bodyPr/>
            <a:p/>
          </p:txBody>
        </p:sp>
        <p:sp>
          <p:nvSpPr>
            <p:cNvPr name="Freeform 24" id="24"/>
            <p:cNvSpPr/>
            <p:nvPr/>
          </p:nvSpPr>
          <p:spPr>
            <a:xfrm flipH="false" flipV="false" rot="0">
              <a:off x="21883289" y="216110"/>
              <a:ext cx="1129111" cy="1117600"/>
            </a:xfrm>
            <a:custGeom>
              <a:avLst/>
              <a:gdLst/>
              <a:ahLst/>
              <a:cxnLst/>
              <a:rect r="r" b="b" t="t" l="l"/>
              <a:pathLst>
                <a:path h="1117600" w="1129111">
                  <a:moveTo>
                    <a:pt x="0" y="0"/>
                  </a:moveTo>
                  <a:lnTo>
                    <a:pt x="1129111" y="0"/>
                  </a:lnTo>
                  <a:lnTo>
                    <a:pt x="1129111" y="1117600"/>
                  </a:lnTo>
                  <a:lnTo>
                    <a:pt x="0" y="1117600"/>
                  </a:lnTo>
                  <a:lnTo>
                    <a:pt x="0" y="0"/>
                  </a:lnTo>
                  <a:close/>
                </a:path>
              </a:pathLst>
            </a:custGeom>
            <a:blipFill>
              <a:blip r:embed="rId9"/>
              <a:stretch>
                <a:fillRect l="0" t="-73" r="0" b="-73"/>
              </a:stretch>
            </a:blipFill>
          </p:spPr>
          <p:txBody>
            <a:bodyPr/>
            <a:p/>
          </p:txBody>
        </p:sp>
      </p:grpSp>
      <p:grpSp>
        <p:nvGrpSpPr>
          <p:cNvPr name="Group 25" id="25"/>
          <p:cNvGrpSpPr/>
          <p:nvPr/>
        </p:nvGrpSpPr>
        <p:grpSpPr>
          <a:xfrm rot="0">
            <a:off x="983780" y="3849260"/>
            <a:ext cx="15785735" cy="1772921"/>
            <a:chOff x="0" y="0"/>
            <a:chExt cx="21047646" cy="2363894"/>
          </a:xfrm>
        </p:grpSpPr>
        <p:sp>
          <p:nvSpPr>
            <p:cNvPr name="Freeform 26" id="26"/>
            <p:cNvSpPr/>
            <p:nvPr/>
          </p:nvSpPr>
          <p:spPr>
            <a:xfrm flipH="false" flipV="false" rot="0">
              <a:off x="0" y="0"/>
              <a:ext cx="21047644" cy="2363899"/>
            </a:xfrm>
            <a:custGeom>
              <a:avLst/>
              <a:gdLst/>
              <a:ahLst/>
              <a:cxnLst/>
              <a:rect r="r" b="b" t="t" l="l"/>
              <a:pathLst>
                <a:path h="2363899" w="21047644">
                  <a:moveTo>
                    <a:pt x="0" y="0"/>
                  </a:moveTo>
                  <a:lnTo>
                    <a:pt x="21047644" y="0"/>
                  </a:lnTo>
                  <a:lnTo>
                    <a:pt x="21047644" y="2363899"/>
                  </a:lnTo>
                  <a:lnTo>
                    <a:pt x="0" y="2363899"/>
                  </a:lnTo>
                  <a:close/>
                </a:path>
              </a:pathLst>
            </a:custGeom>
            <a:blipFill>
              <a:blip r:embed="rId4">
                <a:alphaModFix amt="0"/>
              </a:blip>
              <a:stretch>
                <a:fillRect l="0" t="-107680" r="0" b="-139301"/>
              </a:stretch>
            </a:blipFill>
          </p:spPr>
          <p:txBody>
            <a:bodyPr/>
            <a:p/>
          </p:txBody>
        </p:sp>
        <p:sp>
          <p:nvSpPr>
            <p:cNvPr name="TextBox 27" id="27"/>
            <p:cNvSpPr txBox="true"/>
            <p:nvPr/>
          </p:nvSpPr>
          <p:spPr>
            <a:xfrm>
              <a:off x="0" y="-95250"/>
              <a:ext cx="21047646" cy="2459144"/>
            </a:xfrm>
            <a:prstGeom prst="rect">
              <a:avLst/>
            </a:prstGeom>
          </p:spPr>
          <p:txBody>
            <a:bodyPr anchor="b" rtlCol="false" tIns="0" lIns="0" bIns="0" rIns="0"/>
            <a:lstStyle/>
            <a:p>
              <a:pPr algn="l">
                <a:lnSpc>
                  <a:spcPts val="8322"/>
                </a:lnSpc>
              </a:pPr>
              <a:r>
                <a:rPr lang="en-US" b="true" sz="6605">
                  <a:solidFill>
                    <a:srgbClr val="073674"/>
                  </a:solidFill>
                  <a:latin typeface="Poppins Bold"/>
                  <a:ea typeface="Poppins Bold"/>
                  <a:cs typeface="Poppins Bold"/>
                  <a:sym typeface="Poppins Bold"/>
                </a:rPr>
                <a:t>Feeling is Believing</a:t>
              </a:r>
            </a:p>
          </p:txBody>
        </p:sp>
      </p:grpSp>
      <p:sp>
        <p:nvSpPr>
          <p:cNvPr name="Freeform 28" id="28"/>
          <p:cNvSpPr/>
          <p:nvPr/>
        </p:nvSpPr>
        <p:spPr>
          <a:xfrm flipH="false" flipV="false" rot="0">
            <a:off x="470331" y="449929"/>
            <a:ext cx="2719710" cy="2738931"/>
          </a:xfrm>
          <a:custGeom>
            <a:avLst/>
            <a:gdLst/>
            <a:ahLst/>
            <a:cxnLst/>
            <a:rect r="r" b="b" t="t" l="l"/>
            <a:pathLst>
              <a:path h="2738931" w="2719710">
                <a:moveTo>
                  <a:pt x="0" y="0"/>
                </a:moveTo>
                <a:lnTo>
                  <a:pt x="2719710" y="0"/>
                </a:lnTo>
                <a:lnTo>
                  <a:pt x="2719710" y="2738931"/>
                </a:lnTo>
                <a:lnTo>
                  <a:pt x="0" y="2738931"/>
                </a:lnTo>
                <a:lnTo>
                  <a:pt x="0" y="0"/>
                </a:lnTo>
                <a:close/>
              </a:path>
            </a:pathLst>
          </a:custGeom>
          <a:blipFill>
            <a:blip r:embed="rId10"/>
            <a:stretch>
              <a:fillRect l="0" t="0" r="0" b="0"/>
            </a:stretch>
          </a:blipFill>
        </p:spPr>
        <p:txBody>
          <a:bodyPr/>
          <a:p/>
        </p:txBody>
      </p:sp>
      <p:sp>
        <p:nvSpPr>
          <p:cNvPr name="TextBox 29" id="29"/>
          <p:cNvSpPr txBox="true"/>
          <p:nvPr/>
        </p:nvSpPr>
        <p:spPr>
          <a:xfrm rot="0">
            <a:off x="1075220" y="5932151"/>
            <a:ext cx="15694295" cy="854469"/>
          </a:xfrm>
          <a:prstGeom prst="rect">
            <a:avLst/>
          </a:prstGeom>
        </p:spPr>
        <p:txBody>
          <a:bodyPr anchor="t" rtlCol="false" tIns="0" lIns="0" bIns="0" rIns="0">
            <a:spAutoFit/>
          </a:bodyPr>
          <a:lstStyle/>
          <a:p>
            <a:pPr algn="l">
              <a:lnSpc>
                <a:spcPts val="4557"/>
              </a:lnSpc>
            </a:pPr>
            <a:r>
              <a:rPr lang="en-US" sz="3302">
                <a:solidFill>
                  <a:srgbClr val="0F766E"/>
                </a:solidFill>
                <a:latin typeface="Poppins"/>
                <a:ea typeface="Poppins"/>
                <a:cs typeface="Poppins"/>
                <a:sym typeface="Poppins"/>
              </a:rPr>
              <a:t>Using technology to reconnect with reality</a:t>
            </a:r>
          </a:p>
        </p:txBody>
      </p:sp>
      <p:sp>
        <p:nvSpPr>
          <p:cNvPr name="TextBox 30" id="30"/>
          <p:cNvSpPr txBox="true"/>
          <p:nvPr/>
        </p:nvSpPr>
        <p:spPr>
          <a:xfrm rot="0">
            <a:off x="1075220" y="6999751"/>
            <a:ext cx="15694295" cy="1228163"/>
          </a:xfrm>
          <a:prstGeom prst="rect">
            <a:avLst/>
          </a:prstGeom>
        </p:spPr>
        <p:txBody>
          <a:bodyPr anchor="t" rtlCol="false" tIns="0" lIns="0" bIns="0" rIns="0">
            <a:spAutoFit/>
          </a:bodyPr>
          <a:lstStyle/>
          <a:p>
            <a:pPr algn="l">
              <a:lnSpc>
                <a:spcPts val="3170"/>
              </a:lnSpc>
            </a:pPr>
            <a:r>
              <a:rPr lang="en-US" sz="2401">
                <a:solidFill>
                  <a:srgbClr val="3C3C3C"/>
                </a:solidFill>
                <a:latin typeface="Poppins"/>
                <a:ea typeface="Poppins"/>
                <a:cs typeface="Poppins"/>
                <a:sym typeface="Poppins"/>
              </a:rPr>
              <a:t>Beatriz Zambrano Serrano · Partnerships Director, MetaMedicsVR</a:t>
            </a:r>
          </a:p>
          <a:p>
            <a:pPr algn="l">
              <a:lnSpc>
                <a:spcPts val="3170"/>
              </a:lnSpc>
            </a:pPr>
            <a:r>
              <a:rPr lang="en-US" sz="2401">
                <a:solidFill>
                  <a:srgbClr val="3C3C3C"/>
                </a:solidFill>
                <a:latin typeface="Poppins"/>
                <a:ea typeface="Poppins"/>
                <a:cs typeface="Poppins"/>
                <a:sym typeface="Poppins"/>
              </a:rPr>
              <a:t>VR Balance European Conference · Kaunas · 25 September 2026</a:t>
            </a:r>
          </a:p>
        </p:txBody>
      </p:sp>
      <p:sp>
        <p:nvSpPr>
          <p:cNvPr name="TextBox 31" id="31"/>
          <p:cNvSpPr txBox="true"/>
          <p:nvPr/>
        </p:nvSpPr>
        <p:spPr>
          <a:xfrm rot="0">
            <a:off x="3477397" y="952500"/>
            <a:ext cx="8144599" cy="707669"/>
          </a:xfrm>
          <a:prstGeom prst="rect">
            <a:avLst/>
          </a:prstGeom>
        </p:spPr>
        <p:txBody>
          <a:bodyPr anchor="t" rtlCol="false" tIns="0" lIns="0" bIns="0" rIns="0">
            <a:spAutoFit/>
          </a:bodyPr>
          <a:lstStyle/>
          <a:p>
            <a:pPr algn="l">
              <a:lnSpc>
                <a:spcPts val="4143"/>
              </a:lnSpc>
            </a:pPr>
            <a:r>
              <a:rPr lang="en-US" b="true" sz="3002">
                <a:solidFill>
                  <a:srgbClr val="073674"/>
                </a:solidFill>
                <a:latin typeface="Poppins Bold"/>
                <a:ea typeface="Poppins Bold"/>
                <a:cs typeface="Poppins Bold"/>
                <a:sym typeface="Poppins Bold"/>
              </a:rPr>
              <a:t>VR BALANCE</a:t>
            </a:r>
          </a:p>
        </p:txBody>
      </p:sp>
      <p:sp>
        <p:nvSpPr>
          <p:cNvPr name="TextBox 32" id="32"/>
          <p:cNvSpPr txBox="true"/>
          <p:nvPr/>
        </p:nvSpPr>
        <p:spPr>
          <a:xfrm rot="0">
            <a:off x="3477397" y="1589256"/>
            <a:ext cx="10889942" cy="1237688"/>
          </a:xfrm>
          <a:prstGeom prst="rect">
            <a:avLst/>
          </a:prstGeom>
        </p:spPr>
        <p:txBody>
          <a:bodyPr anchor="t" rtlCol="false" tIns="0" lIns="0" bIns="0" rIns="0">
            <a:spAutoFit/>
          </a:bodyPr>
          <a:lstStyle/>
          <a:p>
            <a:pPr algn="l">
              <a:lnSpc>
                <a:spcPts val="2900"/>
              </a:lnSpc>
            </a:pPr>
            <a:r>
              <a:rPr lang="en-US" sz="2101">
                <a:solidFill>
                  <a:srgbClr val="0F766E"/>
                </a:solidFill>
                <a:latin typeface="Poppins"/>
                <a:ea typeface="Poppins"/>
                <a:cs typeface="Poppins"/>
                <a:sym typeface="Poppins"/>
              </a:rPr>
              <a:t>Advancing Gender Equity in Work and Home Life</a:t>
            </a:r>
          </a:p>
          <a:p>
            <a:pPr algn="l">
              <a:lnSpc>
                <a:spcPts val="2900"/>
              </a:lnSpc>
            </a:pPr>
            <a:r>
              <a:rPr lang="en-US" sz="2101">
                <a:solidFill>
                  <a:srgbClr val="0F766E"/>
                </a:solidFill>
                <a:latin typeface="Poppins"/>
                <a:ea typeface="Poppins"/>
                <a:cs typeface="Poppins"/>
                <a:sym typeface="Poppins"/>
              </a:rPr>
              <a:t>through Virtual Reality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304039"/>
            <a:chOff x="0" y="0"/>
            <a:chExt cx="21657107" cy="1738719"/>
          </a:xfrm>
        </p:grpSpPr>
        <p:sp>
          <p:nvSpPr>
            <p:cNvPr name="Freeform 3" id="3"/>
            <p:cNvSpPr/>
            <p:nvPr/>
          </p:nvSpPr>
          <p:spPr>
            <a:xfrm flipH="false" flipV="false" rot="0">
              <a:off x="0" y="0"/>
              <a:ext cx="21657109" cy="1738718"/>
            </a:xfrm>
            <a:custGeom>
              <a:avLst/>
              <a:gdLst/>
              <a:ahLst/>
              <a:cxnLst/>
              <a:rect r="r" b="b" t="t" l="l"/>
              <a:pathLst>
                <a:path h="1738718" w="21657109">
                  <a:moveTo>
                    <a:pt x="0" y="0"/>
                  </a:moveTo>
                  <a:lnTo>
                    <a:pt x="21657109" y="0"/>
                  </a:lnTo>
                  <a:lnTo>
                    <a:pt x="21657109" y="1738718"/>
                  </a:lnTo>
                  <a:lnTo>
                    <a:pt x="0" y="1738718"/>
                  </a:lnTo>
                  <a:close/>
                </a:path>
              </a:pathLst>
            </a:custGeom>
            <a:blipFill>
              <a:blip r:embed="rId3">
                <a:alphaModFix amt="0"/>
              </a:blip>
              <a:stretch>
                <a:fillRect l="0" t="-192701" r="0" b="-192701"/>
              </a:stretch>
            </a:blipFill>
          </p:spPr>
          <p:txBody>
            <a:bodyPr/>
            <a:p/>
          </p:txBody>
        </p:sp>
        <p:sp>
          <p:nvSpPr>
            <p:cNvPr name="TextBox 4" id="4"/>
            <p:cNvSpPr txBox="true"/>
            <p:nvPr/>
          </p:nvSpPr>
          <p:spPr>
            <a:xfrm>
              <a:off x="0" y="-47625"/>
              <a:ext cx="21657107" cy="1786344"/>
            </a:xfrm>
            <a:prstGeom prst="rect">
              <a:avLst/>
            </a:prstGeom>
          </p:spPr>
          <p:txBody>
            <a:bodyPr anchor="ctr" rtlCol="false" tIns="0" lIns="0" bIns="0" rIns="0"/>
            <a:lstStyle/>
            <a:p>
              <a:pPr algn="l">
                <a:lnSpc>
                  <a:spcPts val="5404"/>
                </a:lnSpc>
              </a:pPr>
              <a:r>
                <a:rPr lang="en-US" sz="4503" b="true">
                  <a:solidFill>
                    <a:srgbClr val="10242F"/>
                  </a:solidFill>
                  <a:latin typeface="Poppins Bold"/>
                  <a:ea typeface="Poppins Bold"/>
                  <a:cs typeface="Poppins Bold"/>
                  <a:sym typeface="Poppins Bold"/>
                </a:rPr>
                <a:t>We train the most human skill there is</a:t>
              </a:r>
            </a:p>
          </p:txBody>
        </p:sp>
      </p:grpSp>
      <p:sp>
        <p:nvSpPr>
          <p:cNvPr name="TextBox 5" id="5"/>
          <p:cNvSpPr txBox="true"/>
          <p:nvPr/>
        </p:nvSpPr>
        <p:spPr>
          <a:xfrm rot="0">
            <a:off x="1120940" y="2419321"/>
            <a:ext cx="10249433" cy="6663233"/>
          </a:xfrm>
          <a:prstGeom prst="rect">
            <a:avLst/>
          </a:prstGeom>
        </p:spPr>
        <p:txBody>
          <a:bodyPr anchor="t" rtlCol="false" tIns="0" lIns="0" bIns="0" rIns="0">
            <a:spAutoFit/>
          </a:bodyPr>
          <a:lstStyle/>
          <a:p>
            <a:pPr algn="l" marL="489395" indent="-244697" lvl="1">
              <a:lnSpc>
                <a:spcPts val="3242"/>
              </a:lnSpc>
              <a:buFont typeface="Arial"/>
              <a:buChar char="•"/>
            </a:pPr>
            <a:r>
              <a:rPr lang="en-US" sz="2702">
                <a:solidFill>
                  <a:srgbClr val="10242F"/>
                </a:solidFill>
                <a:latin typeface="Poppins"/>
                <a:ea typeface="Poppins"/>
                <a:cs typeface="Poppins"/>
                <a:sym typeface="Poppins"/>
              </a:rPr>
              <a:t>Immersive training for people whose work depends on human connection: healthcare professionals, teachers, future leaders.</a:t>
            </a:r>
          </a:p>
          <a:p>
            <a:pPr algn="l" marL="489395" indent="-244697" lvl="1">
              <a:lnSpc>
                <a:spcPts val="3242"/>
              </a:lnSpc>
              <a:buFont typeface="Arial"/>
              <a:buChar char="•"/>
            </a:pPr>
            <a:r>
              <a:rPr lang="en-US" sz="2702">
                <a:solidFill>
                  <a:srgbClr val="10242F"/>
                </a:solidFill>
                <a:latin typeface="Poppins"/>
                <a:ea typeface="Poppins"/>
                <a:cs typeface="Poppins"/>
                <a:sym typeface="Poppins"/>
              </a:rPr>
              <a:t>Virtual reality and artificial intelligence — but the technology is never the point.</a:t>
            </a:r>
          </a:p>
          <a:p>
            <a:pPr algn="l" marL="489395" indent="-244697" lvl="1">
              <a:lnSpc>
                <a:spcPts val="3242"/>
              </a:lnSpc>
              <a:buFont typeface="Arial"/>
              <a:buChar char="•"/>
            </a:pPr>
            <a:r>
              <a:rPr lang="en-US" sz="2702">
                <a:solidFill>
                  <a:srgbClr val="10242F"/>
                </a:solidFill>
                <a:latin typeface="Poppins"/>
                <a:ea typeface="Poppins"/>
                <a:cs typeface="Poppins"/>
                <a:sym typeface="Poppins"/>
              </a:rPr>
              <a:t>The point is the person on the other side: the patient, the student, the colleague.</a:t>
            </a:r>
          </a:p>
          <a:p>
            <a:pPr algn="l" marL="489395" indent="-244697" lvl="1">
              <a:lnSpc>
                <a:spcPts val="3242"/>
              </a:lnSpc>
              <a:buFont typeface="Arial"/>
              <a:buChar char="•"/>
            </a:pPr>
            <a:r>
              <a:rPr lang="en-US" sz="2702">
                <a:solidFill>
                  <a:srgbClr val="10242F"/>
                </a:solidFill>
                <a:latin typeface="Poppins"/>
                <a:ea typeface="Poppins"/>
                <a:cs typeface="Poppins"/>
                <a:sym typeface="Poppins"/>
              </a:rPr>
              <a:t>We train understanding, not only skills.</a:t>
            </a:r>
          </a:p>
        </p:txBody>
      </p:sp>
      <p:grpSp>
        <p:nvGrpSpPr>
          <p:cNvPr name="Group 6" id="6"/>
          <p:cNvGrpSpPr/>
          <p:nvPr/>
        </p:nvGrpSpPr>
        <p:grpSpPr>
          <a:xfrm rot="0">
            <a:off x="1029500" y="1894284"/>
            <a:ext cx="1235402" cy="96088"/>
            <a:chOff x="0" y="0"/>
            <a:chExt cx="1647203" cy="128118"/>
          </a:xfrm>
        </p:grpSpPr>
        <p:sp>
          <p:nvSpPr>
            <p:cNvPr name="Freeform 7" id="7"/>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grpSp>
        <p:nvGrpSpPr>
          <p:cNvPr name="Group 8" id="8"/>
          <p:cNvGrpSpPr/>
          <p:nvPr/>
        </p:nvGrpSpPr>
        <p:grpSpPr>
          <a:xfrm rot="0">
            <a:off x="12148147" y="2402176"/>
            <a:ext cx="5147520" cy="4392549"/>
            <a:chOff x="0" y="0"/>
            <a:chExt cx="6863359" cy="5856732"/>
          </a:xfrm>
        </p:grpSpPr>
        <p:sp>
          <p:nvSpPr>
            <p:cNvPr name="Freeform 9" id="9"/>
            <p:cNvSpPr/>
            <p:nvPr/>
          </p:nvSpPr>
          <p:spPr>
            <a:xfrm flipH="false" flipV="false" rot="0">
              <a:off x="0" y="0"/>
              <a:ext cx="6863335" cy="5856732"/>
            </a:xfrm>
            <a:custGeom>
              <a:avLst/>
              <a:gdLst/>
              <a:ahLst/>
              <a:cxnLst/>
              <a:rect r="r" b="b" t="t" l="l"/>
              <a:pathLst>
                <a:path h="5856732" w="6863335">
                  <a:moveTo>
                    <a:pt x="0" y="409956"/>
                  </a:moveTo>
                  <a:cubicBezTo>
                    <a:pt x="0" y="183515"/>
                    <a:pt x="183515" y="0"/>
                    <a:pt x="409956" y="0"/>
                  </a:cubicBezTo>
                  <a:lnTo>
                    <a:pt x="6453378" y="0"/>
                  </a:lnTo>
                  <a:cubicBezTo>
                    <a:pt x="6679819" y="0"/>
                    <a:pt x="6863335" y="183515"/>
                    <a:pt x="6863335" y="409956"/>
                  </a:cubicBezTo>
                  <a:lnTo>
                    <a:pt x="6863335" y="5446776"/>
                  </a:lnTo>
                  <a:cubicBezTo>
                    <a:pt x="6863335" y="5673217"/>
                    <a:pt x="6679819" y="5856732"/>
                    <a:pt x="6453378" y="5856732"/>
                  </a:cubicBezTo>
                  <a:lnTo>
                    <a:pt x="409956" y="5856732"/>
                  </a:lnTo>
                  <a:cubicBezTo>
                    <a:pt x="183515" y="5856732"/>
                    <a:pt x="0" y="5673217"/>
                    <a:pt x="0" y="5446776"/>
                  </a:cubicBezTo>
                  <a:close/>
                </a:path>
              </a:pathLst>
            </a:custGeom>
            <a:solidFill>
              <a:srgbClr val="F6F1E7"/>
            </a:solidFill>
          </p:spPr>
          <p:txBody>
            <a:bodyPr/>
            <a:p/>
          </p:txBody>
        </p:sp>
      </p:grpSp>
      <p:sp>
        <p:nvSpPr>
          <p:cNvPr name="TextBox 10" id="10"/>
          <p:cNvSpPr txBox="true"/>
          <p:nvPr/>
        </p:nvSpPr>
        <p:spPr>
          <a:xfrm rot="0">
            <a:off x="12468406" y="2597410"/>
            <a:ext cx="4575648" cy="600942"/>
          </a:xfrm>
          <a:prstGeom prst="rect">
            <a:avLst/>
          </a:prstGeom>
        </p:spPr>
        <p:txBody>
          <a:bodyPr anchor="t" rtlCol="false" tIns="0" lIns="0" bIns="0" rIns="0">
            <a:spAutoFit/>
          </a:bodyPr>
          <a:lstStyle/>
          <a:p>
            <a:pPr algn="l">
              <a:lnSpc>
                <a:spcPts val="2278"/>
              </a:lnSpc>
            </a:pPr>
            <a:r>
              <a:rPr lang="en-US" sz="1651" b="true">
                <a:solidFill>
                  <a:srgbClr val="0F766E"/>
                </a:solidFill>
                <a:latin typeface="Poppins Bold"/>
                <a:ea typeface="Poppins Bold"/>
                <a:cs typeface="Poppins Bold"/>
                <a:sym typeface="Poppins Bold"/>
              </a:rPr>
              <a:t>KEY IDEA</a:t>
            </a:r>
          </a:p>
        </p:txBody>
      </p:sp>
      <p:sp>
        <p:nvSpPr>
          <p:cNvPr name="TextBox 11" id="11"/>
          <p:cNvSpPr txBox="true"/>
          <p:nvPr/>
        </p:nvSpPr>
        <p:spPr>
          <a:xfrm rot="0">
            <a:off x="12468406" y="3186541"/>
            <a:ext cx="4575648" cy="3443488"/>
          </a:xfrm>
          <a:prstGeom prst="rect">
            <a:avLst/>
          </a:prstGeom>
        </p:spPr>
        <p:txBody>
          <a:bodyPr anchor="t" rtlCol="false" tIns="0" lIns="0" bIns="0" rIns="0">
            <a:spAutoFit/>
          </a:bodyPr>
          <a:lstStyle/>
          <a:p>
            <a:pPr algn="l">
              <a:lnSpc>
                <a:spcPts val="3026"/>
              </a:lnSpc>
            </a:pPr>
            <a:r>
              <a:rPr lang="en-US" sz="2101">
                <a:solidFill>
                  <a:srgbClr val="10242F"/>
                </a:solidFill>
                <a:latin typeface="Poppins"/>
                <a:ea typeface="Poppins"/>
                <a:cs typeface="Poppins"/>
                <a:sym typeface="Poppins"/>
              </a:rPr>
              <a:t>You can teach the correct procedure in an afternoon. Teaching someone to grasp what another person feels is the real work.</a:t>
            </a:r>
          </a:p>
        </p:txBody>
      </p:sp>
      <p:grpSp>
        <p:nvGrpSpPr>
          <p:cNvPr name="Group 12" id="12"/>
          <p:cNvGrpSpPr/>
          <p:nvPr/>
        </p:nvGrpSpPr>
        <p:grpSpPr>
          <a:xfrm rot="0">
            <a:off x="0" y="0"/>
            <a:ext cx="18301840" cy="301990"/>
            <a:chOff x="0" y="0"/>
            <a:chExt cx="24402453" cy="402654"/>
          </a:xfrm>
        </p:grpSpPr>
        <p:grpSp>
          <p:nvGrpSpPr>
            <p:cNvPr name="Group 13" id="13"/>
            <p:cNvGrpSpPr/>
            <p:nvPr/>
          </p:nvGrpSpPr>
          <p:grpSpPr>
            <a:xfrm rot="0">
              <a:off x="0" y="0"/>
              <a:ext cx="4880496" cy="402654"/>
              <a:chOff x="0" y="0"/>
              <a:chExt cx="4880496" cy="402654"/>
            </a:xfrm>
          </p:grpSpPr>
          <p:sp>
            <p:nvSpPr>
              <p:cNvPr name="Freeform 14" id="14"/>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sp>
        </p:grpSp>
        <p:grpSp>
          <p:nvGrpSpPr>
            <p:cNvPr name="Group 15" id="15"/>
            <p:cNvGrpSpPr/>
            <p:nvPr/>
          </p:nvGrpSpPr>
          <p:grpSpPr>
            <a:xfrm rot="0">
              <a:off x="4880496" y="0"/>
              <a:ext cx="4880496" cy="402654"/>
              <a:chOff x="0" y="0"/>
              <a:chExt cx="4880496" cy="402654"/>
            </a:xfrm>
          </p:grpSpPr>
          <p:sp>
            <p:nvSpPr>
              <p:cNvPr name="Freeform 16" id="16"/>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sp>
        </p:grpSp>
        <p:grpSp>
          <p:nvGrpSpPr>
            <p:cNvPr name="Group 17" id="17"/>
            <p:cNvGrpSpPr/>
            <p:nvPr/>
          </p:nvGrpSpPr>
          <p:grpSpPr>
            <a:xfrm rot="0">
              <a:off x="9760979" y="0"/>
              <a:ext cx="4880496" cy="402654"/>
              <a:chOff x="0" y="0"/>
              <a:chExt cx="4880496" cy="402654"/>
            </a:xfrm>
          </p:grpSpPr>
          <p:sp>
            <p:nvSpPr>
              <p:cNvPr name="Freeform 18" id="18"/>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sp>
        </p:grpSp>
        <p:grpSp>
          <p:nvGrpSpPr>
            <p:cNvPr name="Group 19" id="19"/>
            <p:cNvGrpSpPr/>
            <p:nvPr/>
          </p:nvGrpSpPr>
          <p:grpSpPr>
            <a:xfrm rot="0">
              <a:off x="14641474" y="0"/>
              <a:ext cx="4880496" cy="402654"/>
              <a:chOff x="0" y="0"/>
              <a:chExt cx="4880496" cy="402654"/>
            </a:xfrm>
          </p:grpSpPr>
          <p:sp>
            <p:nvSpPr>
              <p:cNvPr name="Freeform 20" id="20"/>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sp>
        </p:grpSp>
        <p:grpSp>
          <p:nvGrpSpPr>
            <p:cNvPr name="Group 21" id="21"/>
            <p:cNvGrpSpPr/>
            <p:nvPr/>
          </p:nvGrpSpPr>
          <p:grpSpPr>
            <a:xfrm rot="0">
              <a:off x="19521957" y="0"/>
              <a:ext cx="4880496" cy="402654"/>
              <a:chOff x="0" y="0"/>
              <a:chExt cx="4880496" cy="402654"/>
            </a:xfrm>
          </p:grpSpPr>
          <p:sp>
            <p:nvSpPr>
              <p:cNvPr name="Freeform 22" id="22"/>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sp>
        </p:grpSp>
      </p:grpSp>
      <p:grpSp>
        <p:nvGrpSpPr>
          <p:cNvPr name="Group 23" id="23"/>
          <p:cNvGrpSpPr/>
          <p:nvPr/>
        </p:nvGrpSpPr>
        <p:grpSpPr>
          <a:xfrm rot="0">
            <a:off x="0" y="8551764"/>
            <a:ext cx="18288000" cy="1744761"/>
            <a:chOff x="0" y="0"/>
            <a:chExt cx="24384000" cy="2326348"/>
          </a:xfrm>
        </p:grpSpPr>
        <p:grpSp>
          <p:nvGrpSpPr>
            <p:cNvPr name="Group 24" id="24"/>
            <p:cNvGrpSpPr/>
            <p:nvPr/>
          </p:nvGrpSpPr>
          <p:grpSpPr>
            <a:xfrm rot="0">
              <a:off x="2299340" y="0"/>
              <a:ext cx="19803773" cy="1134743"/>
              <a:chOff x="0" y="0"/>
              <a:chExt cx="19803773" cy="1134743"/>
            </a:xfrm>
          </p:grpSpPr>
          <p:sp>
            <p:nvSpPr>
              <p:cNvPr name="Freeform 25" id="25"/>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sp>
          <p:sp>
            <p:nvSpPr>
              <p:cNvPr name="TextBox 26" id="26"/>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27" id="27"/>
            <p:cNvGrpSpPr/>
            <p:nvPr/>
          </p:nvGrpSpPr>
          <p:grpSpPr>
            <a:xfrm rot="0">
              <a:off x="0" y="866682"/>
              <a:ext cx="24384000" cy="1459666"/>
              <a:chOff x="0" y="0"/>
              <a:chExt cx="4816593" cy="288329"/>
            </a:xfrm>
          </p:grpSpPr>
          <p:sp>
            <p:nvSpPr>
              <p:cNvPr name="Freeform 28" id="28"/>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sp>
          <p:sp>
            <p:nvSpPr>
              <p:cNvPr name="TextBox 29" id="29"/>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30" id="30"/>
            <p:cNvSpPr/>
            <p:nvPr/>
          </p:nvSpPr>
          <p:spPr>
            <a:xfrm flipH="false" flipV="false" rot="0">
              <a:off x="1577110" y="942048"/>
              <a:ext cx="1806406" cy="1238110"/>
            </a:xfrm>
            <a:custGeom>
              <a:avLst/>
              <a:gdLst/>
              <a:ahLst/>
              <a:cxnLst/>
              <a:rect r="r" b="b" t="t" l="l"/>
              <a:pathLst>
                <a:path h="1238110" w="1806406">
                  <a:moveTo>
                    <a:pt x="0" y="0"/>
                  </a:moveTo>
                  <a:lnTo>
                    <a:pt x="1806406" y="0"/>
                  </a:lnTo>
                  <a:lnTo>
                    <a:pt x="1806406" y="1238110"/>
                  </a:lnTo>
                  <a:lnTo>
                    <a:pt x="0" y="1238110"/>
                  </a:lnTo>
                  <a:lnTo>
                    <a:pt x="0" y="0"/>
                  </a:lnTo>
                  <a:close/>
                </a:path>
              </a:pathLst>
            </a:custGeom>
            <a:blipFill>
              <a:blip r:embed="rId4"/>
              <a:stretch>
                <a:fillRect l="-16798" t="-4700" r="-15035" b="-3494"/>
              </a:stretch>
            </a:blipFill>
          </p:spPr>
        </p:sp>
        <p:sp>
          <p:nvSpPr>
            <p:cNvPr name="Freeform 31" id="31"/>
            <p:cNvSpPr/>
            <p:nvPr/>
          </p:nvSpPr>
          <p:spPr>
            <a:xfrm flipH="false" flipV="false" rot="0">
              <a:off x="17187556" y="1290835"/>
              <a:ext cx="2317495" cy="701512"/>
            </a:xfrm>
            <a:custGeom>
              <a:avLst/>
              <a:gdLst/>
              <a:ahLst/>
              <a:cxnLst/>
              <a:rect r="r" b="b" t="t" l="l"/>
              <a:pathLst>
                <a:path h="701512" w="2317495">
                  <a:moveTo>
                    <a:pt x="0" y="0"/>
                  </a:moveTo>
                  <a:lnTo>
                    <a:pt x="2317495" y="0"/>
                  </a:lnTo>
                  <a:lnTo>
                    <a:pt x="2317495" y="701513"/>
                  </a:lnTo>
                  <a:lnTo>
                    <a:pt x="0" y="701513"/>
                  </a:lnTo>
                  <a:lnTo>
                    <a:pt x="0" y="0"/>
                  </a:lnTo>
                  <a:close/>
                </a:path>
              </a:pathLst>
            </a:custGeom>
            <a:blipFill>
              <a:blip r:embed="rId5"/>
              <a:stretch>
                <a:fillRect l="0" t="-73" r="0" b="-73"/>
              </a:stretch>
            </a:blipFill>
          </p:spPr>
        </p:sp>
        <p:sp>
          <p:nvSpPr>
            <p:cNvPr name="Freeform 32" id="32"/>
            <p:cNvSpPr/>
            <p:nvPr/>
          </p:nvSpPr>
          <p:spPr>
            <a:xfrm flipH="false" flipV="false" rot="0">
              <a:off x="10683511" y="1222221"/>
              <a:ext cx="3016978" cy="858494"/>
            </a:xfrm>
            <a:custGeom>
              <a:avLst/>
              <a:gdLst/>
              <a:ahLst/>
              <a:cxnLst/>
              <a:rect r="r" b="b" t="t" l="l"/>
              <a:pathLst>
                <a:path h="858494" w="3016978">
                  <a:moveTo>
                    <a:pt x="0" y="0"/>
                  </a:moveTo>
                  <a:lnTo>
                    <a:pt x="3016978" y="0"/>
                  </a:lnTo>
                  <a:lnTo>
                    <a:pt x="3016978" y="858493"/>
                  </a:lnTo>
                  <a:lnTo>
                    <a:pt x="0" y="858493"/>
                  </a:lnTo>
                  <a:lnTo>
                    <a:pt x="0" y="0"/>
                  </a:lnTo>
                  <a:close/>
                </a:path>
              </a:pathLst>
            </a:custGeom>
            <a:blipFill>
              <a:blip r:embed="rId6"/>
              <a:stretch>
                <a:fillRect l="-2989" t="-26545" r="-4710" b="-24848"/>
              </a:stretch>
            </a:blipFill>
          </p:spPr>
        </p:sp>
        <p:sp>
          <p:nvSpPr>
            <p:cNvPr name="Freeform 33" id="33"/>
            <p:cNvSpPr/>
            <p:nvPr/>
          </p:nvSpPr>
          <p:spPr>
            <a:xfrm flipH="false" flipV="false" rot="0">
              <a:off x="5457750" y="1336027"/>
              <a:ext cx="2767336" cy="656321"/>
            </a:xfrm>
            <a:custGeom>
              <a:avLst/>
              <a:gdLst/>
              <a:ahLst/>
              <a:cxnLst/>
              <a:rect r="r" b="b" t="t" l="l"/>
              <a:pathLst>
                <a:path h="656321" w="2767336">
                  <a:moveTo>
                    <a:pt x="0" y="0"/>
                  </a:moveTo>
                  <a:lnTo>
                    <a:pt x="2767336" y="0"/>
                  </a:lnTo>
                  <a:lnTo>
                    <a:pt x="2767336" y="656321"/>
                  </a:lnTo>
                  <a:lnTo>
                    <a:pt x="0" y="656321"/>
                  </a:lnTo>
                  <a:lnTo>
                    <a:pt x="0" y="0"/>
                  </a:lnTo>
                  <a:close/>
                </a:path>
              </a:pathLst>
            </a:custGeom>
            <a:blipFill>
              <a:blip r:embed="rId7"/>
              <a:stretch>
                <a:fillRect l="0" t="-65635" r="-340" b="-43998"/>
              </a:stretch>
            </a:blipFill>
          </p:spPr>
        </p:sp>
        <p:sp>
          <p:nvSpPr>
            <p:cNvPr name="Freeform 34" id="34"/>
            <p:cNvSpPr/>
            <p:nvPr/>
          </p:nvSpPr>
          <p:spPr>
            <a:xfrm flipH="false" flipV="false" rot="0">
              <a:off x="21883289" y="1082791"/>
              <a:ext cx="1129111" cy="1117600"/>
            </a:xfrm>
            <a:custGeom>
              <a:avLst/>
              <a:gdLst/>
              <a:ahLst/>
              <a:cxnLst/>
              <a:rect r="r" b="b" t="t" l="l"/>
              <a:pathLst>
                <a:path h="1117600" w="1129111">
                  <a:moveTo>
                    <a:pt x="0" y="0"/>
                  </a:moveTo>
                  <a:lnTo>
                    <a:pt x="1129111" y="0"/>
                  </a:lnTo>
                  <a:lnTo>
                    <a:pt x="1129111" y="1117600"/>
                  </a:lnTo>
                  <a:lnTo>
                    <a:pt x="0" y="1117600"/>
                  </a:lnTo>
                  <a:lnTo>
                    <a:pt x="0" y="0"/>
                  </a:lnTo>
                  <a:close/>
                </a:path>
              </a:pathLst>
            </a:custGeom>
            <a:blipFill>
              <a:blip r:embed="rId8"/>
              <a:stretch>
                <a:fillRect l="0" t="-73" r="0" b="-73"/>
              </a:stretch>
            </a:blipFill>
          </p:spPr>
        </p:sp>
      </p:gr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0" y="0"/>
            <a:ext cx="18301840" cy="9334176"/>
            <a:chOff x="0" y="0"/>
            <a:chExt cx="24402453" cy="12445568"/>
          </a:xfrm>
        </p:grpSpPr>
        <p:sp>
          <p:nvSpPr>
            <p:cNvPr name="Freeform 3" id="3"/>
            <p:cNvSpPr/>
            <p:nvPr/>
          </p:nvSpPr>
          <p:spPr>
            <a:xfrm flipH="false" flipV="false" rot="0">
              <a:off x="0" y="0"/>
              <a:ext cx="24402414" cy="12445619"/>
            </a:xfrm>
            <a:custGeom>
              <a:avLst/>
              <a:gdLst/>
              <a:ahLst/>
              <a:cxnLst/>
              <a:rect r="r" b="b" t="t" l="l"/>
              <a:pathLst>
                <a:path h="12445619" w="24402414">
                  <a:moveTo>
                    <a:pt x="0" y="0"/>
                  </a:moveTo>
                  <a:lnTo>
                    <a:pt x="24402414" y="0"/>
                  </a:lnTo>
                  <a:lnTo>
                    <a:pt x="24402414" y="12445619"/>
                  </a:lnTo>
                  <a:lnTo>
                    <a:pt x="0" y="12445619"/>
                  </a:lnTo>
                  <a:close/>
                </a:path>
              </a:pathLst>
            </a:custGeom>
            <a:solidFill>
              <a:srgbClr val="F6F1E7"/>
            </a:solidFill>
          </p:spPr>
          <p:txBody>
            <a:bodyPr/>
            <a:p/>
          </p:txBody>
        </p:sp>
      </p:grpSp>
      <p:sp>
        <p:nvSpPr>
          <p:cNvPr name="TextBox 4" id="4"/>
          <p:cNvSpPr txBox="true"/>
          <p:nvPr/>
        </p:nvSpPr>
        <p:spPr>
          <a:xfrm rot="0">
            <a:off x="1281122" y="1558109"/>
            <a:ext cx="2653903" cy="2395204"/>
          </a:xfrm>
          <a:prstGeom prst="rect">
            <a:avLst/>
          </a:prstGeom>
        </p:spPr>
        <p:txBody>
          <a:bodyPr anchor="t" rtlCol="false" tIns="0" lIns="0" bIns="0" rIns="0">
            <a:spAutoFit/>
          </a:bodyPr>
          <a:lstStyle/>
          <a:p>
            <a:pPr algn="l">
              <a:lnSpc>
                <a:spcPts val="21616"/>
              </a:lnSpc>
            </a:pPr>
            <a:r>
              <a:rPr lang="en-US" sz="22517" b="true">
                <a:solidFill>
                  <a:srgbClr val="E5BDEF"/>
                </a:solidFill>
                <a:latin typeface="Poppins Bold"/>
                <a:ea typeface="Poppins Bold"/>
                <a:cs typeface="Poppins Bold"/>
                <a:sym typeface="Poppins Bold"/>
              </a:rPr>
              <a:t>“</a:t>
            </a:r>
          </a:p>
        </p:txBody>
      </p:sp>
      <p:grpSp>
        <p:nvGrpSpPr>
          <p:cNvPr name="Group 5" id="5"/>
          <p:cNvGrpSpPr/>
          <p:nvPr/>
        </p:nvGrpSpPr>
        <p:grpSpPr>
          <a:xfrm rot="0">
            <a:off x="2196274" y="2882608"/>
            <a:ext cx="14275794" cy="3568951"/>
            <a:chOff x="0" y="0"/>
            <a:chExt cx="19034392" cy="4758601"/>
          </a:xfrm>
        </p:grpSpPr>
        <p:sp>
          <p:nvSpPr>
            <p:cNvPr name="Freeform 6" id="6"/>
            <p:cNvSpPr/>
            <p:nvPr/>
          </p:nvSpPr>
          <p:spPr>
            <a:xfrm flipH="false" flipV="false" rot="0">
              <a:off x="0" y="0"/>
              <a:ext cx="19034390" cy="4758598"/>
            </a:xfrm>
            <a:custGeom>
              <a:avLst/>
              <a:gdLst/>
              <a:ahLst/>
              <a:cxnLst/>
              <a:rect r="r" b="b" t="t" l="l"/>
              <a:pathLst>
                <a:path h="4758598" w="19034390">
                  <a:moveTo>
                    <a:pt x="0" y="0"/>
                  </a:moveTo>
                  <a:lnTo>
                    <a:pt x="19034390" y="0"/>
                  </a:lnTo>
                  <a:lnTo>
                    <a:pt x="19034390" y="4758598"/>
                  </a:lnTo>
                  <a:lnTo>
                    <a:pt x="0" y="4758598"/>
                  </a:lnTo>
                  <a:close/>
                </a:path>
              </a:pathLst>
            </a:custGeom>
            <a:blipFill>
              <a:blip r:embed="rId3">
                <a:alphaModFix amt="0"/>
              </a:blip>
              <a:stretch>
                <a:fillRect l="0" t="-27940" r="0" b="-27940"/>
              </a:stretch>
            </a:blipFill>
          </p:spPr>
          <p:txBody>
            <a:bodyPr/>
            <a:p/>
          </p:txBody>
        </p:sp>
        <p:sp>
          <p:nvSpPr>
            <p:cNvPr name="TextBox 7" id="7"/>
            <p:cNvSpPr txBox="true"/>
            <p:nvPr/>
          </p:nvSpPr>
          <p:spPr>
            <a:xfrm>
              <a:off x="0" y="-133350"/>
              <a:ext cx="19034392" cy="4891951"/>
            </a:xfrm>
            <a:prstGeom prst="rect">
              <a:avLst/>
            </a:prstGeom>
          </p:spPr>
          <p:txBody>
            <a:bodyPr anchor="ctr" rtlCol="false" tIns="0" lIns="0" bIns="0" rIns="0"/>
            <a:lstStyle/>
            <a:p>
              <a:pPr algn="l">
                <a:lnSpc>
                  <a:spcPts val="6629"/>
                </a:lnSpc>
              </a:pPr>
              <a:r>
                <a:rPr lang="en-US" sz="4803" b="true">
                  <a:solidFill>
                    <a:srgbClr val="10242F"/>
                  </a:solidFill>
                  <a:latin typeface="Poppins Bold"/>
                  <a:ea typeface="Poppins Bold"/>
                  <a:cs typeface="Poppins Bold"/>
                  <a:sym typeface="Poppins Bold"/>
                </a:rPr>
                <a:t>You can’t change what you don’t feel.</a:t>
              </a:r>
            </a:p>
          </p:txBody>
        </p:sp>
      </p:grpSp>
      <p:sp>
        <p:nvSpPr>
          <p:cNvPr name="TextBox 8" id="8"/>
          <p:cNvSpPr txBox="true"/>
          <p:nvPr/>
        </p:nvSpPr>
        <p:spPr>
          <a:xfrm rot="0">
            <a:off x="2241994" y="6637268"/>
            <a:ext cx="14184354" cy="1228163"/>
          </a:xfrm>
          <a:prstGeom prst="rect">
            <a:avLst/>
          </a:prstGeom>
        </p:spPr>
        <p:txBody>
          <a:bodyPr anchor="t" rtlCol="false" tIns="0" lIns="0" bIns="0" rIns="0">
            <a:spAutoFit/>
          </a:bodyPr>
          <a:lstStyle/>
          <a:p>
            <a:pPr algn="l">
              <a:lnSpc>
                <a:spcPts val="2972"/>
              </a:lnSpc>
            </a:pPr>
            <a:r>
              <a:rPr lang="en-US" sz="2251">
                <a:solidFill>
                  <a:srgbClr val="41545E"/>
                </a:solidFill>
                <a:latin typeface="Poppins"/>
                <a:ea typeface="Poppins"/>
                <a:cs typeface="Poppins"/>
                <a:sym typeface="Poppins"/>
              </a:rPr>
              <a:t>VR Balance project motto</a:t>
            </a:r>
          </a:p>
          <a:p>
            <a:pPr algn="l">
              <a:lnSpc>
                <a:spcPts val="2972"/>
              </a:lnSpc>
            </a:pPr>
            <a:r>
              <a:rPr lang="en-US" sz="2251">
                <a:solidFill>
                  <a:srgbClr val="41545E"/>
                </a:solidFill>
                <a:latin typeface="Poppins"/>
                <a:ea typeface="Poppins"/>
                <a:cs typeface="Poppins"/>
                <a:sym typeface="Poppins"/>
              </a:rPr>
              <a:t>Workshop 3 — Walk in their shoes</a:t>
            </a:r>
          </a:p>
        </p:txBody>
      </p:sp>
      <p:grpSp>
        <p:nvGrpSpPr>
          <p:cNvPr name="Group 9" id="9"/>
          <p:cNvGrpSpPr/>
          <p:nvPr/>
        </p:nvGrpSpPr>
        <p:grpSpPr>
          <a:xfrm rot="0">
            <a:off x="0" y="0"/>
            <a:ext cx="18301840" cy="301990"/>
            <a:chOff x="0" y="0"/>
            <a:chExt cx="24402453" cy="402654"/>
          </a:xfrm>
        </p:grpSpPr>
        <p:grpSp>
          <p:nvGrpSpPr>
            <p:cNvPr name="Group 10" id="10"/>
            <p:cNvGrpSpPr/>
            <p:nvPr/>
          </p:nvGrpSpPr>
          <p:grpSpPr>
            <a:xfrm rot="0">
              <a:off x="0" y="0"/>
              <a:ext cx="4880496" cy="402654"/>
              <a:chOff x="0" y="0"/>
              <a:chExt cx="4880496" cy="402654"/>
            </a:xfrm>
          </p:grpSpPr>
          <p:sp>
            <p:nvSpPr>
              <p:cNvPr name="Freeform 11" id="11"/>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sp>
        </p:grpSp>
        <p:grpSp>
          <p:nvGrpSpPr>
            <p:cNvPr name="Group 12" id="12"/>
            <p:cNvGrpSpPr/>
            <p:nvPr/>
          </p:nvGrpSpPr>
          <p:grpSpPr>
            <a:xfrm rot="0">
              <a:off x="4880496" y="0"/>
              <a:ext cx="4880496" cy="402654"/>
              <a:chOff x="0" y="0"/>
              <a:chExt cx="4880496" cy="402654"/>
            </a:xfrm>
          </p:grpSpPr>
          <p:sp>
            <p:nvSpPr>
              <p:cNvPr name="Freeform 13" id="13"/>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sp>
        </p:grpSp>
        <p:grpSp>
          <p:nvGrpSpPr>
            <p:cNvPr name="Group 14" id="14"/>
            <p:cNvGrpSpPr/>
            <p:nvPr/>
          </p:nvGrpSpPr>
          <p:grpSpPr>
            <a:xfrm rot="0">
              <a:off x="9760979" y="0"/>
              <a:ext cx="4880496" cy="402654"/>
              <a:chOff x="0" y="0"/>
              <a:chExt cx="4880496" cy="402654"/>
            </a:xfrm>
          </p:grpSpPr>
          <p:sp>
            <p:nvSpPr>
              <p:cNvPr name="Freeform 15" id="15"/>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sp>
        </p:grpSp>
        <p:grpSp>
          <p:nvGrpSpPr>
            <p:cNvPr name="Group 16" id="16"/>
            <p:cNvGrpSpPr/>
            <p:nvPr/>
          </p:nvGrpSpPr>
          <p:grpSpPr>
            <a:xfrm rot="0">
              <a:off x="14641474" y="0"/>
              <a:ext cx="4880496" cy="402654"/>
              <a:chOff x="0" y="0"/>
              <a:chExt cx="4880496" cy="402654"/>
            </a:xfrm>
          </p:grpSpPr>
          <p:sp>
            <p:nvSpPr>
              <p:cNvPr name="Freeform 17" id="17"/>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sp>
        </p:grpSp>
        <p:grpSp>
          <p:nvGrpSpPr>
            <p:cNvPr name="Group 18" id="18"/>
            <p:cNvGrpSpPr/>
            <p:nvPr/>
          </p:nvGrpSpPr>
          <p:grpSpPr>
            <a:xfrm rot="0">
              <a:off x="19521957" y="0"/>
              <a:ext cx="4880496" cy="402654"/>
              <a:chOff x="0" y="0"/>
              <a:chExt cx="4880496" cy="402654"/>
            </a:xfrm>
          </p:grpSpPr>
          <p:sp>
            <p:nvSpPr>
              <p:cNvPr name="Freeform 19" id="19"/>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sp>
        </p:grpSp>
      </p:grpSp>
      <p:grpSp>
        <p:nvGrpSpPr>
          <p:cNvPr name="Group 20" id="20"/>
          <p:cNvGrpSpPr/>
          <p:nvPr/>
        </p:nvGrpSpPr>
        <p:grpSpPr>
          <a:xfrm rot="0">
            <a:off x="1724505" y="8551764"/>
            <a:ext cx="14852829" cy="851057"/>
            <a:chOff x="0" y="0"/>
            <a:chExt cx="19803773" cy="1134743"/>
          </a:xfrm>
        </p:grpSpPr>
        <p:sp>
          <p:nvSpPr>
            <p:cNvPr name="Freeform 21" id="21"/>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sp>
        <p:sp>
          <p:nvSpPr>
            <p:cNvPr name="TextBox 22" id="22"/>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23" id="23"/>
          <p:cNvGrpSpPr/>
          <p:nvPr/>
        </p:nvGrpSpPr>
        <p:grpSpPr>
          <a:xfrm rot="0">
            <a:off x="0" y="9201775"/>
            <a:ext cx="18288000" cy="1094750"/>
            <a:chOff x="0" y="0"/>
            <a:chExt cx="24384000" cy="1459666"/>
          </a:xfrm>
        </p:grpSpPr>
        <p:grpSp>
          <p:nvGrpSpPr>
            <p:cNvPr name="Group 24" id="24"/>
            <p:cNvGrpSpPr/>
            <p:nvPr/>
          </p:nvGrpSpPr>
          <p:grpSpPr>
            <a:xfrm rot="0">
              <a:off x="0" y="0"/>
              <a:ext cx="24384000" cy="1459666"/>
              <a:chOff x="0" y="0"/>
              <a:chExt cx="4816593" cy="288329"/>
            </a:xfrm>
          </p:grpSpPr>
          <p:sp>
            <p:nvSpPr>
              <p:cNvPr name="Freeform 25" id="25"/>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FFFFF">
                  <a:alpha val="70980"/>
                </a:srgbClr>
              </a:solidFill>
            </p:spPr>
          </p:sp>
          <p:sp>
            <p:nvSpPr>
              <p:cNvPr name="TextBox 26" id="26"/>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27" id="27"/>
            <p:cNvSpPr/>
            <p:nvPr/>
          </p:nvSpPr>
          <p:spPr>
            <a:xfrm flipH="false" flipV="false" rot="0">
              <a:off x="1577110" y="75366"/>
              <a:ext cx="1806406" cy="1238110"/>
            </a:xfrm>
            <a:custGeom>
              <a:avLst/>
              <a:gdLst/>
              <a:ahLst/>
              <a:cxnLst/>
              <a:rect r="r" b="b" t="t" l="l"/>
              <a:pathLst>
                <a:path h="1238110" w="1806406">
                  <a:moveTo>
                    <a:pt x="0" y="0"/>
                  </a:moveTo>
                  <a:lnTo>
                    <a:pt x="1806406" y="0"/>
                  </a:lnTo>
                  <a:lnTo>
                    <a:pt x="1806406" y="1238110"/>
                  </a:lnTo>
                  <a:lnTo>
                    <a:pt x="0" y="1238110"/>
                  </a:lnTo>
                  <a:lnTo>
                    <a:pt x="0" y="0"/>
                  </a:lnTo>
                  <a:close/>
                </a:path>
              </a:pathLst>
            </a:custGeom>
            <a:blipFill>
              <a:blip r:embed="rId4"/>
              <a:stretch>
                <a:fillRect l="-16798" t="-4700" r="-15035" b="-3494"/>
              </a:stretch>
            </a:blipFill>
          </p:spPr>
        </p:sp>
        <p:sp>
          <p:nvSpPr>
            <p:cNvPr name="Freeform 28" id="28"/>
            <p:cNvSpPr/>
            <p:nvPr/>
          </p:nvSpPr>
          <p:spPr>
            <a:xfrm flipH="false" flipV="false" rot="0">
              <a:off x="17187556" y="424153"/>
              <a:ext cx="2317495" cy="701512"/>
            </a:xfrm>
            <a:custGeom>
              <a:avLst/>
              <a:gdLst/>
              <a:ahLst/>
              <a:cxnLst/>
              <a:rect r="r" b="b" t="t" l="l"/>
              <a:pathLst>
                <a:path h="701512" w="2317495">
                  <a:moveTo>
                    <a:pt x="0" y="0"/>
                  </a:moveTo>
                  <a:lnTo>
                    <a:pt x="2317495" y="0"/>
                  </a:lnTo>
                  <a:lnTo>
                    <a:pt x="2317495" y="701513"/>
                  </a:lnTo>
                  <a:lnTo>
                    <a:pt x="0" y="701513"/>
                  </a:lnTo>
                  <a:lnTo>
                    <a:pt x="0" y="0"/>
                  </a:lnTo>
                  <a:close/>
                </a:path>
              </a:pathLst>
            </a:custGeom>
            <a:blipFill>
              <a:blip r:embed="rId5"/>
              <a:stretch>
                <a:fillRect l="0" t="-73" r="0" b="-73"/>
              </a:stretch>
            </a:blipFill>
          </p:spPr>
        </p:sp>
        <p:sp>
          <p:nvSpPr>
            <p:cNvPr name="Freeform 29" id="29"/>
            <p:cNvSpPr/>
            <p:nvPr/>
          </p:nvSpPr>
          <p:spPr>
            <a:xfrm flipH="false" flipV="false" rot="0">
              <a:off x="10683511" y="355539"/>
              <a:ext cx="3016978" cy="858494"/>
            </a:xfrm>
            <a:custGeom>
              <a:avLst/>
              <a:gdLst/>
              <a:ahLst/>
              <a:cxnLst/>
              <a:rect r="r" b="b" t="t" l="l"/>
              <a:pathLst>
                <a:path h="858494" w="3016978">
                  <a:moveTo>
                    <a:pt x="0" y="0"/>
                  </a:moveTo>
                  <a:lnTo>
                    <a:pt x="3016978" y="0"/>
                  </a:lnTo>
                  <a:lnTo>
                    <a:pt x="3016978" y="858494"/>
                  </a:lnTo>
                  <a:lnTo>
                    <a:pt x="0" y="858494"/>
                  </a:lnTo>
                  <a:lnTo>
                    <a:pt x="0" y="0"/>
                  </a:lnTo>
                  <a:close/>
                </a:path>
              </a:pathLst>
            </a:custGeom>
            <a:blipFill>
              <a:blip r:embed="rId6"/>
              <a:stretch>
                <a:fillRect l="-2989" t="-26545" r="-4710" b="-24848"/>
              </a:stretch>
            </a:blipFill>
          </p:spPr>
        </p:sp>
        <p:sp>
          <p:nvSpPr>
            <p:cNvPr name="Freeform 30" id="30"/>
            <p:cNvSpPr/>
            <p:nvPr/>
          </p:nvSpPr>
          <p:spPr>
            <a:xfrm flipH="false" flipV="false" rot="0">
              <a:off x="5457750" y="469345"/>
              <a:ext cx="2767336" cy="656321"/>
            </a:xfrm>
            <a:custGeom>
              <a:avLst/>
              <a:gdLst/>
              <a:ahLst/>
              <a:cxnLst/>
              <a:rect r="r" b="b" t="t" l="l"/>
              <a:pathLst>
                <a:path h="656321" w="2767336">
                  <a:moveTo>
                    <a:pt x="0" y="0"/>
                  </a:moveTo>
                  <a:lnTo>
                    <a:pt x="2767336" y="0"/>
                  </a:lnTo>
                  <a:lnTo>
                    <a:pt x="2767336" y="656321"/>
                  </a:lnTo>
                  <a:lnTo>
                    <a:pt x="0" y="656321"/>
                  </a:lnTo>
                  <a:lnTo>
                    <a:pt x="0" y="0"/>
                  </a:lnTo>
                  <a:close/>
                </a:path>
              </a:pathLst>
            </a:custGeom>
            <a:blipFill>
              <a:blip r:embed="rId7"/>
              <a:stretch>
                <a:fillRect l="0" t="-65635" r="-340" b="-43998"/>
              </a:stretch>
            </a:blipFill>
          </p:spPr>
        </p:sp>
        <p:sp>
          <p:nvSpPr>
            <p:cNvPr name="Freeform 31" id="31"/>
            <p:cNvSpPr/>
            <p:nvPr/>
          </p:nvSpPr>
          <p:spPr>
            <a:xfrm flipH="false" flipV="false" rot="0">
              <a:off x="21883289" y="216110"/>
              <a:ext cx="1129111" cy="1117600"/>
            </a:xfrm>
            <a:custGeom>
              <a:avLst/>
              <a:gdLst/>
              <a:ahLst/>
              <a:cxnLst/>
              <a:rect r="r" b="b" t="t" l="l"/>
              <a:pathLst>
                <a:path h="1117600" w="1129111">
                  <a:moveTo>
                    <a:pt x="0" y="0"/>
                  </a:moveTo>
                  <a:lnTo>
                    <a:pt x="1129111" y="0"/>
                  </a:lnTo>
                  <a:lnTo>
                    <a:pt x="1129111" y="1117600"/>
                  </a:lnTo>
                  <a:lnTo>
                    <a:pt x="0" y="1117600"/>
                  </a:lnTo>
                  <a:lnTo>
                    <a:pt x="0" y="0"/>
                  </a:lnTo>
                  <a:close/>
                </a:path>
              </a:pathLst>
            </a:custGeom>
            <a:blipFill>
              <a:blip r:embed="rId8"/>
              <a:stretch>
                <a:fillRect l="0" t="-73" r="0" b="-73"/>
              </a:stretch>
            </a:blipFill>
          </p:spPr>
        </p:sp>
      </p:gr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235402"/>
            <a:chOff x="0" y="0"/>
            <a:chExt cx="21657107" cy="1647203"/>
          </a:xfrm>
        </p:grpSpPr>
        <p:sp>
          <p:nvSpPr>
            <p:cNvPr name="Freeform 3" id="3"/>
            <p:cNvSpPr/>
            <p:nvPr/>
          </p:nvSpPr>
          <p:spPr>
            <a:xfrm flipH="false" flipV="false" rot="0">
              <a:off x="0" y="0"/>
              <a:ext cx="21657109" cy="1647207"/>
            </a:xfrm>
            <a:custGeom>
              <a:avLst/>
              <a:gdLst/>
              <a:ahLst/>
              <a:cxnLst/>
              <a:rect r="r" b="b" t="t" l="l"/>
              <a:pathLst>
                <a:path h="1647207" w="21657109">
                  <a:moveTo>
                    <a:pt x="0" y="0"/>
                  </a:moveTo>
                  <a:lnTo>
                    <a:pt x="21657109" y="0"/>
                  </a:lnTo>
                  <a:lnTo>
                    <a:pt x="21657109" y="1647207"/>
                  </a:lnTo>
                  <a:lnTo>
                    <a:pt x="0" y="1647207"/>
                  </a:lnTo>
                  <a:close/>
                </a:path>
              </a:pathLst>
            </a:custGeom>
            <a:blipFill>
              <a:blip r:embed="rId3">
                <a:alphaModFix amt="0"/>
              </a:blip>
              <a:stretch>
                <a:fillRect l="0" t="-206185" r="0" b="-206184"/>
              </a:stretch>
            </a:blipFill>
          </p:spPr>
          <p:txBody>
            <a:bodyPr/>
            <a:p/>
          </p:txBody>
        </p:sp>
        <p:sp>
          <p:nvSpPr>
            <p:cNvPr name="TextBox 4" id="4"/>
            <p:cNvSpPr txBox="true"/>
            <p:nvPr/>
          </p:nvSpPr>
          <p:spPr>
            <a:xfrm>
              <a:off x="0" y="-123825"/>
              <a:ext cx="21657107" cy="1771028"/>
            </a:xfrm>
            <a:prstGeom prst="rect">
              <a:avLst/>
            </a:prstGeom>
          </p:spPr>
          <p:txBody>
            <a:bodyPr anchor="b" rtlCol="false" tIns="0" lIns="0" bIns="0" rIns="0"/>
            <a:lstStyle/>
            <a:p>
              <a:pPr algn="l">
                <a:lnSpc>
                  <a:spcPts val="6214"/>
                </a:lnSpc>
              </a:pPr>
              <a:r>
                <a:rPr lang="en-US" sz="4503" b="true">
                  <a:solidFill>
                    <a:srgbClr val="10242F"/>
                  </a:solidFill>
                  <a:latin typeface="Poppins Bold"/>
                  <a:ea typeface="Poppins Bold"/>
                  <a:cs typeface="Poppins Bold"/>
                  <a:sym typeface="Poppins Bold"/>
                </a:rPr>
                <a:t>Informing people is not the same as preparing them</a:t>
              </a:r>
            </a:p>
          </p:txBody>
        </p:sp>
      </p:grpSp>
      <p:grpSp>
        <p:nvGrpSpPr>
          <p:cNvPr name="Group 5" id="5"/>
          <p:cNvGrpSpPr/>
          <p:nvPr/>
        </p:nvGrpSpPr>
        <p:grpSpPr>
          <a:xfrm rot="0">
            <a:off x="1029500" y="1894284"/>
            <a:ext cx="1235402" cy="96088"/>
            <a:chOff x="0" y="0"/>
            <a:chExt cx="1647203" cy="128118"/>
          </a:xfrm>
        </p:grpSpPr>
        <p:sp>
          <p:nvSpPr>
            <p:cNvPr name="Freeform 6" id="6"/>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grpSp>
        <p:nvGrpSpPr>
          <p:cNvPr name="Group 7" id="7"/>
          <p:cNvGrpSpPr/>
          <p:nvPr/>
        </p:nvGrpSpPr>
        <p:grpSpPr>
          <a:xfrm rot="0">
            <a:off x="1029500" y="2539441"/>
            <a:ext cx="7961500" cy="5655151"/>
            <a:chOff x="0" y="0"/>
            <a:chExt cx="10615333" cy="7540201"/>
          </a:xfrm>
        </p:grpSpPr>
        <p:sp>
          <p:nvSpPr>
            <p:cNvPr name="Freeform 8" id="8"/>
            <p:cNvSpPr/>
            <p:nvPr/>
          </p:nvSpPr>
          <p:spPr>
            <a:xfrm flipH="false" flipV="false" rot="0">
              <a:off x="0" y="0"/>
              <a:ext cx="10615295" cy="7540147"/>
            </a:xfrm>
            <a:custGeom>
              <a:avLst/>
              <a:gdLst/>
              <a:ahLst/>
              <a:cxnLst/>
              <a:rect r="r" b="b" t="t" l="l"/>
              <a:pathLst>
                <a:path h="7540147" w="10615295">
                  <a:moveTo>
                    <a:pt x="0" y="452389"/>
                  </a:moveTo>
                  <a:cubicBezTo>
                    <a:pt x="0" y="202567"/>
                    <a:pt x="233553" y="0"/>
                    <a:pt x="521589" y="0"/>
                  </a:cubicBezTo>
                  <a:lnTo>
                    <a:pt x="10093706" y="0"/>
                  </a:lnTo>
                  <a:cubicBezTo>
                    <a:pt x="10381742" y="0"/>
                    <a:pt x="10615295" y="202567"/>
                    <a:pt x="10615295" y="452389"/>
                  </a:cubicBezTo>
                  <a:lnTo>
                    <a:pt x="10615295" y="7087757"/>
                  </a:lnTo>
                  <a:cubicBezTo>
                    <a:pt x="10615295" y="7337579"/>
                    <a:pt x="10381742" y="7540147"/>
                    <a:pt x="10093706" y="7540147"/>
                  </a:cubicBezTo>
                  <a:lnTo>
                    <a:pt x="521589" y="7540147"/>
                  </a:lnTo>
                  <a:cubicBezTo>
                    <a:pt x="233553" y="7540147"/>
                    <a:pt x="0" y="7337689"/>
                    <a:pt x="0" y="7087757"/>
                  </a:cubicBezTo>
                  <a:close/>
                </a:path>
              </a:pathLst>
            </a:custGeom>
            <a:solidFill>
              <a:srgbClr val="F6F1E7"/>
            </a:solidFill>
          </p:spPr>
          <p:txBody>
            <a:bodyPr/>
            <a:p/>
          </p:txBody>
        </p:sp>
      </p:grpSp>
      <p:grpSp>
        <p:nvGrpSpPr>
          <p:cNvPr name="Group 9" id="9"/>
          <p:cNvGrpSpPr/>
          <p:nvPr/>
        </p:nvGrpSpPr>
        <p:grpSpPr>
          <a:xfrm rot="0">
            <a:off x="1029500" y="2539441"/>
            <a:ext cx="7961500" cy="851059"/>
            <a:chOff x="0" y="0"/>
            <a:chExt cx="10615333" cy="1134745"/>
          </a:xfrm>
        </p:grpSpPr>
        <p:sp>
          <p:nvSpPr>
            <p:cNvPr name="Freeform 10" id="10"/>
            <p:cNvSpPr/>
            <p:nvPr/>
          </p:nvSpPr>
          <p:spPr>
            <a:xfrm flipH="false" flipV="false" rot="0">
              <a:off x="0" y="0"/>
              <a:ext cx="10615295" cy="1134745"/>
            </a:xfrm>
            <a:custGeom>
              <a:avLst/>
              <a:gdLst/>
              <a:ahLst/>
              <a:cxnLst/>
              <a:rect r="r" b="b" t="t" l="l"/>
              <a:pathLst>
                <a:path h="1134745" w="10615295">
                  <a:moveTo>
                    <a:pt x="0" y="68072"/>
                  </a:moveTo>
                  <a:cubicBezTo>
                    <a:pt x="0" y="30480"/>
                    <a:pt x="30480" y="0"/>
                    <a:pt x="68072" y="0"/>
                  </a:cubicBezTo>
                  <a:lnTo>
                    <a:pt x="10547223" y="0"/>
                  </a:lnTo>
                  <a:cubicBezTo>
                    <a:pt x="10584815" y="0"/>
                    <a:pt x="10615295" y="30480"/>
                    <a:pt x="10615295" y="68072"/>
                  </a:cubicBezTo>
                  <a:lnTo>
                    <a:pt x="10615295" y="1066673"/>
                  </a:lnTo>
                  <a:cubicBezTo>
                    <a:pt x="10615295" y="1104265"/>
                    <a:pt x="10584815" y="1134745"/>
                    <a:pt x="10547223" y="1134745"/>
                  </a:cubicBezTo>
                  <a:lnTo>
                    <a:pt x="68072" y="1134745"/>
                  </a:lnTo>
                  <a:cubicBezTo>
                    <a:pt x="30480" y="1134745"/>
                    <a:pt x="0" y="1104265"/>
                    <a:pt x="0" y="1066673"/>
                  </a:cubicBezTo>
                  <a:close/>
                </a:path>
              </a:pathLst>
            </a:custGeom>
            <a:solidFill>
              <a:srgbClr val="B5E8F2"/>
            </a:solidFill>
          </p:spPr>
          <p:txBody>
            <a:bodyPr/>
            <a:p/>
          </p:txBody>
        </p:sp>
      </p:grpSp>
      <p:grpSp>
        <p:nvGrpSpPr>
          <p:cNvPr name="Group 11" id="11"/>
          <p:cNvGrpSpPr/>
          <p:nvPr/>
        </p:nvGrpSpPr>
        <p:grpSpPr>
          <a:xfrm rot="0">
            <a:off x="1304039" y="2539441"/>
            <a:ext cx="7412431" cy="851059"/>
            <a:chOff x="0" y="0"/>
            <a:chExt cx="9883242" cy="1134745"/>
          </a:xfrm>
        </p:grpSpPr>
        <p:sp>
          <p:nvSpPr>
            <p:cNvPr name="Freeform 12" id="12"/>
            <p:cNvSpPr/>
            <p:nvPr/>
          </p:nvSpPr>
          <p:spPr>
            <a:xfrm flipH="false" flipV="false" rot="0">
              <a:off x="0" y="0"/>
              <a:ext cx="9883241" cy="1134743"/>
            </a:xfrm>
            <a:custGeom>
              <a:avLst/>
              <a:gdLst/>
              <a:ahLst/>
              <a:cxnLst/>
              <a:rect r="r" b="b" t="t" l="l"/>
              <a:pathLst>
                <a:path h="1134743" w="9883241">
                  <a:moveTo>
                    <a:pt x="0" y="0"/>
                  </a:moveTo>
                  <a:lnTo>
                    <a:pt x="9883241" y="0"/>
                  </a:lnTo>
                  <a:lnTo>
                    <a:pt x="9883241" y="1134743"/>
                  </a:lnTo>
                  <a:lnTo>
                    <a:pt x="0" y="1134743"/>
                  </a:lnTo>
                  <a:close/>
                </a:path>
              </a:pathLst>
            </a:custGeom>
            <a:blipFill>
              <a:blip r:embed="rId3">
                <a:alphaModFix amt="0"/>
              </a:blip>
              <a:stretch>
                <a:fillRect l="0" t="-119708" r="0" b="-119708"/>
              </a:stretch>
            </a:blipFill>
          </p:spPr>
          <p:txBody>
            <a:bodyPr/>
            <a:p/>
          </p:txBody>
        </p:sp>
        <p:sp>
          <p:nvSpPr>
            <p:cNvPr name="TextBox 13" id="13"/>
            <p:cNvSpPr txBox="true"/>
            <p:nvPr/>
          </p:nvSpPr>
          <p:spPr>
            <a:xfrm>
              <a:off x="0" y="-76200"/>
              <a:ext cx="9883242" cy="1210945"/>
            </a:xfrm>
            <a:prstGeom prst="rect">
              <a:avLst/>
            </a:prstGeom>
          </p:spPr>
          <p:txBody>
            <a:bodyPr anchor="ctr" rtlCol="false" tIns="0" lIns="0" bIns="0" rIns="0"/>
            <a:lstStyle/>
            <a:p>
              <a:pPr algn="l">
                <a:lnSpc>
                  <a:spcPts val="3521"/>
                </a:lnSpc>
              </a:pPr>
              <a:r>
                <a:rPr lang="en-US" sz="2551" b="true">
                  <a:solidFill>
                    <a:srgbClr val="10242F"/>
                  </a:solidFill>
                  <a:latin typeface="Poppins Bold"/>
                  <a:ea typeface="Poppins Bold"/>
                  <a:cs typeface="Poppins Bold"/>
                  <a:sym typeface="Poppins Bold"/>
                </a:rPr>
                <a:t>The old standard</a:t>
              </a:r>
            </a:p>
          </p:txBody>
        </p:sp>
      </p:grpSp>
      <p:sp>
        <p:nvSpPr>
          <p:cNvPr name="TextBox 14" id="14"/>
          <p:cNvSpPr txBox="true"/>
          <p:nvPr/>
        </p:nvSpPr>
        <p:spPr>
          <a:xfrm rot="0">
            <a:off x="1418396" y="3598335"/>
            <a:ext cx="7183726" cy="5227968"/>
          </a:xfrm>
          <a:prstGeom prst="rect">
            <a:avLst/>
          </a:prstGeom>
        </p:spPr>
        <p:txBody>
          <a:bodyPr anchor="t" rtlCol="false" tIns="0" lIns="0" bIns="0" rIns="0">
            <a:spAutoFit/>
          </a:bodyPr>
          <a:lstStyle/>
          <a:p>
            <a:pPr algn="l" marL="407830" indent="-203915" lvl="1">
              <a:lnSpc>
                <a:spcPts val="3107"/>
              </a:lnSpc>
              <a:buFont typeface="Arial"/>
              <a:buChar char="•"/>
            </a:pPr>
            <a:r>
              <a:rPr lang="en-US" sz="2251">
                <a:solidFill>
                  <a:srgbClr val="10242F"/>
                </a:solidFill>
                <a:latin typeface="Poppins"/>
                <a:ea typeface="Poppins"/>
                <a:cs typeface="Poppins"/>
                <a:sym typeface="Poppins"/>
              </a:rPr>
              <a:t>Read it, watch it, listen to it.</a:t>
            </a:r>
          </a:p>
          <a:p>
            <a:pPr algn="l" marL="407830" indent="-203915" lvl="1">
              <a:lnSpc>
                <a:spcPts val="3107"/>
              </a:lnSpc>
              <a:buFont typeface="Arial"/>
              <a:buChar char="•"/>
            </a:pPr>
            <a:r>
              <a:rPr lang="en-US" sz="2251">
                <a:solidFill>
                  <a:srgbClr val="10242F"/>
                </a:solidFill>
                <a:latin typeface="Poppins"/>
                <a:ea typeface="Poppins"/>
                <a:cs typeface="Poppins"/>
                <a:sym typeface="Poppins"/>
              </a:rPr>
              <a:t>Multiple-choice questions at the end.</a:t>
            </a:r>
          </a:p>
          <a:p>
            <a:pPr algn="l" marL="407830" indent="-203915" lvl="1">
              <a:lnSpc>
                <a:spcPts val="3107"/>
              </a:lnSpc>
              <a:buFont typeface="Arial"/>
              <a:buChar char="•"/>
            </a:pPr>
            <a:r>
              <a:rPr lang="en-US" sz="2251">
                <a:solidFill>
                  <a:srgbClr val="10242F"/>
                </a:solidFill>
                <a:latin typeface="Poppins"/>
                <a:ea typeface="Poppins"/>
                <a:cs typeface="Poppins"/>
                <a:sym typeface="Poppins"/>
              </a:rPr>
              <a:t>The same module for everyone.</a:t>
            </a:r>
          </a:p>
          <a:p>
            <a:pPr algn="l" marL="407830" indent="-203915" lvl="1">
              <a:lnSpc>
                <a:spcPts val="3107"/>
              </a:lnSpc>
              <a:buFont typeface="Arial"/>
              <a:buChar char="•"/>
            </a:pPr>
            <a:r>
              <a:rPr lang="en-US" sz="2251">
                <a:solidFill>
                  <a:srgbClr val="10242F"/>
                </a:solidFill>
                <a:latin typeface="Poppins"/>
                <a:ea typeface="Poppins"/>
                <a:cs typeface="Poppins"/>
                <a:sym typeface="Poppins"/>
              </a:rPr>
              <a:t>Scored on what you managed to remember.</a:t>
            </a:r>
          </a:p>
          <a:p>
            <a:pPr algn="l" marL="407830" indent="-203915" lvl="1">
              <a:lnSpc>
                <a:spcPts val="3107"/>
              </a:lnSpc>
              <a:buFont typeface="Arial"/>
              <a:buChar char="•"/>
            </a:pPr>
            <a:r>
              <a:rPr lang="en-US" sz="2251">
                <a:solidFill>
                  <a:srgbClr val="10242F"/>
                </a:solidFill>
                <a:latin typeface="Poppins"/>
                <a:ea typeface="Poppins"/>
                <a:cs typeface="Poppins"/>
                <a:sym typeface="Poppins"/>
              </a:rPr>
              <a:t>Real practice needs actors, a room and hours nobody has.</a:t>
            </a:r>
          </a:p>
        </p:txBody>
      </p:sp>
      <p:grpSp>
        <p:nvGrpSpPr>
          <p:cNvPr name="Group 15" id="15"/>
          <p:cNvGrpSpPr/>
          <p:nvPr/>
        </p:nvGrpSpPr>
        <p:grpSpPr>
          <a:xfrm rot="0">
            <a:off x="9334176" y="2539441"/>
            <a:ext cx="7961500" cy="5655151"/>
            <a:chOff x="0" y="0"/>
            <a:chExt cx="10615333" cy="7540201"/>
          </a:xfrm>
        </p:grpSpPr>
        <p:sp>
          <p:nvSpPr>
            <p:cNvPr name="Freeform 16" id="16"/>
            <p:cNvSpPr/>
            <p:nvPr/>
          </p:nvSpPr>
          <p:spPr>
            <a:xfrm flipH="false" flipV="false" rot="0">
              <a:off x="0" y="0"/>
              <a:ext cx="10615295" cy="7540147"/>
            </a:xfrm>
            <a:custGeom>
              <a:avLst/>
              <a:gdLst/>
              <a:ahLst/>
              <a:cxnLst/>
              <a:rect r="r" b="b" t="t" l="l"/>
              <a:pathLst>
                <a:path h="7540147" w="10615295">
                  <a:moveTo>
                    <a:pt x="0" y="452389"/>
                  </a:moveTo>
                  <a:cubicBezTo>
                    <a:pt x="0" y="202567"/>
                    <a:pt x="233553" y="0"/>
                    <a:pt x="521589" y="0"/>
                  </a:cubicBezTo>
                  <a:lnTo>
                    <a:pt x="10093706" y="0"/>
                  </a:lnTo>
                  <a:cubicBezTo>
                    <a:pt x="10381742" y="0"/>
                    <a:pt x="10615295" y="202567"/>
                    <a:pt x="10615295" y="452389"/>
                  </a:cubicBezTo>
                  <a:lnTo>
                    <a:pt x="10615295" y="7087757"/>
                  </a:lnTo>
                  <a:cubicBezTo>
                    <a:pt x="10615295" y="7337579"/>
                    <a:pt x="10381742" y="7540147"/>
                    <a:pt x="10093706" y="7540147"/>
                  </a:cubicBezTo>
                  <a:lnTo>
                    <a:pt x="521589" y="7540147"/>
                  </a:lnTo>
                  <a:cubicBezTo>
                    <a:pt x="233553" y="7540147"/>
                    <a:pt x="0" y="7337689"/>
                    <a:pt x="0" y="7087757"/>
                  </a:cubicBezTo>
                  <a:close/>
                </a:path>
              </a:pathLst>
            </a:custGeom>
            <a:solidFill>
              <a:srgbClr val="F6F1E7"/>
            </a:solidFill>
          </p:spPr>
          <p:txBody>
            <a:bodyPr/>
            <a:p/>
          </p:txBody>
        </p:sp>
      </p:grpSp>
      <p:grpSp>
        <p:nvGrpSpPr>
          <p:cNvPr name="Group 17" id="17"/>
          <p:cNvGrpSpPr/>
          <p:nvPr/>
        </p:nvGrpSpPr>
        <p:grpSpPr>
          <a:xfrm rot="0">
            <a:off x="9334176" y="2539441"/>
            <a:ext cx="7961500" cy="851059"/>
            <a:chOff x="0" y="0"/>
            <a:chExt cx="10615333" cy="1134745"/>
          </a:xfrm>
        </p:grpSpPr>
        <p:sp>
          <p:nvSpPr>
            <p:cNvPr name="Freeform 18" id="18"/>
            <p:cNvSpPr/>
            <p:nvPr/>
          </p:nvSpPr>
          <p:spPr>
            <a:xfrm flipH="false" flipV="false" rot="0">
              <a:off x="0" y="0"/>
              <a:ext cx="10615295" cy="1134745"/>
            </a:xfrm>
            <a:custGeom>
              <a:avLst/>
              <a:gdLst/>
              <a:ahLst/>
              <a:cxnLst/>
              <a:rect r="r" b="b" t="t" l="l"/>
              <a:pathLst>
                <a:path h="1134745" w="10615295">
                  <a:moveTo>
                    <a:pt x="0" y="68072"/>
                  </a:moveTo>
                  <a:cubicBezTo>
                    <a:pt x="0" y="30480"/>
                    <a:pt x="30480" y="0"/>
                    <a:pt x="68072" y="0"/>
                  </a:cubicBezTo>
                  <a:lnTo>
                    <a:pt x="10547223" y="0"/>
                  </a:lnTo>
                  <a:cubicBezTo>
                    <a:pt x="10584815" y="0"/>
                    <a:pt x="10615295" y="30480"/>
                    <a:pt x="10615295" y="68072"/>
                  </a:cubicBezTo>
                  <a:lnTo>
                    <a:pt x="10615295" y="1066673"/>
                  </a:lnTo>
                  <a:cubicBezTo>
                    <a:pt x="10615295" y="1104265"/>
                    <a:pt x="10584815" y="1134745"/>
                    <a:pt x="10547223" y="1134745"/>
                  </a:cubicBezTo>
                  <a:lnTo>
                    <a:pt x="68072" y="1134745"/>
                  </a:lnTo>
                  <a:cubicBezTo>
                    <a:pt x="30480" y="1134745"/>
                    <a:pt x="0" y="1104265"/>
                    <a:pt x="0" y="1066673"/>
                  </a:cubicBezTo>
                  <a:close/>
                </a:path>
              </a:pathLst>
            </a:custGeom>
            <a:solidFill>
              <a:srgbClr val="C7EABB"/>
            </a:solidFill>
          </p:spPr>
          <p:txBody>
            <a:bodyPr/>
            <a:p/>
          </p:txBody>
        </p:sp>
      </p:grpSp>
      <p:grpSp>
        <p:nvGrpSpPr>
          <p:cNvPr name="Group 19" id="19"/>
          <p:cNvGrpSpPr/>
          <p:nvPr/>
        </p:nvGrpSpPr>
        <p:grpSpPr>
          <a:xfrm rot="0">
            <a:off x="9608706" y="2539441"/>
            <a:ext cx="7412431" cy="851059"/>
            <a:chOff x="0" y="0"/>
            <a:chExt cx="9883242" cy="1134745"/>
          </a:xfrm>
        </p:grpSpPr>
        <p:sp>
          <p:nvSpPr>
            <p:cNvPr name="Freeform 20" id="20"/>
            <p:cNvSpPr/>
            <p:nvPr/>
          </p:nvSpPr>
          <p:spPr>
            <a:xfrm flipH="false" flipV="false" rot="0">
              <a:off x="0" y="0"/>
              <a:ext cx="9883241" cy="1134743"/>
            </a:xfrm>
            <a:custGeom>
              <a:avLst/>
              <a:gdLst/>
              <a:ahLst/>
              <a:cxnLst/>
              <a:rect r="r" b="b" t="t" l="l"/>
              <a:pathLst>
                <a:path h="1134743" w="9883241">
                  <a:moveTo>
                    <a:pt x="0" y="0"/>
                  </a:moveTo>
                  <a:lnTo>
                    <a:pt x="9883241" y="0"/>
                  </a:lnTo>
                  <a:lnTo>
                    <a:pt x="9883241" y="1134743"/>
                  </a:lnTo>
                  <a:lnTo>
                    <a:pt x="0" y="1134743"/>
                  </a:lnTo>
                  <a:close/>
                </a:path>
              </a:pathLst>
            </a:custGeom>
            <a:blipFill>
              <a:blip r:embed="rId3">
                <a:alphaModFix amt="0"/>
              </a:blip>
              <a:stretch>
                <a:fillRect l="0" t="-119708" r="0" b="-119708"/>
              </a:stretch>
            </a:blipFill>
          </p:spPr>
          <p:txBody>
            <a:bodyPr/>
            <a:p/>
          </p:txBody>
        </p:sp>
        <p:sp>
          <p:nvSpPr>
            <p:cNvPr name="TextBox 21" id="21"/>
            <p:cNvSpPr txBox="true"/>
            <p:nvPr/>
          </p:nvSpPr>
          <p:spPr>
            <a:xfrm>
              <a:off x="0" y="-76200"/>
              <a:ext cx="9883242" cy="1210945"/>
            </a:xfrm>
            <a:prstGeom prst="rect">
              <a:avLst/>
            </a:prstGeom>
          </p:spPr>
          <p:txBody>
            <a:bodyPr anchor="ctr" rtlCol="false" tIns="0" lIns="0" bIns="0" rIns="0"/>
            <a:lstStyle/>
            <a:p>
              <a:pPr algn="l">
                <a:lnSpc>
                  <a:spcPts val="3521"/>
                </a:lnSpc>
              </a:pPr>
              <a:r>
                <a:rPr lang="en-US" sz="2551" b="true">
                  <a:solidFill>
                    <a:srgbClr val="10242F"/>
                  </a:solidFill>
                  <a:latin typeface="Poppins Bold"/>
                  <a:ea typeface="Poppins Bold"/>
                  <a:cs typeface="Poppins Bold"/>
                  <a:sym typeface="Poppins Bold"/>
                </a:rPr>
                <a:t>The new standard</a:t>
              </a:r>
            </a:p>
          </p:txBody>
        </p:sp>
      </p:grpSp>
      <p:sp>
        <p:nvSpPr>
          <p:cNvPr name="TextBox 22" id="22"/>
          <p:cNvSpPr txBox="true"/>
          <p:nvPr/>
        </p:nvSpPr>
        <p:spPr>
          <a:xfrm rot="0">
            <a:off x="9723063" y="3598335"/>
            <a:ext cx="7183726" cy="5227968"/>
          </a:xfrm>
          <a:prstGeom prst="rect">
            <a:avLst/>
          </a:prstGeom>
        </p:spPr>
        <p:txBody>
          <a:bodyPr anchor="t" rtlCol="false" tIns="0" lIns="0" bIns="0" rIns="0">
            <a:spAutoFit/>
          </a:bodyPr>
          <a:lstStyle/>
          <a:p>
            <a:pPr algn="l" marL="407830" indent="-203915" lvl="1">
              <a:lnSpc>
                <a:spcPts val="3107"/>
              </a:lnSpc>
              <a:buFont typeface="Arial"/>
              <a:buChar char="•"/>
            </a:pPr>
            <a:r>
              <a:rPr lang="en-US" sz="2251">
                <a:solidFill>
                  <a:srgbClr val="10242F"/>
                </a:solidFill>
                <a:latin typeface="Poppins"/>
                <a:ea typeface="Poppins"/>
                <a:cs typeface="Poppins"/>
                <a:sym typeface="Poppins"/>
              </a:rPr>
              <a:t>You practice the real moment.</a:t>
            </a:r>
          </a:p>
          <a:p>
            <a:pPr algn="l" marL="407830" indent="-203915" lvl="1">
              <a:lnSpc>
                <a:spcPts val="3107"/>
              </a:lnSpc>
              <a:buFont typeface="Arial"/>
              <a:buChar char="•"/>
            </a:pPr>
            <a:r>
              <a:rPr lang="en-US" sz="2251">
                <a:solidFill>
                  <a:srgbClr val="10242F"/>
                </a:solidFill>
                <a:latin typeface="Poppins"/>
                <a:ea typeface="Poppins"/>
                <a:cs typeface="Poppins"/>
                <a:sym typeface="Poppins"/>
              </a:rPr>
              <a:t>You speak, you decide, you make the call.</a:t>
            </a:r>
          </a:p>
          <a:p>
            <a:pPr algn="l" marL="407830" indent="-203915" lvl="1">
              <a:lnSpc>
                <a:spcPts val="3107"/>
              </a:lnSpc>
              <a:buFont typeface="Arial"/>
              <a:buChar char="•"/>
            </a:pPr>
            <a:r>
              <a:rPr lang="en-US" sz="2251">
                <a:solidFill>
                  <a:srgbClr val="10242F"/>
                </a:solidFill>
                <a:latin typeface="Poppins"/>
                <a:ea typeface="Poppins"/>
                <a:cs typeface="Poppins"/>
                <a:sym typeface="Poppins"/>
              </a:rPr>
              <a:t>Scored on what you actually do.</a:t>
            </a:r>
          </a:p>
          <a:p>
            <a:pPr algn="l" marL="407830" indent="-203915" lvl="1">
              <a:lnSpc>
                <a:spcPts val="3107"/>
              </a:lnSpc>
              <a:buFont typeface="Arial"/>
              <a:buChar char="•"/>
            </a:pPr>
            <a:r>
              <a:rPr lang="en-US" sz="2251">
                <a:solidFill>
                  <a:srgbClr val="10242F"/>
                </a:solidFill>
                <a:latin typeface="Poppins"/>
                <a:ea typeface="Poppins"/>
                <a:cs typeface="Poppins"/>
                <a:sym typeface="Poppins"/>
              </a:rPr>
              <a:t>Adapts to each learner: on demand, any device, any language.</a:t>
            </a:r>
          </a:p>
          <a:p>
            <a:pPr algn="l" marL="407830" indent="-203915" lvl="1">
              <a:lnSpc>
                <a:spcPts val="3107"/>
              </a:lnSpc>
              <a:buFont typeface="Arial"/>
              <a:buChar char="•"/>
            </a:pPr>
            <a:r>
              <a:rPr lang="en-US" sz="2251">
                <a:solidFill>
                  <a:srgbClr val="10242F"/>
                </a:solidFill>
                <a:latin typeface="Poppins"/>
                <a:ea typeface="Poppins"/>
                <a:cs typeface="Poppins"/>
                <a:sym typeface="Poppins"/>
              </a:rPr>
              <a:t>And it answers the only question that matters: are you ready?</a:t>
            </a:r>
          </a:p>
        </p:txBody>
      </p:sp>
      <p:grpSp>
        <p:nvGrpSpPr>
          <p:cNvPr name="Group 23" id="23"/>
          <p:cNvGrpSpPr/>
          <p:nvPr/>
        </p:nvGrpSpPr>
        <p:grpSpPr>
          <a:xfrm rot="0">
            <a:off x="0" y="0"/>
            <a:ext cx="18301840" cy="301990"/>
            <a:chOff x="0" y="0"/>
            <a:chExt cx="24402453" cy="402654"/>
          </a:xfrm>
        </p:grpSpPr>
        <p:grpSp>
          <p:nvGrpSpPr>
            <p:cNvPr name="Group 24" id="24"/>
            <p:cNvGrpSpPr/>
            <p:nvPr/>
          </p:nvGrpSpPr>
          <p:grpSpPr>
            <a:xfrm rot="0">
              <a:off x="0" y="0"/>
              <a:ext cx="4880496" cy="402654"/>
              <a:chOff x="0" y="0"/>
              <a:chExt cx="4880496" cy="402654"/>
            </a:xfrm>
          </p:grpSpPr>
          <p:sp>
            <p:nvSpPr>
              <p:cNvPr name="Freeform 25" id="25"/>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txBody>
              <a:bodyPr/>
              <a:p/>
            </p:txBody>
          </p:sp>
        </p:grpSp>
        <p:grpSp>
          <p:nvGrpSpPr>
            <p:cNvPr name="Group 26" id="26"/>
            <p:cNvGrpSpPr/>
            <p:nvPr/>
          </p:nvGrpSpPr>
          <p:grpSpPr>
            <a:xfrm rot="0">
              <a:off x="4880496" y="0"/>
              <a:ext cx="4880496" cy="402654"/>
              <a:chOff x="0" y="0"/>
              <a:chExt cx="4880496" cy="402654"/>
            </a:xfrm>
          </p:grpSpPr>
          <p:sp>
            <p:nvSpPr>
              <p:cNvPr name="Freeform 27" id="27"/>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txBody>
              <a:bodyPr/>
              <a:p/>
            </p:txBody>
          </p:sp>
        </p:grpSp>
        <p:grpSp>
          <p:nvGrpSpPr>
            <p:cNvPr name="Group 28" id="28"/>
            <p:cNvGrpSpPr/>
            <p:nvPr/>
          </p:nvGrpSpPr>
          <p:grpSpPr>
            <a:xfrm rot="0">
              <a:off x="9760979" y="0"/>
              <a:ext cx="4880496" cy="402654"/>
              <a:chOff x="0" y="0"/>
              <a:chExt cx="4880496" cy="402654"/>
            </a:xfrm>
          </p:grpSpPr>
          <p:sp>
            <p:nvSpPr>
              <p:cNvPr name="Freeform 29" id="29"/>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txBody>
              <a:bodyPr/>
              <a:p/>
            </p:txBody>
          </p:sp>
        </p:grpSp>
        <p:grpSp>
          <p:nvGrpSpPr>
            <p:cNvPr name="Group 30" id="30"/>
            <p:cNvGrpSpPr/>
            <p:nvPr/>
          </p:nvGrpSpPr>
          <p:grpSpPr>
            <a:xfrm rot="0">
              <a:off x="14641474" y="0"/>
              <a:ext cx="4880496" cy="402654"/>
              <a:chOff x="0" y="0"/>
              <a:chExt cx="4880496" cy="402654"/>
            </a:xfrm>
          </p:grpSpPr>
          <p:sp>
            <p:nvSpPr>
              <p:cNvPr name="Freeform 31" id="31"/>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txBody>
              <a:bodyPr/>
              <a:p/>
            </p:txBody>
          </p:sp>
        </p:grpSp>
        <p:grpSp>
          <p:nvGrpSpPr>
            <p:cNvPr name="Group 32" id="32"/>
            <p:cNvGrpSpPr/>
            <p:nvPr/>
          </p:nvGrpSpPr>
          <p:grpSpPr>
            <a:xfrm rot="0">
              <a:off x="19521957" y="0"/>
              <a:ext cx="4880496" cy="402654"/>
              <a:chOff x="0" y="0"/>
              <a:chExt cx="4880496" cy="402654"/>
            </a:xfrm>
          </p:grpSpPr>
          <p:sp>
            <p:nvSpPr>
              <p:cNvPr name="Freeform 33" id="33"/>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txBody>
              <a:bodyPr/>
              <a:p/>
            </p:txBody>
          </p:sp>
        </p:grpSp>
      </p:grpSp>
      <p:grpSp>
        <p:nvGrpSpPr>
          <p:cNvPr name="Group 34" id="34"/>
          <p:cNvGrpSpPr/>
          <p:nvPr/>
        </p:nvGrpSpPr>
        <p:grpSpPr>
          <a:xfrm rot="0">
            <a:off x="1724505" y="8551764"/>
            <a:ext cx="14852829" cy="851057"/>
            <a:chOff x="0" y="0"/>
            <a:chExt cx="19803773" cy="1134743"/>
          </a:xfrm>
        </p:grpSpPr>
        <p:sp>
          <p:nvSpPr>
            <p:cNvPr name="Freeform 35" id="35"/>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txBody>
            <a:bodyPr/>
            <a:p/>
          </p:txBody>
        </p:sp>
        <p:sp>
          <p:nvSpPr>
            <p:cNvPr name="TextBox 36" id="36"/>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37" id="37"/>
          <p:cNvGrpSpPr/>
          <p:nvPr/>
        </p:nvGrpSpPr>
        <p:grpSpPr>
          <a:xfrm rot="0">
            <a:off x="0" y="9201775"/>
            <a:ext cx="18288000" cy="1094750"/>
            <a:chOff x="0" y="0"/>
            <a:chExt cx="4816593" cy="288329"/>
          </a:xfrm>
        </p:grpSpPr>
        <p:sp>
          <p:nvSpPr>
            <p:cNvPr name="Freeform 38" id="38"/>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txBody>
            <a:bodyPr/>
            <a:p/>
          </p:txBody>
        </p:sp>
        <p:sp>
          <p:nvSpPr>
            <p:cNvPr name="TextBox 39" id="39"/>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40" id="40"/>
          <p:cNvSpPr/>
          <p:nvPr/>
        </p:nvSpPr>
        <p:spPr>
          <a:xfrm flipH="false" flipV="false" rot="0">
            <a:off x="1182832" y="9258300"/>
            <a:ext cx="1354805" cy="928583"/>
          </a:xfrm>
          <a:custGeom>
            <a:avLst/>
            <a:gdLst/>
            <a:ahLst/>
            <a:cxnLst/>
            <a:rect r="r" b="b" t="t" l="l"/>
            <a:pathLst>
              <a:path h="928583" w="1354805">
                <a:moveTo>
                  <a:pt x="0" y="0"/>
                </a:moveTo>
                <a:lnTo>
                  <a:pt x="1354805" y="0"/>
                </a:lnTo>
                <a:lnTo>
                  <a:pt x="1354805" y="928583"/>
                </a:lnTo>
                <a:lnTo>
                  <a:pt x="0" y="928583"/>
                </a:lnTo>
                <a:lnTo>
                  <a:pt x="0" y="0"/>
                </a:lnTo>
                <a:close/>
              </a:path>
            </a:pathLst>
          </a:custGeom>
          <a:blipFill>
            <a:blip r:embed="rId4"/>
            <a:stretch>
              <a:fillRect l="-16798" t="-4700" r="-15035" b="-3494"/>
            </a:stretch>
          </a:blipFill>
        </p:spPr>
        <p:txBody>
          <a:bodyPr/>
          <a:p/>
        </p:txBody>
      </p:sp>
      <p:sp>
        <p:nvSpPr>
          <p:cNvPr name="Freeform 41" id="41"/>
          <p:cNvSpPr/>
          <p:nvPr/>
        </p:nvSpPr>
        <p:spPr>
          <a:xfrm flipH="false" flipV="false" rot="0">
            <a:off x="12890667" y="9519891"/>
            <a:ext cx="1738121" cy="526134"/>
          </a:xfrm>
          <a:custGeom>
            <a:avLst/>
            <a:gdLst/>
            <a:ahLst/>
            <a:cxnLst/>
            <a:rect r="r" b="b" t="t" l="l"/>
            <a:pathLst>
              <a:path h="526134" w="1738121">
                <a:moveTo>
                  <a:pt x="0" y="0"/>
                </a:moveTo>
                <a:lnTo>
                  <a:pt x="1738121" y="0"/>
                </a:lnTo>
                <a:lnTo>
                  <a:pt x="1738121" y="526134"/>
                </a:lnTo>
                <a:lnTo>
                  <a:pt x="0" y="526134"/>
                </a:lnTo>
                <a:lnTo>
                  <a:pt x="0" y="0"/>
                </a:lnTo>
                <a:close/>
              </a:path>
            </a:pathLst>
          </a:custGeom>
          <a:blipFill>
            <a:blip r:embed="rId5"/>
            <a:stretch>
              <a:fillRect l="0" t="-73" r="0" b="-73"/>
            </a:stretch>
          </a:blipFill>
        </p:spPr>
        <p:txBody>
          <a:bodyPr/>
          <a:p/>
        </p:txBody>
      </p:sp>
      <p:sp>
        <p:nvSpPr>
          <p:cNvPr name="Freeform 42" id="42"/>
          <p:cNvSpPr/>
          <p:nvPr/>
        </p:nvSpPr>
        <p:spPr>
          <a:xfrm flipH="false" flipV="false" rot="0">
            <a:off x="8012633" y="9468430"/>
            <a:ext cx="2262733" cy="643870"/>
          </a:xfrm>
          <a:custGeom>
            <a:avLst/>
            <a:gdLst/>
            <a:ahLst/>
            <a:cxnLst/>
            <a:rect r="r" b="b" t="t" l="l"/>
            <a:pathLst>
              <a:path h="643870" w="2262733">
                <a:moveTo>
                  <a:pt x="0" y="0"/>
                </a:moveTo>
                <a:lnTo>
                  <a:pt x="2262734" y="0"/>
                </a:lnTo>
                <a:lnTo>
                  <a:pt x="2262734" y="643870"/>
                </a:lnTo>
                <a:lnTo>
                  <a:pt x="0" y="643870"/>
                </a:lnTo>
                <a:lnTo>
                  <a:pt x="0" y="0"/>
                </a:lnTo>
                <a:close/>
              </a:path>
            </a:pathLst>
          </a:custGeom>
          <a:blipFill>
            <a:blip r:embed="rId6"/>
            <a:stretch>
              <a:fillRect l="-2989" t="-26545" r="-4710" b="-24848"/>
            </a:stretch>
          </a:blipFill>
        </p:spPr>
        <p:txBody>
          <a:bodyPr/>
          <a:p/>
        </p:txBody>
      </p:sp>
      <p:sp>
        <p:nvSpPr>
          <p:cNvPr name="Freeform 43" id="43"/>
          <p:cNvSpPr/>
          <p:nvPr/>
        </p:nvSpPr>
        <p:spPr>
          <a:xfrm flipH="false" flipV="false" rot="0">
            <a:off x="4093313" y="9553784"/>
            <a:ext cx="2075502" cy="492240"/>
          </a:xfrm>
          <a:custGeom>
            <a:avLst/>
            <a:gdLst/>
            <a:ahLst/>
            <a:cxnLst/>
            <a:rect r="r" b="b" t="t" l="l"/>
            <a:pathLst>
              <a:path h="492240" w="2075502">
                <a:moveTo>
                  <a:pt x="0" y="0"/>
                </a:moveTo>
                <a:lnTo>
                  <a:pt x="2075501" y="0"/>
                </a:lnTo>
                <a:lnTo>
                  <a:pt x="2075501" y="492241"/>
                </a:lnTo>
                <a:lnTo>
                  <a:pt x="0" y="492241"/>
                </a:lnTo>
                <a:lnTo>
                  <a:pt x="0" y="0"/>
                </a:lnTo>
                <a:close/>
              </a:path>
            </a:pathLst>
          </a:custGeom>
          <a:blipFill>
            <a:blip r:embed="rId7"/>
            <a:stretch>
              <a:fillRect l="0" t="-65635" r="-340" b="-43998"/>
            </a:stretch>
          </a:blipFill>
        </p:spPr>
        <p:txBody>
          <a:bodyPr/>
          <a:p/>
        </p:txBody>
      </p:sp>
      <p:sp>
        <p:nvSpPr>
          <p:cNvPr name="Freeform 44" id="44"/>
          <p:cNvSpPr/>
          <p:nvPr/>
        </p:nvSpPr>
        <p:spPr>
          <a:xfrm flipH="false" flipV="false" rot="0">
            <a:off x="16412467" y="9363858"/>
            <a:ext cx="846833" cy="838200"/>
          </a:xfrm>
          <a:custGeom>
            <a:avLst/>
            <a:gdLst/>
            <a:ahLst/>
            <a:cxnLst/>
            <a:rect r="r" b="b" t="t" l="l"/>
            <a:pathLst>
              <a:path h="838200" w="846833">
                <a:moveTo>
                  <a:pt x="0" y="0"/>
                </a:moveTo>
                <a:lnTo>
                  <a:pt x="846833" y="0"/>
                </a:lnTo>
                <a:lnTo>
                  <a:pt x="846833" y="838200"/>
                </a:lnTo>
                <a:lnTo>
                  <a:pt x="0" y="838200"/>
                </a:lnTo>
                <a:lnTo>
                  <a:pt x="0" y="0"/>
                </a:lnTo>
                <a:close/>
              </a:path>
            </a:pathLst>
          </a:custGeom>
          <a:blipFill>
            <a:blip r:embed="rId8"/>
            <a:stretch>
              <a:fillRect l="0" t="-73" r="0" b="-73"/>
            </a:stretch>
          </a:blipFill>
        </p:spPr>
        <p:txBody>
          <a:bodyP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235402"/>
            <a:chOff x="0" y="0"/>
            <a:chExt cx="21657107" cy="1647203"/>
          </a:xfrm>
        </p:grpSpPr>
        <p:sp>
          <p:nvSpPr>
            <p:cNvPr name="Freeform 3" id="3"/>
            <p:cNvSpPr/>
            <p:nvPr/>
          </p:nvSpPr>
          <p:spPr>
            <a:xfrm flipH="false" flipV="false" rot="0">
              <a:off x="0" y="0"/>
              <a:ext cx="21657109" cy="1647207"/>
            </a:xfrm>
            <a:custGeom>
              <a:avLst/>
              <a:gdLst/>
              <a:ahLst/>
              <a:cxnLst/>
              <a:rect r="r" b="b" t="t" l="l"/>
              <a:pathLst>
                <a:path h="1647207" w="21657109">
                  <a:moveTo>
                    <a:pt x="0" y="0"/>
                  </a:moveTo>
                  <a:lnTo>
                    <a:pt x="21657109" y="0"/>
                  </a:lnTo>
                  <a:lnTo>
                    <a:pt x="21657109" y="1647207"/>
                  </a:lnTo>
                  <a:lnTo>
                    <a:pt x="0" y="1647207"/>
                  </a:lnTo>
                  <a:close/>
                </a:path>
              </a:pathLst>
            </a:custGeom>
            <a:blipFill>
              <a:blip r:embed="rId3">
                <a:alphaModFix amt="0"/>
              </a:blip>
              <a:stretch>
                <a:fillRect l="0" t="-206185" r="0" b="-206184"/>
              </a:stretch>
            </a:blipFill>
          </p:spPr>
          <p:txBody>
            <a:bodyPr/>
            <a:p/>
          </p:txBody>
        </p:sp>
        <p:sp>
          <p:nvSpPr>
            <p:cNvPr name="TextBox 4" id="4"/>
            <p:cNvSpPr txBox="true"/>
            <p:nvPr/>
          </p:nvSpPr>
          <p:spPr>
            <a:xfrm>
              <a:off x="0" y="-123825"/>
              <a:ext cx="21657107" cy="1771028"/>
            </a:xfrm>
            <a:prstGeom prst="rect">
              <a:avLst/>
            </a:prstGeom>
          </p:spPr>
          <p:txBody>
            <a:bodyPr anchor="b" rtlCol="false" tIns="0" lIns="0" bIns="0" rIns="0"/>
            <a:lstStyle/>
            <a:p>
              <a:pPr algn="l">
                <a:lnSpc>
                  <a:spcPts val="6214"/>
                </a:lnSpc>
              </a:pPr>
              <a:r>
                <a:rPr lang="en-US" sz="4503" b="true">
                  <a:solidFill>
                    <a:srgbClr val="10242F"/>
                  </a:solidFill>
                  <a:latin typeface="Poppins Bold"/>
                  <a:ea typeface="Poppins Bold"/>
                  <a:cs typeface="Poppins Bold"/>
                  <a:sym typeface="Poppins Bold"/>
                </a:rPr>
                <a:t>Walk in their shoes</a:t>
              </a:r>
            </a:p>
          </p:txBody>
        </p:sp>
      </p:grpSp>
      <p:grpSp>
        <p:nvGrpSpPr>
          <p:cNvPr name="Group 5" id="5"/>
          <p:cNvGrpSpPr/>
          <p:nvPr/>
        </p:nvGrpSpPr>
        <p:grpSpPr>
          <a:xfrm rot="0">
            <a:off x="1029500" y="1894284"/>
            <a:ext cx="1235402" cy="96088"/>
            <a:chOff x="0" y="0"/>
            <a:chExt cx="1647203" cy="128118"/>
          </a:xfrm>
        </p:grpSpPr>
        <p:sp>
          <p:nvSpPr>
            <p:cNvPr name="Freeform 6" id="6"/>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grpSp>
        <p:nvGrpSpPr>
          <p:cNvPr name="Group 7" id="7"/>
          <p:cNvGrpSpPr/>
          <p:nvPr/>
        </p:nvGrpSpPr>
        <p:grpSpPr>
          <a:xfrm rot="0">
            <a:off x="1019975" y="2529916"/>
            <a:ext cx="10176843" cy="5678681"/>
            <a:chOff x="0" y="0"/>
            <a:chExt cx="13569124" cy="7571575"/>
          </a:xfrm>
        </p:grpSpPr>
        <p:sp>
          <p:nvSpPr>
            <p:cNvPr name="Freeform 8" id="8"/>
            <p:cNvSpPr/>
            <p:nvPr/>
          </p:nvSpPr>
          <p:spPr>
            <a:xfrm flipH="false" flipV="false" rot="0">
              <a:off x="0" y="0"/>
              <a:ext cx="13569189" cy="7571626"/>
            </a:xfrm>
            <a:custGeom>
              <a:avLst/>
              <a:gdLst/>
              <a:ahLst/>
              <a:cxnLst/>
              <a:rect r="r" b="b" t="t" l="l"/>
              <a:pathLst>
                <a:path h="7571626" w="13569189">
                  <a:moveTo>
                    <a:pt x="0" y="378614"/>
                  </a:moveTo>
                  <a:cubicBezTo>
                    <a:pt x="0" y="169511"/>
                    <a:pt x="195199" y="0"/>
                    <a:pt x="435991" y="0"/>
                  </a:cubicBezTo>
                  <a:lnTo>
                    <a:pt x="13133197" y="0"/>
                  </a:lnTo>
                  <a:cubicBezTo>
                    <a:pt x="13373990" y="0"/>
                    <a:pt x="13569189" y="169511"/>
                    <a:pt x="13569189" y="378614"/>
                  </a:cubicBezTo>
                  <a:lnTo>
                    <a:pt x="13569189" y="7193005"/>
                  </a:lnTo>
                  <a:cubicBezTo>
                    <a:pt x="13569189" y="7402109"/>
                    <a:pt x="13373990" y="7571626"/>
                    <a:pt x="13133197" y="7571626"/>
                  </a:cubicBezTo>
                  <a:lnTo>
                    <a:pt x="435991" y="7571626"/>
                  </a:lnTo>
                  <a:cubicBezTo>
                    <a:pt x="195199" y="7571625"/>
                    <a:pt x="0" y="7402109"/>
                    <a:pt x="0" y="7193005"/>
                  </a:cubicBezTo>
                  <a:close/>
                </a:path>
              </a:pathLst>
            </a:custGeom>
            <a:solidFill>
              <a:srgbClr val="EEF2F1"/>
            </a:solidFill>
            <a:ln w="19065" cap="sq">
              <a:solidFill>
                <a:srgbClr val="B9C4C1"/>
              </a:solidFill>
              <a:prstDash val="dash"/>
              <a:miter/>
            </a:ln>
          </p:spPr>
          <p:txBody>
            <a:bodyPr/>
            <a:p/>
          </p:txBody>
        </p:sp>
      </p:grpSp>
      <p:grpSp>
        <p:nvGrpSpPr>
          <p:cNvPr name="Group 9" id="9"/>
          <p:cNvGrpSpPr/>
          <p:nvPr/>
        </p:nvGrpSpPr>
        <p:grpSpPr>
          <a:xfrm rot="0">
            <a:off x="1029500" y="4941618"/>
            <a:ext cx="10157774" cy="1647206"/>
            <a:chOff x="0" y="0"/>
            <a:chExt cx="13543699" cy="2196274"/>
          </a:xfrm>
        </p:grpSpPr>
        <p:sp>
          <p:nvSpPr>
            <p:cNvPr name="Freeform 10" id="10"/>
            <p:cNvSpPr/>
            <p:nvPr/>
          </p:nvSpPr>
          <p:spPr>
            <a:xfrm flipH="false" flipV="false" rot="0">
              <a:off x="0" y="0"/>
              <a:ext cx="13543700" cy="2196276"/>
            </a:xfrm>
            <a:custGeom>
              <a:avLst/>
              <a:gdLst/>
              <a:ahLst/>
              <a:cxnLst/>
              <a:rect r="r" b="b" t="t" l="l"/>
              <a:pathLst>
                <a:path h="2196276" w="13543700">
                  <a:moveTo>
                    <a:pt x="0" y="0"/>
                  </a:moveTo>
                  <a:lnTo>
                    <a:pt x="13543700" y="0"/>
                  </a:lnTo>
                  <a:lnTo>
                    <a:pt x="13543700" y="2196276"/>
                  </a:lnTo>
                  <a:lnTo>
                    <a:pt x="0" y="2196276"/>
                  </a:lnTo>
                  <a:close/>
                </a:path>
              </a:pathLst>
            </a:custGeom>
            <a:blipFill>
              <a:blip r:embed="rId3">
                <a:alphaModFix amt="0"/>
              </a:blip>
              <a:stretch>
                <a:fillRect l="0" t="-70157" r="0" b="-70157"/>
              </a:stretch>
            </a:blipFill>
          </p:spPr>
          <p:txBody>
            <a:bodyPr/>
            <a:p/>
          </p:txBody>
        </p:sp>
      </p:grpSp>
      <p:sp>
        <p:nvSpPr>
          <p:cNvPr name="TextBox 12" id="12"/>
          <p:cNvSpPr txBox="true"/>
          <p:nvPr/>
        </p:nvSpPr>
        <p:spPr>
          <a:xfrm rot="0">
            <a:off x="11713435" y="2490673"/>
            <a:ext cx="5536511" cy="707669"/>
          </a:xfrm>
          <a:prstGeom prst="rect">
            <a:avLst/>
          </a:prstGeom>
        </p:spPr>
        <p:txBody>
          <a:bodyPr anchor="t" rtlCol="false" tIns="0" lIns="0" bIns="0" rIns="0">
            <a:spAutoFit/>
          </a:bodyPr>
          <a:lstStyle/>
          <a:p>
            <a:pPr algn="l">
              <a:lnSpc>
                <a:spcPts val="3521"/>
              </a:lnSpc>
            </a:pPr>
            <a:r>
              <a:rPr lang="en-US" sz="2551" b="true">
                <a:solidFill>
                  <a:srgbClr val="10242F"/>
                </a:solidFill>
                <a:latin typeface="Poppins Bold"/>
                <a:ea typeface="Poppins Bold"/>
                <a:cs typeface="Poppins Bold"/>
                <a:sym typeface="Poppins Bold"/>
              </a:rPr>
              <a:t>Six everyday scenes</a:t>
            </a:r>
          </a:p>
        </p:txBody>
      </p:sp>
      <p:sp>
        <p:nvSpPr>
          <p:cNvPr name="TextBox 13" id="13"/>
          <p:cNvSpPr txBox="true"/>
          <p:nvPr/>
        </p:nvSpPr>
        <p:spPr>
          <a:xfrm rot="0">
            <a:off x="11713435" y="3245644"/>
            <a:ext cx="5536511" cy="4962954"/>
          </a:xfrm>
          <a:prstGeom prst="rect">
            <a:avLst/>
          </a:prstGeom>
        </p:spPr>
        <p:txBody>
          <a:bodyPr anchor="t" rtlCol="false" tIns="0" lIns="0" bIns="0" rIns="0">
            <a:spAutoFit/>
          </a:bodyPr>
          <a:lstStyle/>
          <a:p>
            <a:pPr algn="l">
              <a:lnSpc>
                <a:spcPts val="3152"/>
              </a:lnSpc>
            </a:pPr>
            <a:r>
              <a:rPr lang="en-US" sz="2101">
                <a:solidFill>
                  <a:srgbClr val="41545E"/>
                </a:solidFill>
                <a:latin typeface="Poppins"/>
                <a:ea typeface="Poppins"/>
                <a:cs typeface="Poppins"/>
                <a:sym typeface="Poppins"/>
              </a:rPr>
              <a:t>A job interview where you are asked whether you plan to have children. A promotion that disappears after a pregnancy is announced. Coming home to the housework while your equally employed partner sits down.</a:t>
            </a:r>
          </a:p>
          <a:p>
            <a:pPr algn="l">
              <a:lnSpc>
                <a:spcPts val="3152"/>
              </a:lnSpc>
            </a:pPr>
            <a:r>
              <a:rPr lang="en-US" sz="2101">
                <a:solidFill>
                  <a:srgbClr val="41545E"/>
                </a:solidFill>
                <a:latin typeface="Poppins"/>
                <a:ea typeface="Poppins"/>
                <a:cs typeface="Poppins"/>
                <a:sym typeface="Poppins"/>
              </a:rPr>
              <a:t>Small moments that look like nothing on their own — and add up to a career.</a:t>
            </a:r>
          </a:p>
          <a:p>
            <a:pPr algn="l">
              <a:lnSpc>
                <a:spcPts val="3152"/>
              </a:lnSpc>
            </a:pPr>
            <a:r>
              <a:rPr lang="en-US" sz="2101">
                <a:solidFill>
                  <a:srgbClr val="41545E"/>
                </a:solidFill>
                <a:latin typeface="Poppins"/>
                <a:ea typeface="Poppins"/>
                <a:cs typeface="Poppins"/>
                <a:sym typeface="Poppins"/>
              </a:rPr>
              <a:t>Every session ends with a guided debrief, so that the feeling becomes reflection.</a:t>
            </a:r>
          </a:p>
        </p:txBody>
      </p:sp>
      <p:sp>
        <p:nvSpPr>
          <p:cNvPr name="TextBox 14" id="14"/>
          <p:cNvSpPr txBox="true"/>
          <p:nvPr/>
        </p:nvSpPr>
        <p:spPr>
          <a:xfrm rot="0">
            <a:off x="11860533" y="7539028"/>
            <a:ext cx="5536511" cy="669569"/>
          </a:xfrm>
          <a:prstGeom prst="rect">
            <a:avLst/>
          </a:prstGeom>
        </p:spPr>
        <p:txBody>
          <a:bodyPr anchor="t" rtlCol="false" tIns="0" lIns="0" bIns="0" rIns="0">
            <a:spAutoFit/>
          </a:bodyPr>
          <a:lstStyle/>
          <a:p>
            <a:pPr algn="l">
              <a:lnSpc>
                <a:spcPts val="2071"/>
              </a:lnSpc>
            </a:pPr>
            <a:r>
              <a:rPr lang="en-US" sz="1501">
                <a:solidFill>
                  <a:srgbClr val="41545E"/>
                </a:solidFill>
                <a:latin typeface="Poppins"/>
                <a:ea typeface="Poppins"/>
                <a:cs typeface="Poppins"/>
                <a:sym typeface="Poppins"/>
              </a:rPr>
              <a:t>Illustration: VR Balance, Workshop 3 material</a:t>
            </a:r>
          </a:p>
        </p:txBody>
      </p:sp>
      <p:grpSp>
        <p:nvGrpSpPr>
          <p:cNvPr name="Group 15" id="15"/>
          <p:cNvGrpSpPr/>
          <p:nvPr/>
        </p:nvGrpSpPr>
        <p:grpSpPr>
          <a:xfrm rot="0">
            <a:off x="0" y="0"/>
            <a:ext cx="18301840" cy="301990"/>
            <a:chOff x="0" y="0"/>
            <a:chExt cx="24402453" cy="402654"/>
          </a:xfrm>
        </p:grpSpPr>
        <p:grpSp>
          <p:nvGrpSpPr>
            <p:cNvPr name="Group 16" id="16"/>
            <p:cNvGrpSpPr/>
            <p:nvPr/>
          </p:nvGrpSpPr>
          <p:grpSpPr>
            <a:xfrm rot="0">
              <a:off x="0" y="0"/>
              <a:ext cx="4880496" cy="402654"/>
              <a:chOff x="0" y="0"/>
              <a:chExt cx="4880496" cy="402654"/>
            </a:xfrm>
          </p:grpSpPr>
          <p:sp>
            <p:nvSpPr>
              <p:cNvPr name="Freeform 17" id="17"/>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sp>
        </p:grpSp>
        <p:grpSp>
          <p:nvGrpSpPr>
            <p:cNvPr name="Group 18" id="18"/>
            <p:cNvGrpSpPr/>
            <p:nvPr/>
          </p:nvGrpSpPr>
          <p:grpSpPr>
            <a:xfrm rot="0">
              <a:off x="4880496" y="0"/>
              <a:ext cx="4880496" cy="402654"/>
              <a:chOff x="0" y="0"/>
              <a:chExt cx="4880496" cy="402654"/>
            </a:xfrm>
          </p:grpSpPr>
          <p:sp>
            <p:nvSpPr>
              <p:cNvPr name="Freeform 19" id="19"/>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sp>
        </p:grpSp>
        <p:grpSp>
          <p:nvGrpSpPr>
            <p:cNvPr name="Group 20" id="20"/>
            <p:cNvGrpSpPr/>
            <p:nvPr/>
          </p:nvGrpSpPr>
          <p:grpSpPr>
            <a:xfrm rot="0">
              <a:off x="9760979" y="0"/>
              <a:ext cx="4880496" cy="402654"/>
              <a:chOff x="0" y="0"/>
              <a:chExt cx="4880496" cy="402654"/>
            </a:xfrm>
          </p:grpSpPr>
          <p:sp>
            <p:nvSpPr>
              <p:cNvPr name="Freeform 21" id="21"/>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sp>
        </p:grpSp>
        <p:grpSp>
          <p:nvGrpSpPr>
            <p:cNvPr name="Group 22" id="22"/>
            <p:cNvGrpSpPr/>
            <p:nvPr/>
          </p:nvGrpSpPr>
          <p:grpSpPr>
            <a:xfrm rot="0">
              <a:off x="14641474" y="0"/>
              <a:ext cx="4880496" cy="402654"/>
              <a:chOff x="0" y="0"/>
              <a:chExt cx="4880496" cy="402654"/>
            </a:xfrm>
          </p:grpSpPr>
          <p:sp>
            <p:nvSpPr>
              <p:cNvPr name="Freeform 23" id="23"/>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sp>
        </p:grpSp>
        <p:grpSp>
          <p:nvGrpSpPr>
            <p:cNvPr name="Group 24" id="24"/>
            <p:cNvGrpSpPr/>
            <p:nvPr/>
          </p:nvGrpSpPr>
          <p:grpSpPr>
            <a:xfrm rot="0">
              <a:off x="19521957" y="0"/>
              <a:ext cx="4880496" cy="402654"/>
              <a:chOff x="0" y="0"/>
              <a:chExt cx="4880496" cy="402654"/>
            </a:xfrm>
          </p:grpSpPr>
          <p:sp>
            <p:nvSpPr>
              <p:cNvPr name="Freeform 25" id="25"/>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sp>
        </p:grpSp>
      </p:grpSp>
      <p:grpSp>
        <p:nvGrpSpPr>
          <p:cNvPr name="Group 26" id="26"/>
          <p:cNvGrpSpPr/>
          <p:nvPr/>
        </p:nvGrpSpPr>
        <p:grpSpPr>
          <a:xfrm rot="0">
            <a:off x="1724505" y="8551764"/>
            <a:ext cx="14852829" cy="851057"/>
            <a:chOff x="0" y="0"/>
            <a:chExt cx="19803773" cy="1134743"/>
          </a:xfrm>
        </p:grpSpPr>
        <p:sp>
          <p:nvSpPr>
            <p:cNvPr name="Freeform 27" id="27"/>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sp>
        <p:sp>
          <p:nvSpPr>
            <p:cNvPr name="TextBox 28" id="28"/>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29" id="29"/>
          <p:cNvGrpSpPr/>
          <p:nvPr/>
        </p:nvGrpSpPr>
        <p:grpSpPr>
          <a:xfrm rot="0">
            <a:off x="0" y="9201775"/>
            <a:ext cx="18288000" cy="1094750"/>
            <a:chOff x="0" y="0"/>
            <a:chExt cx="4816593" cy="288329"/>
          </a:xfrm>
        </p:grpSpPr>
        <p:sp>
          <p:nvSpPr>
            <p:cNvPr name="Freeform 30" id="30"/>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sp>
        <p:sp>
          <p:nvSpPr>
            <p:cNvPr name="TextBox 31" id="31"/>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32" id="32"/>
          <p:cNvSpPr/>
          <p:nvPr/>
        </p:nvSpPr>
        <p:spPr>
          <a:xfrm flipH="false" flipV="false" rot="0">
            <a:off x="1182832" y="9258300"/>
            <a:ext cx="1354805" cy="928583"/>
          </a:xfrm>
          <a:custGeom>
            <a:avLst/>
            <a:gdLst/>
            <a:ahLst/>
            <a:cxnLst/>
            <a:rect r="r" b="b" t="t" l="l"/>
            <a:pathLst>
              <a:path h="928583" w="1354805">
                <a:moveTo>
                  <a:pt x="0" y="0"/>
                </a:moveTo>
                <a:lnTo>
                  <a:pt x="1354805" y="0"/>
                </a:lnTo>
                <a:lnTo>
                  <a:pt x="1354805" y="928583"/>
                </a:lnTo>
                <a:lnTo>
                  <a:pt x="0" y="928583"/>
                </a:lnTo>
                <a:lnTo>
                  <a:pt x="0" y="0"/>
                </a:lnTo>
                <a:close/>
              </a:path>
            </a:pathLst>
          </a:custGeom>
          <a:blipFill>
            <a:blip r:embed="rId4"/>
            <a:stretch>
              <a:fillRect l="-16798" t="-4700" r="-15035" b="-3494"/>
            </a:stretch>
          </a:blipFill>
        </p:spPr>
      </p:sp>
      <p:sp>
        <p:nvSpPr>
          <p:cNvPr name="Freeform 33" id="33"/>
          <p:cNvSpPr/>
          <p:nvPr/>
        </p:nvSpPr>
        <p:spPr>
          <a:xfrm flipH="false" flipV="false" rot="0">
            <a:off x="12890667" y="9519891"/>
            <a:ext cx="1738121" cy="526134"/>
          </a:xfrm>
          <a:custGeom>
            <a:avLst/>
            <a:gdLst/>
            <a:ahLst/>
            <a:cxnLst/>
            <a:rect r="r" b="b" t="t" l="l"/>
            <a:pathLst>
              <a:path h="526134" w="1738121">
                <a:moveTo>
                  <a:pt x="0" y="0"/>
                </a:moveTo>
                <a:lnTo>
                  <a:pt x="1738121" y="0"/>
                </a:lnTo>
                <a:lnTo>
                  <a:pt x="1738121" y="526134"/>
                </a:lnTo>
                <a:lnTo>
                  <a:pt x="0" y="526134"/>
                </a:lnTo>
                <a:lnTo>
                  <a:pt x="0" y="0"/>
                </a:lnTo>
                <a:close/>
              </a:path>
            </a:pathLst>
          </a:custGeom>
          <a:blipFill>
            <a:blip r:embed="rId5"/>
            <a:stretch>
              <a:fillRect l="0" t="-73" r="0" b="-73"/>
            </a:stretch>
          </a:blipFill>
        </p:spPr>
      </p:sp>
      <p:sp>
        <p:nvSpPr>
          <p:cNvPr name="Freeform 34" id="34"/>
          <p:cNvSpPr/>
          <p:nvPr/>
        </p:nvSpPr>
        <p:spPr>
          <a:xfrm flipH="false" flipV="false" rot="0">
            <a:off x="8012633" y="9468430"/>
            <a:ext cx="2262733" cy="643870"/>
          </a:xfrm>
          <a:custGeom>
            <a:avLst/>
            <a:gdLst/>
            <a:ahLst/>
            <a:cxnLst/>
            <a:rect r="r" b="b" t="t" l="l"/>
            <a:pathLst>
              <a:path h="643870" w="2262733">
                <a:moveTo>
                  <a:pt x="0" y="0"/>
                </a:moveTo>
                <a:lnTo>
                  <a:pt x="2262734" y="0"/>
                </a:lnTo>
                <a:lnTo>
                  <a:pt x="2262734" y="643870"/>
                </a:lnTo>
                <a:lnTo>
                  <a:pt x="0" y="643870"/>
                </a:lnTo>
                <a:lnTo>
                  <a:pt x="0" y="0"/>
                </a:lnTo>
                <a:close/>
              </a:path>
            </a:pathLst>
          </a:custGeom>
          <a:blipFill>
            <a:blip r:embed="rId6"/>
            <a:stretch>
              <a:fillRect l="-2989" t="-26545" r="-4710" b="-24848"/>
            </a:stretch>
          </a:blipFill>
        </p:spPr>
      </p:sp>
      <p:sp>
        <p:nvSpPr>
          <p:cNvPr name="Freeform 35" id="35"/>
          <p:cNvSpPr/>
          <p:nvPr/>
        </p:nvSpPr>
        <p:spPr>
          <a:xfrm flipH="false" flipV="false" rot="0">
            <a:off x="4093313" y="9553784"/>
            <a:ext cx="2075502" cy="492240"/>
          </a:xfrm>
          <a:custGeom>
            <a:avLst/>
            <a:gdLst/>
            <a:ahLst/>
            <a:cxnLst/>
            <a:rect r="r" b="b" t="t" l="l"/>
            <a:pathLst>
              <a:path h="492240" w="2075502">
                <a:moveTo>
                  <a:pt x="0" y="0"/>
                </a:moveTo>
                <a:lnTo>
                  <a:pt x="2075501" y="0"/>
                </a:lnTo>
                <a:lnTo>
                  <a:pt x="2075501" y="492241"/>
                </a:lnTo>
                <a:lnTo>
                  <a:pt x="0" y="492241"/>
                </a:lnTo>
                <a:lnTo>
                  <a:pt x="0" y="0"/>
                </a:lnTo>
                <a:close/>
              </a:path>
            </a:pathLst>
          </a:custGeom>
          <a:blipFill>
            <a:blip r:embed="rId7"/>
            <a:stretch>
              <a:fillRect l="0" t="-65635" r="-340" b="-43998"/>
            </a:stretch>
          </a:blipFill>
        </p:spPr>
      </p:sp>
      <p:sp>
        <p:nvSpPr>
          <p:cNvPr name="Freeform 36" id="36"/>
          <p:cNvSpPr/>
          <p:nvPr/>
        </p:nvSpPr>
        <p:spPr>
          <a:xfrm flipH="false" flipV="false" rot="0">
            <a:off x="16412467" y="9363858"/>
            <a:ext cx="846833" cy="838200"/>
          </a:xfrm>
          <a:custGeom>
            <a:avLst/>
            <a:gdLst/>
            <a:ahLst/>
            <a:cxnLst/>
            <a:rect r="r" b="b" t="t" l="l"/>
            <a:pathLst>
              <a:path h="838200" w="846833">
                <a:moveTo>
                  <a:pt x="0" y="0"/>
                </a:moveTo>
                <a:lnTo>
                  <a:pt x="846833" y="0"/>
                </a:lnTo>
                <a:lnTo>
                  <a:pt x="846833" y="838200"/>
                </a:lnTo>
                <a:lnTo>
                  <a:pt x="0" y="838200"/>
                </a:lnTo>
                <a:lnTo>
                  <a:pt x="0" y="0"/>
                </a:lnTo>
                <a:close/>
              </a:path>
            </a:pathLst>
          </a:custGeom>
          <a:blipFill>
            <a:blip r:embed="rId8"/>
            <a:stretch>
              <a:fillRect l="0" t="-73" r="0" b="-73"/>
            </a:stretch>
          </a:blipFill>
        </p:spPr>
      </p:sp>
      <p:pic>
        <p:nvPicPr>
          <p:cNvPr id="37" name="Picture 36" descr="ws3-illustration.png"/>
          <p:cNvPicPr>
            <a:picLocks noChangeAspect="1"/>
          </p:cNvPicPr>
          <p:nvPr/>
        </p:nvPicPr>
        <p:blipFill>
          <a:blip r:embed="rId2"/>
          <a:stretch>
            <a:fillRect/>
          </a:stretch>
        </p:blipFill>
        <p:spPr>
          <a:xfrm>
            <a:off x="1294295" y="3160953"/>
            <a:ext cx="9628203" cy="4416606"/>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304039"/>
            <a:chOff x="0" y="0"/>
            <a:chExt cx="21657107" cy="1738719"/>
          </a:xfrm>
        </p:grpSpPr>
        <p:sp>
          <p:nvSpPr>
            <p:cNvPr name="Freeform 3" id="3"/>
            <p:cNvSpPr/>
            <p:nvPr/>
          </p:nvSpPr>
          <p:spPr>
            <a:xfrm flipH="false" flipV="false" rot="0">
              <a:off x="0" y="0"/>
              <a:ext cx="21657109" cy="1738718"/>
            </a:xfrm>
            <a:custGeom>
              <a:avLst/>
              <a:gdLst/>
              <a:ahLst/>
              <a:cxnLst/>
              <a:rect r="r" b="b" t="t" l="l"/>
              <a:pathLst>
                <a:path h="1738718" w="21657109">
                  <a:moveTo>
                    <a:pt x="0" y="0"/>
                  </a:moveTo>
                  <a:lnTo>
                    <a:pt x="21657109" y="0"/>
                  </a:lnTo>
                  <a:lnTo>
                    <a:pt x="21657109" y="1738718"/>
                  </a:lnTo>
                  <a:lnTo>
                    <a:pt x="0" y="1738718"/>
                  </a:lnTo>
                  <a:close/>
                </a:path>
              </a:pathLst>
            </a:custGeom>
            <a:blipFill>
              <a:blip r:embed="rId3">
                <a:alphaModFix amt="0"/>
              </a:blip>
              <a:stretch>
                <a:fillRect l="0" t="-192701" r="0" b="-192701"/>
              </a:stretch>
            </a:blipFill>
          </p:spPr>
          <p:txBody>
            <a:bodyPr/>
            <a:p/>
          </p:txBody>
        </p:sp>
        <p:sp>
          <p:nvSpPr>
            <p:cNvPr name="TextBox 4" id="4"/>
            <p:cNvSpPr txBox="true"/>
            <p:nvPr/>
          </p:nvSpPr>
          <p:spPr>
            <a:xfrm>
              <a:off x="0" y="-47625"/>
              <a:ext cx="21657107" cy="1786344"/>
            </a:xfrm>
            <a:prstGeom prst="rect">
              <a:avLst/>
            </a:prstGeom>
          </p:spPr>
          <p:txBody>
            <a:bodyPr anchor="ctr" rtlCol="false" tIns="0" lIns="0" bIns="0" rIns="0"/>
            <a:lstStyle/>
            <a:p>
              <a:pPr algn="l">
                <a:lnSpc>
                  <a:spcPts val="5404"/>
                </a:lnSpc>
              </a:pPr>
              <a:r>
                <a:rPr lang="en-US" sz="4503" b="true">
                  <a:solidFill>
                    <a:srgbClr val="10242F"/>
                  </a:solidFill>
                  <a:latin typeface="Poppins Bold"/>
                  <a:ea typeface="Poppins Bold"/>
                  <a:cs typeface="Poppins Bold"/>
                  <a:sym typeface="Poppins Bold"/>
                </a:rPr>
                <a:t>Conversations that feel real</a:t>
              </a:r>
            </a:p>
          </p:txBody>
        </p:sp>
      </p:grpSp>
      <p:sp>
        <p:nvSpPr>
          <p:cNvPr name="TextBox 5" id="5"/>
          <p:cNvSpPr txBox="true"/>
          <p:nvPr/>
        </p:nvSpPr>
        <p:spPr>
          <a:xfrm rot="0">
            <a:off x="1120940" y="2419321"/>
            <a:ext cx="10249433" cy="6663233"/>
          </a:xfrm>
          <a:prstGeom prst="rect">
            <a:avLst/>
          </a:prstGeom>
        </p:spPr>
        <p:txBody>
          <a:bodyPr anchor="t" rtlCol="false" tIns="0" lIns="0" bIns="0" rIns="0">
            <a:spAutoFit/>
          </a:bodyPr>
          <a:lstStyle/>
          <a:p>
            <a:pPr algn="l" marL="489395" indent="-244697" lvl="1">
              <a:lnSpc>
                <a:spcPts val="3242"/>
              </a:lnSpc>
              <a:buFont typeface="Arial"/>
              <a:buChar char="•"/>
            </a:pPr>
            <a:r>
              <a:rPr lang="en-US" sz="2702">
                <a:solidFill>
                  <a:srgbClr val="10242F"/>
                </a:solidFill>
                <a:latin typeface="Poppins"/>
                <a:ea typeface="Poppins"/>
                <a:cs typeface="Poppins"/>
                <a:sym typeface="Poppins"/>
              </a:rPr>
              <a:t>With artificial intelligence we create virtual people you can actually talk to.</a:t>
            </a:r>
          </a:p>
          <a:p>
            <a:pPr algn="l" marL="489395" indent="-244697" lvl="1">
              <a:lnSpc>
                <a:spcPts val="3242"/>
              </a:lnSpc>
              <a:buFont typeface="Arial"/>
              <a:buChar char="•"/>
            </a:pPr>
            <a:r>
              <a:rPr lang="en-US" sz="2702">
                <a:solidFill>
                  <a:srgbClr val="10242F"/>
                </a:solidFill>
                <a:latin typeface="Poppins"/>
                <a:ea typeface="Poppins"/>
                <a:cs typeface="Poppins"/>
                <a:sym typeface="Poppins"/>
              </a:rPr>
              <a:t>They answer naturally, in the moment: a nervous patient, an angry relative, a student who has stopped speaking.</a:t>
            </a:r>
          </a:p>
          <a:p>
            <a:pPr algn="l" marL="489395" indent="-244697" lvl="1">
              <a:lnSpc>
                <a:spcPts val="3242"/>
              </a:lnSpc>
              <a:buFont typeface="Arial"/>
              <a:buChar char="•"/>
            </a:pPr>
            <a:r>
              <a:rPr lang="en-US" sz="2702">
                <a:solidFill>
                  <a:srgbClr val="10242F"/>
                </a:solidFill>
                <a:latin typeface="Poppins"/>
                <a:ea typeface="Poppins"/>
                <a:cs typeface="Poppins"/>
                <a:sym typeface="Poppins"/>
              </a:rPr>
              <a:t>No three fixed buttons — a real, unpredictable conversation.</a:t>
            </a:r>
          </a:p>
          <a:p>
            <a:pPr algn="l" marL="489395" indent="-244697" lvl="1">
              <a:lnSpc>
                <a:spcPts val="3242"/>
              </a:lnSpc>
              <a:buFont typeface="Arial"/>
              <a:buChar char="•"/>
            </a:pPr>
            <a:r>
              <a:rPr lang="en-US" sz="2702">
                <a:solidFill>
                  <a:srgbClr val="10242F"/>
                </a:solidFill>
                <a:latin typeface="Poppins"/>
                <a:ea typeface="Poppins"/>
                <a:cs typeface="Poppins"/>
                <a:sym typeface="Poppins"/>
              </a:rPr>
              <a:t>The learner practices how they communicate: how they listen, how they respond, how they handle the difficult moment.</a:t>
            </a:r>
          </a:p>
        </p:txBody>
      </p:sp>
      <p:grpSp>
        <p:nvGrpSpPr>
          <p:cNvPr name="Group 6" id="6"/>
          <p:cNvGrpSpPr/>
          <p:nvPr/>
        </p:nvGrpSpPr>
        <p:grpSpPr>
          <a:xfrm rot="0">
            <a:off x="1029500" y="1894284"/>
            <a:ext cx="1235402" cy="96088"/>
            <a:chOff x="0" y="0"/>
            <a:chExt cx="1647203" cy="128118"/>
          </a:xfrm>
        </p:grpSpPr>
        <p:sp>
          <p:nvSpPr>
            <p:cNvPr name="Freeform 7" id="7"/>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grpSp>
        <p:nvGrpSpPr>
          <p:cNvPr name="Group 8" id="8"/>
          <p:cNvGrpSpPr/>
          <p:nvPr/>
        </p:nvGrpSpPr>
        <p:grpSpPr>
          <a:xfrm rot="0">
            <a:off x="12148147" y="2402176"/>
            <a:ext cx="5147520" cy="4392549"/>
            <a:chOff x="0" y="0"/>
            <a:chExt cx="6863359" cy="5856732"/>
          </a:xfrm>
        </p:grpSpPr>
        <p:sp>
          <p:nvSpPr>
            <p:cNvPr name="Freeform 9" id="9"/>
            <p:cNvSpPr/>
            <p:nvPr/>
          </p:nvSpPr>
          <p:spPr>
            <a:xfrm flipH="false" flipV="false" rot="0">
              <a:off x="0" y="0"/>
              <a:ext cx="6863335" cy="5856732"/>
            </a:xfrm>
            <a:custGeom>
              <a:avLst/>
              <a:gdLst/>
              <a:ahLst/>
              <a:cxnLst/>
              <a:rect r="r" b="b" t="t" l="l"/>
              <a:pathLst>
                <a:path h="5856732" w="6863335">
                  <a:moveTo>
                    <a:pt x="0" y="409956"/>
                  </a:moveTo>
                  <a:cubicBezTo>
                    <a:pt x="0" y="183515"/>
                    <a:pt x="183515" y="0"/>
                    <a:pt x="409956" y="0"/>
                  </a:cubicBezTo>
                  <a:lnTo>
                    <a:pt x="6453378" y="0"/>
                  </a:lnTo>
                  <a:cubicBezTo>
                    <a:pt x="6679819" y="0"/>
                    <a:pt x="6863335" y="183515"/>
                    <a:pt x="6863335" y="409956"/>
                  </a:cubicBezTo>
                  <a:lnTo>
                    <a:pt x="6863335" y="5446776"/>
                  </a:lnTo>
                  <a:cubicBezTo>
                    <a:pt x="6863335" y="5673217"/>
                    <a:pt x="6679819" y="5856732"/>
                    <a:pt x="6453378" y="5856732"/>
                  </a:cubicBezTo>
                  <a:lnTo>
                    <a:pt x="409956" y="5856732"/>
                  </a:lnTo>
                  <a:cubicBezTo>
                    <a:pt x="183515" y="5856732"/>
                    <a:pt x="0" y="5673217"/>
                    <a:pt x="0" y="5446776"/>
                  </a:cubicBezTo>
                  <a:close/>
                </a:path>
              </a:pathLst>
            </a:custGeom>
            <a:solidFill>
              <a:srgbClr val="F6F1E7"/>
            </a:solidFill>
          </p:spPr>
          <p:txBody>
            <a:bodyPr/>
            <a:p/>
          </p:txBody>
        </p:sp>
      </p:grpSp>
      <p:sp>
        <p:nvSpPr>
          <p:cNvPr name="TextBox 10" id="10"/>
          <p:cNvSpPr txBox="true"/>
          <p:nvPr/>
        </p:nvSpPr>
        <p:spPr>
          <a:xfrm rot="0">
            <a:off x="12468406" y="2597410"/>
            <a:ext cx="4575648" cy="600942"/>
          </a:xfrm>
          <a:prstGeom prst="rect">
            <a:avLst/>
          </a:prstGeom>
        </p:spPr>
        <p:txBody>
          <a:bodyPr anchor="t" rtlCol="false" tIns="0" lIns="0" bIns="0" rIns="0">
            <a:spAutoFit/>
          </a:bodyPr>
          <a:lstStyle/>
          <a:p>
            <a:pPr algn="l">
              <a:lnSpc>
                <a:spcPts val="2278"/>
              </a:lnSpc>
            </a:pPr>
            <a:r>
              <a:rPr lang="en-US" sz="1651" b="true">
                <a:solidFill>
                  <a:srgbClr val="0F766E"/>
                </a:solidFill>
                <a:latin typeface="Poppins Bold"/>
                <a:ea typeface="Poppins Bold"/>
                <a:cs typeface="Poppins Bold"/>
                <a:sym typeface="Poppins Bold"/>
              </a:rPr>
              <a:t>KEY IDEA</a:t>
            </a:r>
          </a:p>
        </p:txBody>
      </p:sp>
      <p:sp>
        <p:nvSpPr>
          <p:cNvPr name="TextBox 11" id="11"/>
          <p:cNvSpPr txBox="true"/>
          <p:nvPr/>
        </p:nvSpPr>
        <p:spPr>
          <a:xfrm rot="0">
            <a:off x="12468406" y="3186541"/>
            <a:ext cx="4575648" cy="3443488"/>
          </a:xfrm>
          <a:prstGeom prst="rect">
            <a:avLst/>
          </a:prstGeom>
        </p:spPr>
        <p:txBody>
          <a:bodyPr anchor="t" rtlCol="false" tIns="0" lIns="0" bIns="0" rIns="0">
            <a:spAutoFit/>
          </a:bodyPr>
          <a:lstStyle/>
          <a:p>
            <a:pPr algn="l">
              <a:lnSpc>
                <a:spcPts val="3026"/>
              </a:lnSpc>
            </a:pPr>
            <a:r>
              <a:rPr lang="en-US" sz="2101">
                <a:solidFill>
                  <a:srgbClr val="10242F"/>
                </a:solidFill>
                <a:latin typeface="Poppins"/>
                <a:ea typeface="Poppins"/>
                <a:cs typeface="Poppins"/>
                <a:sym typeface="Poppins"/>
              </a:rPr>
              <a:t>As many times as they need, with no risk to anyone. Make the mistake, reflect, try again.</a:t>
            </a:r>
          </a:p>
        </p:txBody>
      </p:sp>
      <p:grpSp>
        <p:nvGrpSpPr>
          <p:cNvPr name="Group 12" id="12"/>
          <p:cNvGrpSpPr/>
          <p:nvPr/>
        </p:nvGrpSpPr>
        <p:grpSpPr>
          <a:xfrm rot="0">
            <a:off x="0" y="0"/>
            <a:ext cx="18301840" cy="301990"/>
            <a:chOff x="0" y="0"/>
            <a:chExt cx="24402453" cy="402654"/>
          </a:xfrm>
        </p:grpSpPr>
        <p:grpSp>
          <p:nvGrpSpPr>
            <p:cNvPr name="Group 13" id="13"/>
            <p:cNvGrpSpPr/>
            <p:nvPr/>
          </p:nvGrpSpPr>
          <p:grpSpPr>
            <a:xfrm rot="0">
              <a:off x="0" y="0"/>
              <a:ext cx="4880496" cy="402654"/>
              <a:chOff x="0" y="0"/>
              <a:chExt cx="4880496" cy="402654"/>
            </a:xfrm>
          </p:grpSpPr>
          <p:sp>
            <p:nvSpPr>
              <p:cNvPr name="Freeform 14" id="14"/>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sp>
        </p:grpSp>
        <p:grpSp>
          <p:nvGrpSpPr>
            <p:cNvPr name="Group 15" id="15"/>
            <p:cNvGrpSpPr/>
            <p:nvPr/>
          </p:nvGrpSpPr>
          <p:grpSpPr>
            <a:xfrm rot="0">
              <a:off x="4880496" y="0"/>
              <a:ext cx="4880496" cy="402654"/>
              <a:chOff x="0" y="0"/>
              <a:chExt cx="4880496" cy="402654"/>
            </a:xfrm>
          </p:grpSpPr>
          <p:sp>
            <p:nvSpPr>
              <p:cNvPr name="Freeform 16" id="16"/>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sp>
        </p:grpSp>
        <p:grpSp>
          <p:nvGrpSpPr>
            <p:cNvPr name="Group 17" id="17"/>
            <p:cNvGrpSpPr/>
            <p:nvPr/>
          </p:nvGrpSpPr>
          <p:grpSpPr>
            <a:xfrm rot="0">
              <a:off x="9760979" y="0"/>
              <a:ext cx="4880496" cy="402654"/>
              <a:chOff x="0" y="0"/>
              <a:chExt cx="4880496" cy="402654"/>
            </a:xfrm>
          </p:grpSpPr>
          <p:sp>
            <p:nvSpPr>
              <p:cNvPr name="Freeform 18" id="18"/>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sp>
        </p:grpSp>
        <p:grpSp>
          <p:nvGrpSpPr>
            <p:cNvPr name="Group 19" id="19"/>
            <p:cNvGrpSpPr/>
            <p:nvPr/>
          </p:nvGrpSpPr>
          <p:grpSpPr>
            <a:xfrm rot="0">
              <a:off x="14641474" y="0"/>
              <a:ext cx="4880496" cy="402654"/>
              <a:chOff x="0" y="0"/>
              <a:chExt cx="4880496" cy="402654"/>
            </a:xfrm>
          </p:grpSpPr>
          <p:sp>
            <p:nvSpPr>
              <p:cNvPr name="Freeform 20" id="20"/>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sp>
        </p:grpSp>
        <p:grpSp>
          <p:nvGrpSpPr>
            <p:cNvPr name="Group 21" id="21"/>
            <p:cNvGrpSpPr/>
            <p:nvPr/>
          </p:nvGrpSpPr>
          <p:grpSpPr>
            <a:xfrm rot="0">
              <a:off x="19521957" y="0"/>
              <a:ext cx="4880496" cy="402654"/>
              <a:chOff x="0" y="0"/>
              <a:chExt cx="4880496" cy="402654"/>
            </a:xfrm>
          </p:grpSpPr>
          <p:sp>
            <p:nvSpPr>
              <p:cNvPr name="Freeform 22" id="22"/>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sp>
        </p:grpSp>
      </p:grpSp>
      <p:grpSp>
        <p:nvGrpSpPr>
          <p:cNvPr name="Group 23" id="23"/>
          <p:cNvGrpSpPr/>
          <p:nvPr/>
        </p:nvGrpSpPr>
        <p:grpSpPr>
          <a:xfrm rot="0">
            <a:off x="0" y="8551764"/>
            <a:ext cx="18288000" cy="1744761"/>
            <a:chOff x="0" y="0"/>
            <a:chExt cx="24384000" cy="2326348"/>
          </a:xfrm>
        </p:grpSpPr>
        <p:grpSp>
          <p:nvGrpSpPr>
            <p:cNvPr name="Group 24" id="24"/>
            <p:cNvGrpSpPr/>
            <p:nvPr/>
          </p:nvGrpSpPr>
          <p:grpSpPr>
            <a:xfrm rot="0">
              <a:off x="2299340" y="0"/>
              <a:ext cx="19803773" cy="1134743"/>
              <a:chOff x="0" y="0"/>
              <a:chExt cx="19803773" cy="1134743"/>
            </a:xfrm>
          </p:grpSpPr>
          <p:sp>
            <p:nvSpPr>
              <p:cNvPr name="Freeform 25" id="25"/>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sp>
          <p:sp>
            <p:nvSpPr>
              <p:cNvPr name="TextBox 26" id="26"/>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27" id="27"/>
            <p:cNvGrpSpPr/>
            <p:nvPr/>
          </p:nvGrpSpPr>
          <p:grpSpPr>
            <a:xfrm rot="0">
              <a:off x="0" y="866682"/>
              <a:ext cx="24384000" cy="1459666"/>
              <a:chOff x="0" y="0"/>
              <a:chExt cx="4816593" cy="288329"/>
            </a:xfrm>
          </p:grpSpPr>
          <p:sp>
            <p:nvSpPr>
              <p:cNvPr name="Freeform 28" id="28"/>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sp>
          <p:sp>
            <p:nvSpPr>
              <p:cNvPr name="TextBox 29" id="29"/>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30" id="30"/>
            <p:cNvSpPr/>
            <p:nvPr/>
          </p:nvSpPr>
          <p:spPr>
            <a:xfrm flipH="false" flipV="false" rot="0">
              <a:off x="1577110" y="942048"/>
              <a:ext cx="1806406" cy="1238110"/>
            </a:xfrm>
            <a:custGeom>
              <a:avLst/>
              <a:gdLst/>
              <a:ahLst/>
              <a:cxnLst/>
              <a:rect r="r" b="b" t="t" l="l"/>
              <a:pathLst>
                <a:path h="1238110" w="1806406">
                  <a:moveTo>
                    <a:pt x="0" y="0"/>
                  </a:moveTo>
                  <a:lnTo>
                    <a:pt x="1806406" y="0"/>
                  </a:lnTo>
                  <a:lnTo>
                    <a:pt x="1806406" y="1238110"/>
                  </a:lnTo>
                  <a:lnTo>
                    <a:pt x="0" y="1238110"/>
                  </a:lnTo>
                  <a:lnTo>
                    <a:pt x="0" y="0"/>
                  </a:lnTo>
                  <a:close/>
                </a:path>
              </a:pathLst>
            </a:custGeom>
            <a:blipFill>
              <a:blip r:embed="rId4"/>
              <a:stretch>
                <a:fillRect l="-16798" t="-4700" r="-15035" b="-3494"/>
              </a:stretch>
            </a:blipFill>
          </p:spPr>
        </p:sp>
        <p:sp>
          <p:nvSpPr>
            <p:cNvPr name="Freeform 31" id="31"/>
            <p:cNvSpPr/>
            <p:nvPr/>
          </p:nvSpPr>
          <p:spPr>
            <a:xfrm flipH="false" flipV="false" rot="0">
              <a:off x="17187556" y="1290835"/>
              <a:ext cx="2317495" cy="701512"/>
            </a:xfrm>
            <a:custGeom>
              <a:avLst/>
              <a:gdLst/>
              <a:ahLst/>
              <a:cxnLst/>
              <a:rect r="r" b="b" t="t" l="l"/>
              <a:pathLst>
                <a:path h="701512" w="2317495">
                  <a:moveTo>
                    <a:pt x="0" y="0"/>
                  </a:moveTo>
                  <a:lnTo>
                    <a:pt x="2317495" y="0"/>
                  </a:lnTo>
                  <a:lnTo>
                    <a:pt x="2317495" y="701513"/>
                  </a:lnTo>
                  <a:lnTo>
                    <a:pt x="0" y="701513"/>
                  </a:lnTo>
                  <a:lnTo>
                    <a:pt x="0" y="0"/>
                  </a:lnTo>
                  <a:close/>
                </a:path>
              </a:pathLst>
            </a:custGeom>
            <a:blipFill>
              <a:blip r:embed="rId5"/>
              <a:stretch>
                <a:fillRect l="0" t="-73" r="0" b="-73"/>
              </a:stretch>
            </a:blipFill>
          </p:spPr>
        </p:sp>
        <p:sp>
          <p:nvSpPr>
            <p:cNvPr name="Freeform 32" id="32"/>
            <p:cNvSpPr/>
            <p:nvPr/>
          </p:nvSpPr>
          <p:spPr>
            <a:xfrm flipH="false" flipV="false" rot="0">
              <a:off x="10683511" y="1222221"/>
              <a:ext cx="3016978" cy="858494"/>
            </a:xfrm>
            <a:custGeom>
              <a:avLst/>
              <a:gdLst/>
              <a:ahLst/>
              <a:cxnLst/>
              <a:rect r="r" b="b" t="t" l="l"/>
              <a:pathLst>
                <a:path h="858494" w="3016978">
                  <a:moveTo>
                    <a:pt x="0" y="0"/>
                  </a:moveTo>
                  <a:lnTo>
                    <a:pt x="3016978" y="0"/>
                  </a:lnTo>
                  <a:lnTo>
                    <a:pt x="3016978" y="858493"/>
                  </a:lnTo>
                  <a:lnTo>
                    <a:pt x="0" y="858493"/>
                  </a:lnTo>
                  <a:lnTo>
                    <a:pt x="0" y="0"/>
                  </a:lnTo>
                  <a:close/>
                </a:path>
              </a:pathLst>
            </a:custGeom>
            <a:blipFill>
              <a:blip r:embed="rId6"/>
              <a:stretch>
                <a:fillRect l="-2989" t="-26545" r="-4710" b="-24848"/>
              </a:stretch>
            </a:blipFill>
          </p:spPr>
        </p:sp>
        <p:sp>
          <p:nvSpPr>
            <p:cNvPr name="Freeform 33" id="33"/>
            <p:cNvSpPr/>
            <p:nvPr/>
          </p:nvSpPr>
          <p:spPr>
            <a:xfrm flipH="false" flipV="false" rot="0">
              <a:off x="5457750" y="1336027"/>
              <a:ext cx="2767336" cy="656321"/>
            </a:xfrm>
            <a:custGeom>
              <a:avLst/>
              <a:gdLst/>
              <a:ahLst/>
              <a:cxnLst/>
              <a:rect r="r" b="b" t="t" l="l"/>
              <a:pathLst>
                <a:path h="656321" w="2767336">
                  <a:moveTo>
                    <a:pt x="0" y="0"/>
                  </a:moveTo>
                  <a:lnTo>
                    <a:pt x="2767336" y="0"/>
                  </a:lnTo>
                  <a:lnTo>
                    <a:pt x="2767336" y="656321"/>
                  </a:lnTo>
                  <a:lnTo>
                    <a:pt x="0" y="656321"/>
                  </a:lnTo>
                  <a:lnTo>
                    <a:pt x="0" y="0"/>
                  </a:lnTo>
                  <a:close/>
                </a:path>
              </a:pathLst>
            </a:custGeom>
            <a:blipFill>
              <a:blip r:embed="rId7"/>
              <a:stretch>
                <a:fillRect l="0" t="-65635" r="-340" b="-43998"/>
              </a:stretch>
            </a:blipFill>
          </p:spPr>
        </p:sp>
        <p:sp>
          <p:nvSpPr>
            <p:cNvPr name="Freeform 34" id="34"/>
            <p:cNvSpPr/>
            <p:nvPr/>
          </p:nvSpPr>
          <p:spPr>
            <a:xfrm flipH="false" flipV="false" rot="0">
              <a:off x="21883289" y="1082791"/>
              <a:ext cx="1129111" cy="1117600"/>
            </a:xfrm>
            <a:custGeom>
              <a:avLst/>
              <a:gdLst/>
              <a:ahLst/>
              <a:cxnLst/>
              <a:rect r="r" b="b" t="t" l="l"/>
              <a:pathLst>
                <a:path h="1117600" w="1129111">
                  <a:moveTo>
                    <a:pt x="0" y="0"/>
                  </a:moveTo>
                  <a:lnTo>
                    <a:pt x="1129111" y="0"/>
                  </a:lnTo>
                  <a:lnTo>
                    <a:pt x="1129111" y="1117600"/>
                  </a:lnTo>
                  <a:lnTo>
                    <a:pt x="0" y="1117600"/>
                  </a:lnTo>
                  <a:lnTo>
                    <a:pt x="0" y="0"/>
                  </a:lnTo>
                  <a:close/>
                </a:path>
              </a:pathLst>
            </a:custGeom>
            <a:blipFill>
              <a:blip r:embed="rId8"/>
              <a:stretch>
                <a:fillRect l="0" t="-73" r="0" b="-73"/>
              </a:stretch>
            </a:blipFill>
          </p:spPr>
        </p:sp>
      </p:gr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235402"/>
            <a:chOff x="0" y="0"/>
            <a:chExt cx="21657107" cy="1647203"/>
          </a:xfrm>
        </p:grpSpPr>
        <p:sp>
          <p:nvSpPr>
            <p:cNvPr name="Freeform 3" id="3"/>
            <p:cNvSpPr/>
            <p:nvPr/>
          </p:nvSpPr>
          <p:spPr>
            <a:xfrm flipH="false" flipV="false" rot="0">
              <a:off x="0" y="0"/>
              <a:ext cx="21657109" cy="1647207"/>
            </a:xfrm>
            <a:custGeom>
              <a:avLst/>
              <a:gdLst/>
              <a:ahLst/>
              <a:cxnLst/>
              <a:rect r="r" b="b" t="t" l="l"/>
              <a:pathLst>
                <a:path h="1647207" w="21657109">
                  <a:moveTo>
                    <a:pt x="0" y="0"/>
                  </a:moveTo>
                  <a:lnTo>
                    <a:pt x="21657109" y="0"/>
                  </a:lnTo>
                  <a:lnTo>
                    <a:pt x="21657109" y="1647207"/>
                  </a:lnTo>
                  <a:lnTo>
                    <a:pt x="0" y="1647207"/>
                  </a:lnTo>
                  <a:close/>
                </a:path>
              </a:pathLst>
            </a:custGeom>
            <a:blipFill>
              <a:blip r:embed="rId3">
                <a:alphaModFix amt="0"/>
              </a:blip>
              <a:stretch>
                <a:fillRect l="0" t="-206185" r="0" b="-206184"/>
              </a:stretch>
            </a:blipFill>
          </p:spPr>
          <p:txBody>
            <a:bodyPr/>
            <a:p/>
          </p:txBody>
        </p:sp>
        <p:sp>
          <p:nvSpPr>
            <p:cNvPr name="TextBox 4" id="4"/>
            <p:cNvSpPr txBox="true"/>
            <p:nvPr/>
          </p:nvSpPr>
          <p:spPr>
            <a:xfrm>
              <a:off x="0" y="-123825"/>
              <a:ext cx="21657107" cy="1771028"/>
            </a:xfrm>
            <a:prstGeom prst="rect">
              <a:avLst/>
            </a:prstGeom>
          </p:spPr>
          <p:txBody>
            <a:bodyPr anchor="b" rtlCol="false" tIns="0" lIns="0" bIns="0" rIns="0"/>
            <a:lstStyle/>
            <a:p>
              <a:pPr algn="l">
                <a:lnSpc>
                  <a:spcPts val="6214"/>
                </a:lnSpc>
              </a:pPr>
              <a:r>
                <a:rPr lang="en-US" sz="4503" b="true">
                  <a:solidFill>
                    <a:srgbClr val="10242F"/>
                  </a:solidFill>
                  <a:latin typeface="Poppins Bold"/>
                  <a:ea typeface="Poppins Bold"/>
                  <a:cs typeface="Poppins Bold"/>
                  <a:sym typeface="Poppins Bold"/>
                </a:rPr>
                <a:t>Put the two together</a:t>
              </a:r>
            </a:p>
          </p:txBody>
        </p:sp>
      </p:grpSp>
      <p:grpSp>
        <p:nvGrpSpPr>
          <p:cNvPr name="Group 5" id="5"/>
          <p:cNvGrpSpPr/>
          <p:nvPr/>
        </p:nvGrpSpPr>
        <p:grpSpPr>
          <a:xfrm rot="0">
            <a:off x="1029500" y="1894284"/>
            <a:ext cx="1235402" cy="96088"/>
            <a:chOff x="0" y="0"/>
            <a:chExt cx="1647203" cy="128118"/>
          </a:xfrm>
        </p:grpSpPr>
        <p:sp>
          <p:nvSpPr>
            <p:cNvPr name="Freeform 6" id="6"/>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grpSp>
        <p:nvGrpSpPr>
          <p:cNvPr name="Group 7" id="7"/>
          <p:cNvGrpSpPr/>
          <p:nvPr/>
        </p:nvGrpSpPr>
        <p:grpSpPr>
          <a:xfrm rot="0">
            <a:off x="1029500" y="2539441"/>
            <a:ext cx="7961500" cy="5655151"/>
            <a:chOff x="0" y="0"/>
            <a:chExt cx="10615333" cy="7540201"/>
          </a:xfrm>
        </p:grpSpPr>
        <p:sp>
          <p:nvSpPr>
            <p:cNvPr name="Freeform 8" id="8"/>
            <p:cNvSpPr/>
            <p:nvPr/>
          </p:nvSpPr>
          <p:spPr>
            <a:xfrm flipH="false" flipV="false" rot="0">
              <a:off x="0" y="0"/>
              <a:ext cx="10615295" cy="7540147"/>
            </a:xfrm>
            <a:custGeom>
              <a:avLst/>
              <a:gdLst/>
              <a:ahLst/>
              <a:cxnLst/>
              <a:rect r="r" b="b" t="t" l="l"/>
              <a:pathLst>
                <a:path h="7540147" w="10615295">
                  <a:moveTo>
                    <a:pt x="0" y="452389"/>
                  </a:moveTo>
                  <a:cubicBezTo>
                    <a:pt x="0" y="202567"/>
                    <a:pt x="233553" y="0"/>
                    <a:pt x="521589" y="0"/>
                  </a:cubicBezTo>
                  <a:lnTo>
                    <a:pt x="10093706" y="0"/>
                  </a:lnTo>
                  <a:cubicBezTo>
                    <a:pt x="10381742" y="0"/>
                    <a:pt x="10615295" y="202567"/>
                    <a:pt x="10615295" y="452389"/>
                  </a:cubicBezTo>
                  <a:lnTo>
                    <a:pt x="10615295" y="7087757"/>
                  </a:lnTo>
                  <a:cubicBezTo>
                    <a:pt x="10615295" y="7337579"/>
                    <a:pt x="10381742" y="7540147"/>
                    <a:pt x="10093706" y="7540147"/>
                  </a:cubicBezTo>
                  <a:lnTo>
                    <a:pt x="521589" y="7540147"/>
                  </a:lnTo>
                  <a:cubicBezTo>
                    <a:pt x="233553" y="7540147"/>
                    <a:pt x="0" y="7337689"/>
                    <a:pt x="0" y="7087757"/>
                  </a:cubicBezTo>
                  <a:close/>
                </a:path>
              </a:pathLst>
            </a:custGeom>
            <a:solidFill>
              <a:srgbClr val="F6F1E7"/>
            </a:solidFill>
          </p:spPr>
          <p:txBody>
            <a:bodyPr/>
            <a:p/>
          </p:txBody>
        </p:sp>
      </p:grpSp>
      <p:grpSp>
        <p:nvGrpSpPr>
          <p:cNvPr name="Group 9" id="9"/>
          <p:cNvGrpSpPr/>
          <p:nvPr/>
        </p:nvGrpSpPr>
        <p:grpSpPr>
          <a:xfrm rot="0">
            <a:off x="1029500" y="2539441"/>
            <a:ext cx="7961500" cy="851059"/>
            <a:chOff x="0" y="0"/>
            <a:chExt cx="10615333" cy="1134745"/>
          </a:xfrm>
        </p:grpSpPr>
        <p:sp>
          <p:nvSpPr>
            <p:cNvPr name="Freeform 10" id="10"/>
            <p:cNvSpPr/>
            <p:nvPr/>
          </p:nvSpPr>
          <p:spPr>
            <a:xfrm flipH="false" flipV="false" rot="0">
              <a:off x="0" y="0"/>
              <a:ext cx="10615295" cy="1134745"/>
            </a:xfrm>
            <a:custGeom>
              <a:avLst/>
              <a:gdLst/>
              <a:ahLst/>
              <a:cxnLst/>
              <a:rect r="r" b="b" t="t" l="l"/>
              <a:pathLst>
                <a:path h="1134745" w="10615295">
                  <a:moveTo>
                    <a:pt x="0" y="68072"/>
                  </a:moveTo>
                  <a:cubicBezTo>
                    <a:pt x="0" y="30480"/>
                    <a:pt x="30480" y="0"/>
                    <a:pt x="68072" y="0"/>
                  </a:cubicBezTo>
                  <a:lnTo>
                    <a:pt x="10547223" y="0"/>
                  </a:lnTo>
                  <a:cubicBezTo>
                    <a:pt x="10584815" y="0"/>
                    <a:pt x="10615295" y="30480"/>
                    <a:pt x="10615295" y="68072"/>
                  </a:cubicBezTo>
                  <a:lnTo>
                    <a:pt x="10615295" y="1066673"/>
                  </a:lnTo>
                  <a:cubicBezTo>
                    <a:pt x="10615295" y="1104265"/>
                    <a:pt x="10584815" y="1134745"/>
                    <a:pt x="10547223" y="1134745"/>
                  </a:cubicBezTo>
                  <a:lnTo>
                    <a:pt x="68072" y="1134745"/>
                  </a:lnTo>
                  <a:cubicBezTo>
                    <a:pt x="30480" y="1134745"/>
                    <a:pt x="0" y="1104265"/>
                    <a:pt x="0" y="1066673"/>
                  </a:cubicBezTo>
                  <a:close/>
                </a:path>
              </a:pathLst>
            </a:custGeom>
            <a:solidFill>
              <a:srgbClr val="B5E8F2"/>
            </a:solidFill>
          </p:spPr>
          <p:txBody>
            <a:bodyPr/>
            <a:p/>
          </p:txBody>
        </p:sp>
      </p:grpSp>
      <p:grpSp>
        <p:nvGrpSpPr>
          <p:cNvPr name="Group 11" id="11"/>
          <p:cNvGrpSpPr/>
          <p:nvPr/>
        </p:nvGrpSpPr>
        <p:grpSpPr>
          <a:xfrm rot="0">
            <a:off x="1304039" y="2539441"/>
            <a:ext cx="7412431" cy="851059"/>
            <a:chOff x="0" y="0"/>
            <a:chExt cx="9883242" cy="1134745"/>
          </a:xfrm>
        </p:grpSpPr>
        <p:sp>
          <p:nvSpPr>
            <p:cNvPr name="Freeform 12" id="12"/>
            <p:cNvSpPr/>
            <p:nvPr/>
          </p:nvSpPr>
          <p:spPr>
            <a:xfrm flipH="false" flipV="false" rot="0">
              <a:off x="0" y="0"/>
              <a:ext cx="9883241" cy="1134743"/>
            </a:xfrm>
            <a:custGeom>
              <a:avLst/>
              <a:gdLst/>
              <a:ahLst/>
              <a:cxnLst/>
              <a:rect r="r" b="b" t="t" l="l"/>
              <a:pathLst>
                <a:path h="1134743" w="9883241">
                  <a:moveTo>
                    <a:pt x="0" y="0"/>
                  </a:moveTo>
                  <a:lnTo>
                    <a:pt x="9883241" y="0"/>
                  </a:lnTo>
                  <a:lnTo>
                    <a:pt x="9883241" y="1134743"/>
                  </a:lnTo>
                  <a:lnTo>
                    <a:pt x="0" y="1134743"/>
                  </a:lnTo>
                  <a:close/>
                </a:path>
              </a:pathLst>
            </a:custGeom>
            <a:blipFill>
              <a:blip r:embed="rId3">
                <a:alphaModFix amt="0"/>
              </a:blip>
              <a:stretch>
                <a:fillRect l="0" t="-119708" r="0" b="-119708"/>
              </a:stretch>
            </a:blipFill>
          </p:spPr>
          <p:txBody>
            <a:bodyPr/>
            <a:p/>
          </p:txBody>
        </p:sp>
        <p:sp>
          <p:nvSpPr>
            <p:cNvPr name="TextBox 13" id="13"/>
            <p:cNvSpPr txBox="true"/>
            <p:nvPr/>
          </p:nvSpPr>
          <p:spPr>
            <a:xfrm>
              <a:off x="0" y="-76200"/>
              <a:ext cx="9883242" cy="1210945"/>
            </a:xfrm>
            <a:prstGeom prst="rect">
              <a:avLst/>
            </a:prstGeom>
          </p:spPr>
          <p:txBody>
            <a:bodyPr anchor="ctr" rtlCol="false" tIns="0" lIns="0" bIns="0" rIns="0"/>
            <a:lstStyle/>
            <a:p>
              <a:pPr algn="l">
                <a:lnSpc>
                  <a:spcPts val="3521"/>
                </a:lnSpc>
              </a:pPr>
              <a:r>
                <a:rPr lang="en-US" sz="2551" b="true">
                  <a:solidFill>
                    <a:srgbClr val="10242F"/>
                  </a:solidFill>
                  <a:latin typeface="Poppins Bold"/>
                  <a:ea typeface="Poppins Bold"/>
                  <a:cs typeface="Poppins Bold"/>
                  <a:sym typeface="Poppins Bold"/>
                </a:rPr>
                <a:t>Virtual reality — the perspective</a:t>
              </a:r>
            </a:p>
          </p:txBody>
        </p:sp>
      </p:grpSp>
      <p:sp>
        <p:nvSpPr>
          <p:cNvPr name="TextBox 14" id="14"/>
          <p:cNvSpPr txBox="true"/>
          <p:nvPr/>
        </p:nvSpPr>
        <p:spPr>
          <a:xfrm rot="0">
            <a:off x="1418396" y="3598335"/>
            <a:ext cx="7183726" cy="5227968"/>
          </a:xfrm>
          <a:prstGeom prst="rect">
            <a:avLst/>
          </a:prstGeom>
        </p:spPr>
        <p:txBody>
          <a:bodyPr anchor="t" rtlCol="false" tIns="0" lIns="0" bIns="0" rIns="0">
            <a:spAutoFit/>
          </a:bodyPr>
          <a:lstStyle/>
          <a:p>
            <a:pPr algn="l" marL="407830" indent="-203915" lvl="1">
              <a:lnSpc>
                <a:spcPts val="3107"/>
              </a:lnSpc>
              <a:buFont typeface="Arial"/>
              <a:buChar char="•"/>
            </a:pPr>
            <a:r>
              <a:rPr lang="en-US" sz="2251">
                <a:solidFill>
                  <a:srgbClr val="10242F"/>
                </a:solidFill>
                <a:latin typeface="Poppins"/>
                <a:ea typeface="Poppins"/>
                <a:cs typeface="Poppins"/>
                <a:sym typeface="Poppins"/>
              </a:rPr>
              <a:t>You stand in someone else's shoes.</a:t>
            </a:r>
          </a:p>
          <a:p>
            <a:pPr algn="l" marL="407830" indent="-203915" lvl="1">
              <a:lnSpc>
                <a:spcPts val="3107"/>
              </a:lnSpc>
              <a:buFont typeface="Arial"/>
              <a:buChar char="•"/>
            </a:pPr>
            <a:r>
              <a:rPr lang="en-US" sz="2251">
                <a:solidFill>
                  <a:srgbClr val="10242F"/>
                </a:solidFill>
                <a:latin typeface="Poppins"/>
                <a:ea typeface="Poppins"/>
                <a:cs typeface="Poppins"/>
                <a:sym typeface="Poppins"/>
              </a:rPr>
              <a:t>You feel what that person lives, from the inside.</a:t>
            </a:r>
          </a:p>
          <a:p>
            <a:pPr algn="l" marL="407830" indent="-203915" lvl="1">
              <a:lnSpc>
                <a:spcPts val="3107"/>
              </a:lnSpc>
              <a:buFont typeface="Arial"/>
              <a:buChar char="•"/>
            </a:pPr>
            <a:r>
              <a:rPr lang="en-US" sz="2251">
                <a:solidFill>
                  <a:srgbClr val="10242F"/>
                </a:solidFill>
                <a:latin typeface="Poppins"/>
                <a:ea typeface="Poppins"/>
                <a:cs typeface="Poppins"/>
                <a:sym typeface="Poppins"/>
              </a:rPr>
              <a:t>Empathy stops being a concept and becomes an experience.</a:t>
            </a:r>
          </a:p>
        </p:txBody>
      </p:sp>
      <p:grpSp>
        <p:nvGrpSpPr>
          <p:cNvPr name="Group 15" id="15"/>
          <p:cNvGrpSpPr/>
          <p:nvPr/>
        </p:nvGrpSpPr>
        <p:grpSpPr>
          <a:xfrm rot="0">
            <a:off x="9334176" y="2539441"/>
            <a:ext cx="7961500" cy="5655151"/>
            <a:chOff x="0" y="0"/>
            <a:chExt cx="10615333" cy="7540201"/>
          </a:xfrm>
        </p:grpSpPr>
        <p:sp>
          <p:nvSpPr>
            <p:cNvPr name="Freeform 16" id="16"/>
            <p:cNvSpPr/>
            <p:nvPr/>
          </p:nvSpPr>
          <p:spPr>
            <a:xfrm flipH="false" flipV="false" rot="0">
              <a:off x="0" y="0"/>
              <a:ext cx="10615295" cy="7540147"/>
            </a:xfrm>
            <a:custGeom>
              <a:avLst/>
              <a:gdLst/>
              <a:ahLst/>
              <a:cxnLst/>
              <a:rect r="r" b="b" t="t" l="l"/>
              <a:pathLst>
                <a:path h="7540147" w="10615295">
                  <a:moveTo>
                    <a:pt x="0" y="452389"/>
                  </a:moveTo>
                  <a:cubicBezTo>
                    <a:pt x="0" y="202567"/>
                    <a:pt x="233553" y="0"/>
                    <a:pt x="521589" y="0"/>
                  </a:cubicBezTo>
                  <a:lnTo>
                    <a:pt x="10093706" y="0"/>
                  </a:lnTo>
                  <a:cubicBezTo>
                    <a:pt x="10381742" y="0"/>
                    <a:pt x="10615295" y="202567"/>
                    <a:pt x="10615295" y="452389"/>
                  </a:cubicBezTo>
                  <a:lnTo>
                    <a:pt x="10615295" y="7087757"/>
                  </a:lnTo>
                  <a:cubicBezTo>
                    <a:pt x="10615295" y="7337579"/>
                    <a:pt x="10381742" y="7540147"/>
                    <a:pt x="10093706" y="7540147"/>
                  </a:cubicBezTo>
                  <a:lnTo>
                    <a:pt x="521589" y="7540147"/>
                  </a:lnTo>
                  <a:cubicBezTo>
                    <a:pt x="233553" y="7540147"/>
                    <a:pt x="0" y="7337689"/>
                    <a:pt x="0" y="7087757"/>
                  </a:cubicBezTo>
                  <a:close/>
                </a:path>
              </a:pathLst>
            </a:custGeom>
            <a:solidFill>
              <a:srgbClr val="F6F1E7"/>
            </a:solidFill>
          </p:spPr>
          <p:txBody>
            <a:bodyPr/>
            <a:p/>
          </p:txBody>
        </p:sp>
      </p:grpSp>
      <p:grpSp>
        <p:nvGrpSpPr>
          <p:cNvPr name="Group 17" id="17"/>
          <p:cNvGrpSpPr/>
          <p:nvPr/>
        </p:nvGrpSpPr>
        <p:grpSpPr>
          <a:xfrm rot="0">
            <a:off x="9334176" y="2539441"/>
            <a:ext cx="7961500" cy="851059"/>
            <a:chOff x="0" y="0"/>
            <a:chExt cx="10615333" cy="1134745"/>
          </a:xfrm>
        </p:grpSpPr>
        <p:sp>
          <p:nvSpPr>
            <p:cNvPr name="Freeform 18" id="18"/>
            <p:cNvSpPr/>
            <p:nvPr/>
          </p:nvSpPr>
          <p:spPr>
            <a:xfrm flipH="false" flipV="false" rot="0">
              <a:off x="0" y="0"/>
              <a:ext cx="10615295" cy="1134745"/>
            </a:xfrm>
            <a:custGeom>
              <a:avLst/>
              <a:gdLst/>
              <a:ahLst/>
              <a:cxnLst/>
              <a:rect r="r" b="b" t="t" l="l"/>
              <a:pathLst>
                <a:path h="1134745" w="10615295">
                  <a:moveTo>
                    <a:pt x="0" y="68072"/>
                  </a:moveTo>
                  <a:cubicBezTo>
                    <a:pt x="0" y="30480"/>
                    <a:pt x="30480" y="0"/>
                    <a:pt x="68072" y="0"/>
                  </a:cubicBezTo>
                  <a:lnTo>
                    <a:pt x="10547223" y="0"/>
                  </a:lnTo>
                  <a:cubicBezTo>
                    <a:pt x="10584815" y="0"/>
                    <a:pt x="10615295" y="30480"/>
                    <a:pt x="10615295" y="68072"/>
                  </a:cubicBezTo>
                  <a:lnTo>
                    <a:pt x="10615295" y="1066673"/>
                  </a:lnTo>
                  <a:cubicBezTo>
                    <a:pt x="10615295" y="1104265"/>
                    <a:pt x="10584815" y="1134745"/>
                    <a:pt x="10547223" y="1134745"/>
                  </a:cubicBezTo>
                  <a:lnTo>
                    <a:pt x="68072" y="1134745"/>
                  </a:lnTo>
                  <a:cubicBezTo>
                    <a:pt x="30480" y="1134745"/>
                    <a:pt x="0" y="1104265"/>
                    <a:pt x="0" y="1066673"/>
                  </a:cubicBezTo>
                  <a:close/>
                </a:path>
              </a:pathLst>
            </a:custGeom>
            <a:solidFill>
              <a:srgbClr val="C7EABB"/>
            </a:solidFill>
          </p:spPr>
          <p:txBody>
            <a:bodyPr/>
            <a:p/>
          </p:txBody>
        </p:sp>
      </p:grpSp>
      <p:grpSp>
        <p:nvGrpSpPr>
          <p:cNvPr name="Group 19" id="19"/>
          <p:cNvGrpSpPr/>
          <p:nvPr/>
        </p:nvGrpSpPr>
        <p:grpSpPr>
          <a:xfrm rot="0">
            <a:off x="9608706" y="2539441"/>
            <a:ext cx="7412431" cy="851059"/>
            <a:chOff x="0" y="0"/>
            <a:chExt cx="9883242" cy="1134745"/>
          </a:xfrm>
        </p:grpSpPr>
        <p:sp>
          <p:nvSpPr>
            <p:cNvPr name="Freeform 20" id="20"/>
            <p:cNvSpPr/>
            <p:nvPr/>
          </p:nvSpPr>
          <p:spPr>
            <a:xfrm flipH="false" flipV="false" rot="0">
              <a:off x="0" y="0"/>
              <a:ext cx="9883241" cy="1134743"/>
            </a:xfrm>
            <a:custGeom>
              <a:avLst/>
              <a:gdLst/>
              <a:ahLst/>
              <a:cxnLst/>
              <a:rect r="r" b="b" t="t" l="l"/>
              <a:pathLst>
                <a:path h="1134743" w="9883241">
                  <a:moveTo>
                    <a:pt x="0" y="0"/>
                  </a:moveTo>
                  <a:lnTo>
                    <a:pt x="9883241" y="0"/>
                  </a:lnTo>
                  <a:lnTo>
                    <a:pt x="9883241" y="1134743"/>
                  </a:lnTo>
                  <a:lnTo>
                    <a:pt x="0" y="1134743"/>
                  </a:lnTo>
                  <a:close/>
                </a:path>
              </a:pathLst>
            </a:custGeom>
            <a:blipFill>
              <a:blip r:embed="rId3">
                <a:alphaModFix amt="0"/>
              </a:blip>
              <a:stretch>
                <a:fillRect l="0" t="-119708" r="0" b="-119708"/>
              </a:stretch>
            </a:blipFill>
          </p:spPr>
          <p:txBody>
            <a:bodyPr/>
            <a:p/>
          </p:txBody>
        </p:sp>
        <p:sp>
          <p:nvSpPr>
            <p:cNvPr name="TextBox 21" id="21"/>
            <p:cNvSpPr txBox="true"/>
            <p:nvPr/>
          </p:nvSpPr>
          <p:spPr>
            <a:xfrm>
              <a:off x="0" y="-76200"/>
              <a:ext cx="9883242" cy="1210945"/>
            </a:xfrm>
            <a:prstGeom prst="rect">
              <a:avLst/>
            </a:prstGeom>
          </p:spPr>
          <p:txBody>
            <a:bodyPr anchor="ctr" rtlCol="false" tIns="0" lIns="0" bIns="0" rIns="0"/>
            <a:lstStyle/>
            <a:p>
              <a:pPr algn="l">
                <a:lnSpc>
                  <a:spcPts val="3521"/>
                </a:lnSpc>
              </a:pPr>
              <a:r>
                <a:rPr lang="en-US" sz="2551" b="true">
                  <a:solidFill>
                    <a:srgbClr val="10242F"/>
                  </a:solidFill>
                  <a:latin typeface="Poppins Bold"/>
                  <a:ea typeface="Poppins Bold"/>
                  <a:cs typeface="Poppins Bold"/>
                  <a:sym typeface="Poppins Bold"/>
                </a:rPr>
                <a:t>Artificial intelligence — the practice</a:t>
              </a:r>
            </a:p>
          </p:txBody>
        </p:sp>
      </p:grpSp>
      <p:sp>
        <p:nvSpPr>
          <p:cNvPr name="TextBox 22" id="22"/>
          <p:cNvSpPr txBox="true"/>
          <p:nvPr/>
        </p:nvSpPr>
        <p:spPr>
          <a:xfrm rot="0">
            <a:off x="9723063" y="3598335"/>
            <a:ext cx="7183726" cy="5227968"/>
          </a:xfrm>
          <a:prstGeom prst="rect">
            <a:avLst/>
          </a:prstGeom>
        </p:spPr>
        <p:txBody>
          <a:bodyPr anchor="t" rtlCol="false" tIns="0" lIns="0" bIns="0" rIns="0">
            <a:spAutoFit/>
          </a:bodyPr>
          <a:lstStyle/>
          <a:p>
            <a:pPr algn="l" marL="407830" indent="-203915" lvl="1">
              <a:lnSpc>
                <a:spcPts val="3107"/>
              </a:lnSpc>
              <a:buFont typeface="Arial"/>
              <a:buChar char="•"/>
            </a:pPr>
            <a:r>
              <a:rPr lang="en-US" sz="2251">
                <a:solidFill>
                  <a:srgbClr val="10242F"/>
                </a:solidFill>
                <a:latin typeface="Poppins"/>
                <a:ea typeface="Poppins"/>
                <a:cs typeface="Poppins"/>
                <a:sym typeface="Poppins"/>
              </a:rPr>
              <a:t>You rehearse the conversation that follows.</a:t>
            </a:r>
          </a:p>
          <a:p>
            <a:pPr algn="l" marL="407830" indent="-203915" lvl="1">
              <a:lnSpc>
                <a:spcPts val="3107"/>
              </a:lnSpc>
              <a:buFont typeface="Arial"/>
              <a:buChar char="•"/>
            </a:pPr>
            <a:r>
              <a:rPr lang="en-US" sz="2251">
                <a:solidFill>
                  <a:srgbClr val="10242F"/>
                </a:solidFill>
                <a:latin typeface="Poppins"/>
                <a:ea typeface="Poppins"/>
                <a:cs typeface="Poppins"/>
                <a:sym typeface="Poppins"/>
              </a:rPr>
              <a:t>The answers are not scripted, so you cannot learn them by heart.</a:t>
            </a:r>
          </a:p>
          <a:p>
            <a:pPr algn="l" marL="407830" indent="-203915" lvl="1">
              <a:lnSpc>
                <a:spcPts val="3107"/>
              </a:lnSpc>
              <a:buFont typeface="Arial"/>
              <a:buChar char="•"/>
            </a:pPr>
            <a:r>
              <a:rPr lang="en-US" sz="2251">
                <a:solidFill>
                  <a:srgbClr val="10242F"/>
                </a:solidFill>
                <a:latin typeface="Poppins"/>
                <a:ea typeface="Poppins"/>
                <a:cs typeface="Poppins"/>
                <a:sym typeface="Poppins"/>
              </a:rPr>
              <a:t>You practice what you will say when it happens for real.</a:t>
            </a:r>
          </a:p>
        </p:txBody>
      </p:sp>
      <p:grpSp>
        <p:nvGrpSpPr>
          <p:cNvPr name="Group 23" id="23"/>
          <p:cNvGrpSpPr/>
          <p:nvPr/>
        </p:nvGrpSpPr>
        <p:grpSpPr>
          <a:xfrm rot="0">
            <a:off x="0" y="0"/>
            <a:ext cx="18301840" cy="301990"/>
            <a:chOff x="0" y="0"/>
            <a:chExt cx="24402453" cy="402654"/>
          </a:xfrm>
        </p:grpSpPr>
        <p:grpSp>
          <p:nvGrpSpPr>
            <p:cNvPr name="Group 24" id="24"/>
            <p:cNvGrpSpPr/>
            <p:nvPr/>
          </p:nvGrpSpPr>
          <p:grpSpPr>
            <a:xfrm rot="0">
              <a:off x="0" y="0"/>
              <a:ext cx="4880496" cy="402654"/>
              <a:chOff x="0" y="0"/>
              <a:chExt cx="4880496" cy="402654"/>
            </a:xfrm>
          </p:grpSpPr>
          <p:sp>
            <p:nvSpPr>
              <p:cNvPr name="Freeform 25" id="25"/>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txBody>
              <a:bodyPr/>
              <a:p/>
            </p:txBody>
          </p:sp>
        </p:grpSp>
        <p:grpSp>
          <p:nvGrpSpPr>
            <p:cNvPr name="Group 26" id="26"/>
            <p:cNvGrpSpPr/>
            <p:nvPr/>
          </p:nvGrpSpPr>
          <p:grpSpPr>
            <a:xfrm rot="0">
              <a:off x="4880496" y="0"/>
              <a:ext cx="4880496" cy="402654"/>
              <a:chOff x="0" y="0"/>
              <a:chExt cx="4880496" cy="402654"/>
            </a:xfrm>
          </p:grpSpPr>
          <p:sp>
            <p:nvSpPr>
              <p:cNvPr name="Freeform 27" id="27"/>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txBody>
              <a:bodyPr/>
              <a:p/>
            </p:txBody>
          </p:sp>
        </p:grpSp>
        <p:grpSp>
          <p:nvGrpSpPr>
            <p:cNvPr name="Group 28" id="28"/>
            <p:cNvGrpSpPr/>
            <p:nvPr/>
          </p:nvGrpSpPr>
          <p:grpSpPr>
            <a:xfrm rot="0">
              <a:off x="9760979" y="0"/>
              <a:ext cx="4880496" cy="402654"/>
              <a:chOff x="0" y="0"/>
              <a:chExt cx="4880496" cy="402654"/>
            </a:xfrm>
          </p:grpSpPr>
          <p:sp>
            <p:nvSpPr>
              <p:cNvPr name="Freeform 29" id="29"/>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txBody>
              <a:bodyPr/>
              <a:p/>
            </p:txBody>
          </p:sp>
        </p:grpSp>
        <p:grpSp>
          <p:nvGrpSpPr>
            <p:cNvPr name="Group 30" id="30"/>
            <p:cNvGrpSpPr/>
            <p:nvPr/>
          </p:nvGrpSpPr>
          <p:grpSpPr>
            <a:xfrm rot="0">
              <a:off x="14641474" y="0"/>
              <a:ext cx="4880496" cy="402654"/>
              <a:chOff x="0" y="0"/>
              <a:chExt cx="4880496" cy="402654"/>
            </a:xfrm>
          </p:grpSpPr>
          <p:sp>
            <p:nvSpPr>
              <p:cNvPr name="Freeform 31" id="31"/>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txBody>
              <a:bodyPr/>
              <a:p/>
            </p:txBody>
          </p:sp>
        </p:grpSp>
        <p:grpSp>
          <p:nvGrpSpPr>
            <p:cNvPr name="Group 32" id="32"/>
            <p:cNvGrpSpPr/>
            <p:nvPr/>
          </p:nvGrpSpPr>
          <p:grpSpPr>
            <a:xfrm rot="0">
              <a:off x="19521957" y="0"/>
              <a:ext cx="4880496" cy="402654"/>
              <a:chOff x="0" y="0"/>
              <a:chExt cx="4880496" cy="402654"/>
            </a:xfrm>
          </p:grpSpPr>
          <p:sp>
            <p:nvSpPr>
              <p:cNvPr name="Freeform 33" id="33"/>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txBody>
              <a:bodyPr/>
              <a:p/>
            </p:txBody>
          </p:sp>
        </p:grpSp>
      </p:grpSp>
      <p:grpSp>
        <p:nvGrpSpPr>
          <p:cNvPr name="Group 34" id="34"/>
          <p:cNvGrpSpPr/>
          <p:nvPr/>
        </p:nvGrpSpPr>
        <p:grpSpPr>
          <a:xfrm rot="0">
            <a:off x="1724505" y="8551764"/>
            <a:ext cx="14852829" cy="851057"/>
            <a:chOff x="0" y="0"/>
            <a:chExt cx="19803773" cy="1134743"/>
          </a:xfrm>
        </p:grpSpPr>
        <p:sp>
          <p:nvSpPr>
            <p:cNvPr name="Freeform 35" id="35"/>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txBody>
            <a:bodyPr/>
            <a:p/>
          </p:txBody>
        </p:sp>
        <p:sp>
          <p:nvSpPr>
            <p:cNvPr name="TextBox 36" id="36"/>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37" id="37"/>
          <p:cNvGrpSpPr/>
          <p:nvPr/>
        </p:nvGrpSpPr>
        <p:grpSpPr>
          <a:xfrm rot="0">
            <a:off x="0" y="9201775"/>
            <a:ext cx="18288000" cy="1094750"/>
            <a:chOff x="0" y="0"/>
            <a:chExt cx="4816593" cy="288329"/>
          </a:xfrm>
        </p:grpSpPr>
        <p:sp>
          <p:nvSpPr>
            <p:cNvPr name="Freeform 38" id="38"/>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txBody>
            <a:bodyPr/>
            <a:p/>
          </p:txBody>
        </p:sp>
        <p:sp>
          <p:nvSpPr>
            <p:cNvPr name="TextBox 39" id="39"/>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40" id="40"/>
          <p:cNvSpPr/>
          <p:nvPr/>
        </p:nvSpPr>
        <p:spPr>
          <a:xfrm flipH="false" flipV="false" rot="0">
            <a:off x="1182832" y="9258300"/>
            <a:ext cx="1354805" cy="928583"/>
          </a:xfrm>
          <a:custGeom>
            <a:avLst/>
            <a:gdLst/>
            <a:ahLst/>
            <a:cxnLst/>
            <a:rect r="r" b="b" t="t" l="l"/>
            <a:pathLst>
              <a:path h="928583" w="1354805">
                <a:moveTo>
                  <a:pt x="0" y="0"/>
                </a:moveTo>
                <a:lnTo>
                  <a:pt x="1354805" y="0"/>
                </a:lnTo>
                <a:lnTo>
                  <a:pt x="1354805" y="928583"/>
                </a:lnTo>
                <a:lnTo>
                  <a:pt x="0" y="928583"/>
                </a:lnTo>
                <a:lnTo>
                  <a:pt x="0" y="0"/>
                </a:lnTo>
                <a:close/>
              </a:path>
            </a:pathLst>
          </a:custGeom>
          <a:blipFill>
            <a:blip r:embed="rId4"/>
            <a:stretch>
              <a:fillRect l="-16798" t="-4700" r="-15035" b="-3494"/>
            </a:stretch>
          </a:blipFill>
        </p:spPr>
        <p:txBody>
          <a:bodyPr/>
          <a:p/>
        </p:txBody>
      </p:sp>
      <p:sp>
        <p:nvSpPr>
          <p:cNvPr name="Freeform 41" id="41"/>
          <p:cNvSpPr/>
          <p:nvPr/>
        </p:nvSpPr>
        <p:spPr>
          <a:xfrm flipH="false" flipV="false" rot="0">
            <a:off x="12890667" y="9519891"/>
            <a:ext cx="1738121" cy="526134"/>
          </a:xfrm>
          <a:custGeom>
            <a:avLst/>
            <a:gdLst/>
            <a:ahLst/>
            <a:cxnLst/>
            <a:rect r="r" b="b" t="t" l="l"/>
            <a:pathLst>
              <a:path h="526134" w="1738121">
                <a:moveTo>
                  <a:pt x="0" y="0"/>
                </a:moveTo>
                <a:lnTo>
                  <a:pt x="1738121" y="0"/>
                </a:lnTo>
                <a:lnTo>
                  <a:pt x="1738121" y="526134"/>
                </a:lnTo>
                <a:lnTo>
                  <a:pt x="0" y="526134"/>
                </a:lnTo>
                <a:lnTo>
                  <a:pt x="0" y="0"/>
                </a:lnTo>
                <a:close/>
              </a:path>
            </a:pathLst>
          </a:custGeom>
          <a:blipFill>
            <a:blip r:embed="rId5"/>
            <a:stretch>
              <a:fillRect l="0" t="-73" r="0" b="-73"/>
            </a:stretch>
          </a:blipFill>
        </p:spPr>
        <p:txBody>
          <a:bodyPr/>
          <a:p/>
        </p:txBody>
      </p:sp>
      <p:sp>
        <p:nvSpPr>
          <p:cNvPr name="Freeform 42" id="42"/>
          <p:cNvSpPr/>
          <p:nvPr/>
        </p:nvSpPr>
        <p:spPr>
          <a:xfrm flipH="false" flipV="false" rot="0">
            <a:off x="8012633" y="9468430"/>
            <a:ext cx="2262733" cy="643870"/>
          </a:xfrm>
          <a:custGeom>
            <a:avLst/>
            <a:gdLst/>
            <a:ahLst/>
            <a:cxnLst/>
            <a:rect r="r" b="b" t="t" l="l"/>
            <a:pathLst>
              <a:path h="643870" w="2262733">
                <a:moveTo>
                  <a:pt x="0" y="0"/>
                </a:moveTo>
                <a:lnTo>
                  <a:pt x="2262734" y="0"/>
                </a:lnTo>
                <a:lnTo>
                  <a:pt x="2262734" y="643870"/>
                </a:lnTo>
                <a:lnTo>
                  <a:pt x="0" y="643870"/>
                </a:lnTo>
                <a:lnTo>
                  <a:pt x="0" y="0"/>
                </a:lnTo>
                <a:close/>
              </a:path>
            </a:pathLst>
          </a:custGeom>
          <a:blipFill>
            <a:blip r:embed="rId6"/>
            <a:stretch>
              <a:fillRect l="-2989" t="-26545" r="-4710" b="-24848"/>
            </a:stretch>
          </a:blipFill>
        </p:spPr>
        <p:txBody>
          <a:bodyPr/>
          <a:p/>
        </p:txBody>
      </p:sp>
      <p:sp>
        <p:nvSpPr>
          <p:cNvPr name="Freeform 43" id="43"/>
          <p:cNvSpPr/>
          <p:nvPr/>
        </p:nvSpPr>
        <p:spPr>
          <a:xfrm flipH="false" flipV="false" rot="0">
            <a:off x="4093313" y="9553784"/>
            <a:ext cx="2075502" cy="492240"/>
          </a:xfrm>
          <a:custGeom>
            <a:avLst/>
            <a:gdLst/>
            <a:ahLst/>
            <a:cxnLst/>
            <a:rect r="r" b="b" t="t" l="l"/>
            <a:pathLst>
              <a:path h="492240" w="2075502">
                <a:moveTo>
                  <a:pt x="0" y="0"/>
                </a:moveTo>
                <a:lnTo>
                  <a:pt x="2075501" y="0"/>
                </a:lnTo>
                <a:lnTo>
                  <a:pt x="2075501" y="492241"/>
                </a:lnTo>
                <a:lnTo>
                  <a:pt x="0" y="492241"/>
                </a:lnTo>
                <a:lnTo>
                  <a:pt x="0" y="0"/>
                </a:lnTo>
                <a:close/>
              </a:path>
            </a:pathLst>
          </a:custGeom>
          <a:blipFill>
            <a:blip r:embed="rId7"/>
            <a:stretch>
              <a:fillRect l="0" t="-65635" r="-340" b="-43998"/>
            </a:stretch>
          </a:blipFill>
        </p:spPr>
        <p:txBody>
          <a:bodyPr/>
          <a:p/>
        </p:txBody>
      </p:sp>
      <p:sp>
        <p:nvSpPr>
          <p:cNvPr name="Freeform 44" id="44"/>
          <p:cNvSpPr/>
          <p:nvPr/>
        </p:nvSpPr>
        <p:spPr>
          <a:xfrm flipH="false" flipV="false" rot="0">
            <a:off x="16412467" y="9363858"/>
            <a:ext cx="846833" cy="838200"/>
          </a:xfrm>
          <a:custGeom>
            <a:avLst/>
            <a:gdLst/>
            <a:ahLst/>
            <a:cxnLst/>
            <a:rect r="r" b="b" t="t" l="l"/>
            <a:pathLst>
              <a:path h="838200" w="846833">
                <a:moveTo>
                  <a:pt x="0" y="0"/>
                </a:moveTo>
                <a:lnTo>
                  <a:pt x="846833" y="0"/>
                </a:lnTo>
                <a:lnTo>
                  <a:pt x="846833" y="838200"/>
                </a:lnTo>
                <a:lnTo>
                  <a:pt x="0" y="838200"/>
                </a:lnTo>
                <a:lnTo>
                  <a:pt x="0" y="0"/>
                </a:lnTo>
                <a:close/>
              </a:path>
            </a:pathLst>
          </a:custGeom>
          <a:blipFill>
            <a:blip r:embed="rId8"/>
            <a:stretch>
              <a:fillRect l="0" t="-73" r="0" b="-73"/>
            </a:stretch>
          </a:blipFill>
        </p:spPr>
        <p:txBody>
          <a:body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235402"/>
            <a:chOff x="0" y="0"/>
            <a:chExt cx="21657107" cy="1647203"/>
          </a:xfrm>
        </p:grpSpPr>
        <p:sp>
          <p:nvSpPr>
            <p:cNvPr name="Freeform 3" id="3"/>
            <p:cNvSpPr/>
            <p:nvPr/>
          </p:nvSpPr>
          <p:spPr>
            <a:xfrm flipH="false" flipV="false" rot="0">
              <a:off x="0" y="0"/>
              <a:ext cx="21657109" cy="1647207"/>
            </a:xfrm>
            <a:custGeom>
              <a:avLst/>
              <a:gdLst/>
              <a:ahLst/>
              <a:cxnLst/>
              <a:rect r="r" b="b" t="t" l="l"/>
              <a:pathLst>
                <a:path h="1647207" w="21657109">
                  <a:moveTo>
                    <a:pt x="0" y="0"/>
                  </a:moveTo>
                  <a:lnTo>
                    <a:pt x="21657109" y="0"/>
                  </a:lnTo>
                  <a:lnTo>
                    <a:pt x="21657109" y="1647207"/>
                  </a:lnTo>
                  <a:lnTo>
                    <a:pt x="0" y="1647207"/>
                  </a:lnTo>
                  <a:close/>
                </a:path>
              </a:pathLst>
            </a:custGeom>
            <a:blipFill>
              <a:blip r:embed="rId3">
                <a:alphaModFix amt="0"/>
              </a:blip>
              <a:stretch>
                <a:fillRect l="0" t="-206185" r="0" b="-206184"/>
              </a:stretch>
            </a:blipFill>
          </p:spPr>
          <p:txBody>
            <a:bodyPr/>
            <a:p/>
          </p:txBody>
        </p:sp>
        <p:sp>
          <p:nvSpPr>
            <p:cNvPr name="TextBox 4" id="4"/>
            <p:cNvSpPr txBox="true"/>
            <p:nvPr/>
          </p:nvSpPr>
          <p:spPr>
            <a:xfrm>
              <a:off x="0" y="-123825"/>
              <a:ext cx="21657107" cy="1771028"/>
            </a:xfrm>
            <a:prstGeom prst="rect">
              <a:avLst/>
            </a:prstGeom>
          </p:spPr>
          <p:txBody>
            <a:bodyPr anchor="b" rtlCol="false" tIns="0" lIns="0" bIns="0" rIns="0"/>
            <a:lstStyle/>
            <a:p>
              <a:pPr algn="l">
                <a:lnSpc>
                  <a:spcPts val="6214"/>
                </a:lnSpc>
              </a:pPr>
              <a:r>
                <a:rPr lang="en-US" sz="4503" b="true">
                  <a:solidFill>
                    <a:srgbClr val="10242F"/>
                  </a:solidFill>
                  <a:latin typeface="Poppins Bold"/>
                  <a:ea typeface="Poppins Bold"/>
                  <a:cs typeface="Poppins Bold"/>
                  <a:sym typeface="Poppins Bold"/>
                </a:rPr>
                <a:t>Six formats for learning and practice</a:t>
              </a:r>
            </a:p>
          </p:txBody>
        </p:sp>
      </p:grpSp>
      <p:grpSp>
        <p:nvGrpSpPr>
          <p:cNvPr name="Group 5" id="5"/>
          <p:cNvGrpSpPr/>
          <p:nvPr/>
        </p:nvGrpSpPr>
        <p:grpSpPr>
          <a:xfrm rot="0">
            <a:off x="1029500" y="1894284"/>
            <a:ext cx="1235402" cy="96088"/>
            <a:chOff x="0" y="0"/>
            <a:chExt cx="1647203" cy="128118"/>
          </a:xfrm>
        </p:grpSpPr>
        <p:sp>
          <p:nvSpPr>
            <p:cNvPr name="Freeform 6" id="6"/>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grpSp>
        <p:nvGrpSpPr>
          <p:cNvPr name="Group 7" id="7"/>
          <p:cNvGrpSpPr/>
          <p:nvPr/>
        </p:nvGrpSpPr>
        <p:grpSpPr>
          <a:xfrm rot="0">
            <a:off x="1029500" y="2539441"/>
            <a:ext cx="7961500" cy="5655151"/>
            <a:chOff x="0" y="0"/>
            <a:chExt cx="10615333" cy="7540201"/>
          </a:xfrm>
        </p:grpSpPr>
        <p:sp>
          <p:nvSpPr>
            <p:cNvPr name="Freeform 8" id="8"/>
            <p:cNvSpPr/>
            <p:nvPr/>
          </p:nvSpPr>
          <p:spPr>
            <a:xfrm flipH="false" flipV="false" rot="0">
              <a:off x="0" y="0"/>
              <a:ext cx="10615295" cy="7540147"/>
            </a:xfrm>
            <a:custGeom>
              <a:avLst/>
              <a:gdLst/>
              <a:ahLst/>
              <a:cxnLst/>
              <a:rect r="r" b="b" t="t" l="l"/>
              <a:pathLst>
                <a:path h="7540147" w="10615295">
                  <a:moveTo>
                    <a:pt x="0" y="452389"/>
                  </a:moveTo>
                  <a:cubicBezTo>
                    <a:pt x="0" y="202567"/>
                    <a:pt x="233553" y="0"/>
                    <a:pt x="521589" y="0"/>
                  </a:cubicBezTo>
                  <a:lnTo>
                    <a:pt x="10093706" y="0"/>
                  </a:lnTo>
                  <a:cubicBezTo>
                    <a:pt x="10381742" y="0"/>
                    <a:pt x="10615295" y="202567"/>
                    <a:pt x="10615295" y="452389"/>
                  </a:cubicBezTo>
                  <a:lnTo>
                    <a:pt x="10615295" y="7087757"/>
                  </a:lnTo>
                  <a:cubicBezTo>
                    <a:pt x="10615295" y="7337579"/>
                    <a:pt x="10381742" y="7540147"/>
                    <a:pt x="10093706" y="7540147"/>
                  </a:cubicBezTo>
                  <a:lnTo>
                    <a:pt x="521589" y="7540147"/>
                  </a:lnTo>
                  <a:cubicBezTo>
                    <a:pt x="233553" y="7540147"/>
                    <a:pt x="0" y="7337689"/>
                    <a:pt x="0" y="7087757"/>
                  </a:cubicBezTo>
                  <a:close/>
                </a:path>
              </a:pathLst>
            </a:custGeom>
            <a:solidFill>
              <a:srgbClr val="F6F1E7"/>
            </a:solidFill>
          </p:spPr>
          <p:txBody>
            <a:bodyPr/>
            <a:p/>
          </p:txBody>
        </p:sp>
      </p:grpSp>
      <p:grpSp>
        <p:nvGrpSpPr>
          <p:cNvPr name="Group 9" id="9"/>
          <p:cNvGrpSpPr/>
          <p:nvPr/>
        </p:nvGrpSpPr>
        <p:grpSpPr>
          <a:xfrm rot="0">
            <a:off x="1029500" y="2539441"/>
            <a:ext cx="7961500" cy="851059"/>
            <a:chOff x="0" y="0"/>
            <a:chExt cx="10615333" cy="1134745"/>
          </a:xfrm>
        </p:grpSpPr>
        <p:sp>
          <p:nvSpPr>
            <p:cNvPr name="Freeform 10" id="10"/>
            <p:cNvSpPr/>
            <p:nvPr/>
          </p:nvSpPr>
          <p:spPr>
            <a:xfrm flipH="false" flipV="false" rot="0">
              <a:off x="0" y="0"/>
              <a:ext cx="10615295" cy="1134745"/>
            </a:xfrm>
            <a:custGeom>
              <a:avLst/>
              <a:gdLst/>
              <a:ahLst/>
              <a:cxnLst/>
              <a:rect r="r" b="b" t="t" l="l"/>
              <a:pathLst>
                <a:path h="1134745" w="10615295">
                  <a:moveTo>
                    <a:pt x="0" y="68072"/>
                  </a:moveTo>
                  <a:cubicBezTo>
                    <a:pt x="0" y="30480"/>
                    <a:pt x="30480" y="0"/>
                    <a:pt x="68072" y="0"/>
                  </a:cubicBezTo>
                  <a:lnTo>
                    <a:pt x="10547223" y="0"/>
                  </a:lnTo>
                  <a:cubicBezTo>
                    <a:pt x="10584815" y="0"/>
                    <a:pt x="10615295" y="30480"/>
                    <a:pt x="10615295" y="68072"/>
                  </a:cubicBezTo>
                  <a:lnTo>
                    <a:pt x="10615295" y="1066673"/>
                  </a:lnTo>
                  <a:cubicBezTo>
                    <a:pt x="10615295" y="1104265"/>
                    <a:pt x="10584815" y="1134745"/>
                    <a:pt x="10547223" y="1134745"/>
                  </a:cubicBezTo>
                  <a:lnTo>
                    <a:pt x="68072" y="1134745"/>
                  </a:lnTo>
                  <a:cubicBezTo>
                    <a:pt x="30480" y="1134745"/>
                    <a:pt x="0" y="1104265"/>
                    <a:pt x="0" y="1066673"/>
                  </a:cubicBezTo>
                  <a:close/>
                </a:path>
              </a:pathLst>
            </a:custGeom>
            <a:solidFill>
              <a:srgbClr val="B5E8F2"/>
            </a:solidFill>
          </p:spPr>
          <p:txBody>
            <a:bodyPr/>
            <a:p/>
          </p:txBody>
        </p:sp>
      </p:grpSp>
      <p:grpSp>
        <p:nvGrpSpPr>
          <p:cNvPr name="Group 11" id="11"/>
          <p:cNvGrpSpPr/>
          <p:nvPr/>
        </p:nvGrpSpPr>
        <p:grpSpPr>
          <a:xfrm rot="0">
            <a:off x="1304039" y="2539441"/>
            <a:ext cx="7412431" cy="851059"/>
            <a:chOff x="0" y="0"/>
            <a:chExt cx="9883242" cy="1134745"/>
          </a:xfrm>
        </p:grpSpPr>
        <p:sp>
          <p:nvSpPr>
            <p:cNvPr name="Freeform 12" id="12"/>
            <p:cNvSpPr/>
            <p:nvPr/>
          </p:nvSpPr>
          <p:spPr>
            <a:xfrm flipH="false" flipV="false" rot="0">
              <a:off x="0" y="0"/>
              <a:ext cx="9883241" cy="1134743"/>
            </a:xfrm>
            <a:custGeom>
              <a:avLst/>
              <a:gdLst/>
              <a:ahLst/>
              <a:cxnLst/>
              <a:rect r="r" b="b" t="t" l="l"/>
              <a:pathLst>
                <a:path h="1134743" w="9883241">
                  <a:moveTo>
                    <a:pt x="0" y="0"/>
                  </a:moveTo>
                  <a:lnTo>
                    <a:pt x="9883241" y="0"/>
                  </a:lnTo>
                  <a:lnTo>
                    <a:pt x="9883241" y="1134743"/>
                  </a:lnTo>
                  <a:lnTo>
                    <a:pt x="0" y="1134743"/>
                  </a:lnTo>
                  <a:close/>
                </a:path>
              </a:pathLst>
            </a:custGeom>
            <a:blipFill>
              <a:blip r:embed="rId3">
                <a:alphaModFix amt="0"/>
              </a:blip>
              <a:stretch>
                <a:fillRect l="0" t="-119708" r="0" b="-119708"/>
              </a:stretch>
            </a:blipFill>
          </p:spPr>
          <p:txBody>
            <a:bodyPr/>
            <a:p/>
          </p:txBody>
        </p:sp>
        <p:sp>
          <p:nvSpPr>
            <p:cNvPr name="TextBox 13" id="13"/>
            <p:cNvSpPr txBox="true"/>
            <p:nvPr/>
          </p:nvSpPr>
          <p:spPr>
            <a:xfrm>
              <a:off x="0" y="-76200"/>
              <a:ext cx="9883242" cy="1210945"/>
            </a:xfrm>
            <a:prstGeom prst="rect">
              <a:avLst/>
            </a:prstGeom>
          </p:spPr>
          <p:txBody>
            <a:bodyPr anchor="ctr" rtlCol="false" tIns="0" lIns="0" bIns="0" rIns="0"/>
            <a:lstStyle/>
            <a:p>
              <a:pPr algn="l">
                <a:lnSpc>
                  <a:spcPts val="3521"/>
                </a:lnSpc>
              </a:pPr>
              <a:r>
                <a:rPr lang="en-US" sz="2551" b="true">
                  <a:solidFill>
                    <a:srgbClr val="10242F"/>
                  </a:solidFill>
                  <a:latin typeface="Poppins Bold"/>
                  <a:ea typeface="Poppins Bold"/>
                  <a:cs typeface="Poppins Bold"/>
                  <a:sym typeface="Poppins Bold"/>
                </a:rPr>
                <a:t>Experience and decisions</a:t>
              </a:r>
            </a:p>
          </p:txBody>
        </p:sp>
      </p:grpSp>
      <p:sp>
        <p:nvSpPr>
          <p:cNvPr name="TextBox 14" id="14"/>
          <p:cNvSpPr txBox="true"/>
          <p:nvPr/>
        </p:nvSpPr>
        <p:spPr>
          <a:xfrm rot="0">
            <a:off x="1418396" y="3598335"/>
            <a:ext cx="7183726" cy="5227968"/>
          </a:xfrm>
          <a:prstGeom prst="rect">
            <a:avLst/>
          </a:prstGeom>
        </p:spPr>
        <p:txBody>
          <a:bodyPr anchor="t" rtlCol="false" tIns="0" lIns="0" bIns="0" rIns="0">
            <a:spAutoFit/>
          </a:bodyPr>
          <a:lstStyle/>
          <a:p>
            <a:pPr algn="l" marL="407830" indent="-203915" lvl="1">
              <a:lnSpc>
                <a:spcPts val="3107"/>
              </a:lnSpc>
              <a:buFont typeface="Arial"/>
              <a:buChar char="•"/>
            </a:pPr>
            <a:r>
              <a:rPr lang="en-US" sz="2251">
                <a:solidFill>
                  <a:srgbClr val="10242F"/>
                </a:solidFill>
                <a:latin typeface="Poppins"/>
                <a:ea typeface="Poppins"/>
                <a:cs typeface="Poppins"/>
                <a:sym typeface="Poppins"/>
              </a:rPr>
              <a:t>1. AI conversations</a:t>
            </a:r>
          </a:p>
          <a:p>
            <a:pPr algn="l" marL="407830" indent="-203915" lvl="1">
              <a:lnSpc>
                <a:spcPts val="3107"/>
              </a:lnSpc>
              <a:buFont typeface="Arial"/>
              <a:buChar char="•"/>
            </a:pPr>
            <a:r>
              <a:rPr lang="en-US" sz="2251">
                <a:solidFill>
                  <a:srgbClr val="10242F"/>
                </a:solidFill>
                <a:latin typeface="Poppins"/>
                <a:ea typeface="Poppins"/>
                <a:cs typeface="Poppins"/>
                <a:sym typeface="Poppins"/>
              </a:rPr>
              <a:t>2. AI virtual patient</a:t>
            </a:r>
          </a:p>
          <a:p>
            <a:pPr algn="l" marL="407830" indent="-203915" lvl="1">
              <a:lnSpc>
                <a:spcPts val="3107"/>
              </a:lnSpc>
              <a:buFont typeface="Arial"/>
              <a:buChar char="•"/>
            </a:pPr>
            <a:r>
              <a:rPr lang="en-US" sz="2251">
                <a:solidFill>
                  <a:srgbClr val="10242F"/>
                </a:solidFill>
                <a:latin typeface="Poppins"/>
                <a:ea typeface="Poppins"/>
                <a:cs typeface="Poppins"/>
                <a:sym typeface="Poppins"/>
              </a:rPr>
              <a:t>3. Branching clinical decisions</a:t>
            </a:r>
          </a:p>
        </p:txBody>
      </p:sp>
      <p:grpSp>
        <p:nvGrpSpPr>
          <p:cNvPr name="Group 15" id="15"/>
          <p:cNvGrpSpPr/>
          <p:nvPr/>
        </p:nvGrpSpPr>
        <p:grpSpPr>
          <a:xfrm rot="0">
            <a:off x="9334176" y="2539441"/>
            <a:ext cx="7961500" cy="5655151"/>
            <a:chOff x="0" y="0"/>
            <a:chExt cx="10615333" cy="7540201"/>
          </a:xfrm>
        </p:grpSpPr>
        <p:sp>
          <p:nvSpPr>
            <p:cNvPr name="Freeform 16" id="16"/>
            <p:cNvSpPr/>
            <p:nvPr/>
          </p:nvSpPr>
          <p:spPr>
            <a:xfrm flipH="false" flipV="false" rot="0">
              <a:off x="0" y="0"/>
              <a:ext cx="10615295" cy="7540147"/>
            </a:xfrm>
            <a:custGeom>
              <a:avLst/>
              <a:gdLst/>
              <a:ahLst/>
              <a:cxnLst/>
              <a:rect r="r" b="b" t="t" l="l"/>
              <a:pathLst>
                <a:path h="7540147" w="10615295">
                  <a:moveTo>
                    <a:pt x="0" y="452389"/>
                  </a:moveTo>
                  <a:cubicBezTo>
                    <a:pt x="0" y="202567"/>
                    <a:pt x="233553" y="0"/>
                    <a:pt x="521589" y="0"/>
                  </a:cubicBezTo>
                  <a:lnTo>
                    <a:pt x="10093706" y="0"/>
                  </a:lnTo>
                  <a:cubicBezTo>
                    <a:pt x="10381742" y="0"/>
                    <a:pt x="10615295" y="202567"/>
                    <a:pt x="10615295" y="452389"/>
                  </a:cubicBezTo>
                  <a:lnTo>
                    <a:pt x="10615295" y="7087757"/>
                  </a:lnTo>
                  <a:cubicBezTo>
                    <a:pt x="10615295" y="7337579"/>
                    <a:pt x="10381742" y="7540147"/>
                    <a:pt x="10093706" y="7540147"/>
                  </a:cubicBezTo>
                  <a:lnTo>
                    <a:pt x="521589" y="7540147"/>
                  </a:lnTo>
                  <a:cubicBezTo>
                    <a:pt x="233553" y="7540147"/>
                    <a:pt x="0" y="7337689"/>
                    <a:pt x="0" y="7087757"/>
                  </a:cubicBezTo>
                  <a:close/>
                </a:path>
              </a:pathLst>
            </a:custGeom>
            <a:solidFill>
              <a:srgbClr val="F6F1E7"/>
            </a:solidFill>
          </p:spPr>
          <p:txBody>
            <a:bodyPr/>
            <a:p/>
          </p:txBody>
        </p:sp>
      </p:grpSp>
      <p:grpSp>
        <p:nvGrpSpPr>
          <p:cNvPr name="Group 17" id="17"/>
          <p:cNvGrpSpPr/>
          <p:nvPr/>
        </p:nvGrpSpPr>
        <p:grpSpPr>
          <a:xfrm rot="0">
            <a:off x="9334176" y="2539441"/>
            <a:ext cx="7961500" cy="851059"/>
            <a:chOff x="0" y="0"/>
            <a:chExt cx="10615333" cy="1134745"/>
          </a:xfrm>
        </p:grpSpPr>
        <p:sp>
          <p:nvSpPr>
            <p:cNvPr name="Freeform 18" id="18"/>
            <p:cNvSpPr/>
            <p:nvPr/>
          </p:nvSpPr>
          <p:spPr>
            <a:xfrm flipH="false" flipV="false" rot="0">
              <a:off x="0" y="0"/>
              <a:ext cx="10615295" cy="1134745"/>
            </a:xfrm>
            <a:custGeom>
              <a:avLst/>
              <a:gdLst/>
              <a:ahLst/>
              <a:cxnLst/>
              <a:rect r="r" b="b" t="t" l="l"/>
              <a:pathLst>
                <a:path h="1134745" w="10615295">
                  <a:moveTo>
                    <a:pt x="0" y="68072"/>
                  </a:moveTo>
                  <a:cubicBezTo>
                    <a:pt x="0" y="30480"/>
                    <a:pt x="30480" y="0"/>
                    <a:pt x="68072" y="0"/>
                  </a:cubicBezTo>
                  <a:lnTo>
                    <a:pt x="10547223" y="0"/>
                  </a:lnTo>
                  <a:cubicBezTo>
                    <a:pt x="10584815" y="0"/>
                    <a:pt x="10615295" y="30480"/>
                    <a:pt x="10615295" y="68072"/>
                  </a:cubicBezTo>
                  <a:lnTo>
                    <a:pt x="10615295" y="1066673"/>
                  </a:lnTo>
                  <a:cubicBezTo>
                    <a:pt x="10615295" y="1104265"/>
                    <a:pt x="10584815" y="1134745"/>
                    <a:pt x="10547223" y="1134745"/>
                  </a:cubicBezTo>
                  <a:lnTo>
                    <a:pt x="68072" y="1134745"/>
                  </a:lnTo>
                  <a:cubicBezTo>
                    <a:pt x="30480" y="1134745"/>
                    <a:pt x="0" y="1104265"/>
                    <a:pt x="0" y="1066673"/>
                  </a:cubicBezTo>
                  <a:close/>
                </a:path>
              </a:pathLst>
            </a:custGeom>
            <a:solidFill>
              <a:srgbClr val="C7EABB"/>
            </a:solidFill>
          </p:spPr>
          <p:txBody>
            <a:bodyPr/>
            <a:p/>
          </p:txBody>
        </p:sp>
      </p:grpSp>
      <p:grpSp>
        <p:nvGrpSpPr>
          <p:cNvPr name="Group 19" id="19"/>
          <p:cNvGrpSpPr/>
          <p:nvPr/>
        </p:nvGrpSpPr>
        <p:grpSpPr>
          <a:xfrm rot="0">
            <a:off x="9608706" y="2539441"/>
            <a:ext cx="7412431" cy="851059"/>
            <a:chOff x="0" y="0"/>
            <a:chExt cx="9883242" cy="1134745"/>
          </a:xfrm>
        </p:grpSpPr>
        <p:sp>
          <p:nvSpPr>
            <p:cNvPr name="Freeform 20" id="20"/>
            <p:cNvSpPr/>
            <p:nvPr/>
          </p:nvSpPr>
          <p:spPr>
            <a:xfrm flipH="false" flipV="false" rot="0">
              <a:off x="0" y="0"/>
              <a:ext cx="9883241" cy="1134743"/>
            </a:xfrm>
            <a:custGeom>
              <a:avLst/>
              <a:gdLst/>
              <a:ahLst/>
              <a:cxnLst/>
              <a:rect r="r" b="b" t="t" l="l"/>
              <a:pathLst>
                <a:path h="1134743" w="9883241">
                  <a:moveTo>
                    <a:pt x="0" y="0"/>
                  </a:moveTo>
                  <a:lnTo>
                    <a:pt x="9883241" y="0"/>
                  </a:lnTo>
                  <a:lnTo>
                    <a:pt x="9883241" y="1134743"/>
                  </a:lnTo>
                  <a:lnTo>
                    <a:pt x="0" y="1134743"/>
                  </a:lnTo>
                  <a:close/>
                </a:path>
              </a:pathLst>
            </a:custGeom>
            <a:blipFill>
              <a:blip r:embed="rId3">
                <a:alphaModFix amt="0"/>
              </a:blip>
              <a:stretch>
                <a:fillRect l="0" t="-119708" r="0" b="-119708"/>
              </a:stretch>
            </a:blipFill>
          </p:spPr>
          <p:txBody>
            <a:bodyPr/>
            <a:p/>
          </p:txBody>
        </p:sp>
        <p:sp>
          <p:nvSpPr>
            <p:cNvPr name="TextBox 21" id="21"/>
            <p:cNvSpPr txBox="true"/>
            <p:nvPr/>
          </p:nvSpPr>
          <p:spPr>
            <a:xfrm>
              <a:off x="0" y="-76200"/>
              <a:ext cx="9883242" cy="1210945"/>
            </a:xfrm>
            <a:prstGeom prst="rect">
              <a:avLst/>
            </a:prstGeom>
          </p:spPr>
          <p:txBody>
            <a:bodyPr anchor="ctr" rtlCol="false" tIns="0" lIns="0" bIns="0" rIns="0"/>
            <a:lstStyle/>
            <a:p>
              <a:pPr algn="l">
                <a:lnSpc>
                  <a:spcPts val="3521"/>
                </a:lnSpc>
              </a:pPr>
              <a:r>
                <a:rPr lang="en-US" sz="2551" b="true">
                  <a:solidFill>
                    <a:srgbClr val="10242F"/>
                  </a:solidFill>
                  <a:latin typeface="Poppins Bold"/>
                  <a:ea typeface="Poppins Bold"/>
                  <a:cs typeface="Poppins Bold"/>
                  <a:sym typeface="Poppins Bold"/>
                </a:rPr>
                <a:t>Content, creation and assessment</a:t>
              </a:r>
            </a:p>
          </p:txBody>
        </p:sp>
      </p:grpSp>
      <p:sp>
        <p:nvSpPr>
          <p:cNvPr name="TextBox 22" id="22"/>
          <p:cNvSpPr txBox="true"/>
          <p:nvPr/>
        </p:nvSpPr>
        <p:spPr>
          <a:xfrm rot="0">
            <a:off x="9723063" y="3598335"/>
            <a:ext cx="7183726" cy="5227968"/>
          </a:xfrm>
          <a:prstGeom prst="rect">
            <a:avLst/>
          </a:prstGeom>
        </p:spPr>
        <p:txBody>
          <a:bodyPr anchor="t" rtlCol="false" tIns="0" lIns="0" bIns="0" rIns="0">
            <a:spAutoFit/>
          </a:bodyPr>
          <a:lstStyle/>
          <a:p>
            <a:pPr algn="l" marL="407830" indent="-203915" lvl="1">
              <a:lnSpc>
                <a:spcPts val="3107"/>
              </a:lnSpc>
              <a:buFont typeface="Arial"/>
              <a:buChar char="•"/>
            </a:pPr>
            <a:r>
              <a:rPr lang="en-US" sz="2251">
                <a:solidFill>
                  <a:srgbClr val="10242F"/>
                </a:solidFill>
                <a:latin typeface="Poppins"/>
                <a:ea typeface="Poppins"/>
                <a:cs typeface="Poppins"/>
                <a:sym typeface="Poppins"/>
              </a:rPr>
              <a:t>4. Interactive and gamified content</a:t>
            </a:r>
          </a:p>
          <a:p>
            <a:pPr algn="l" marL="407830" indent="-203915" lvl="1">
              <a:lnSpc>
                <a:spcPts val="3107"/>
              </a:lnSpc>
              <a:buFont typeface="Arial"/>
              <a:buChar char="•"/>
            </a:pPr>
            <a:r>
              <a:rPr lang="en-US" sz="2251">
                <a:solidFill>
                  <a:srgbClr val="10242F"/>
                </a:solidFill>
                <a:latin typeface="Poppins"/>
                <a:ea typeface="Poppins"/>
                <a:cs typeface="Poppins"/>
                <a:sym typeface="Poppins"/>
              </a:rPr>
              <a:t>5. Authoring for educators</a:t>
            </a:r>
          </a:p>
          <a:p>
            <a:pPr algn="l" marL="407830" indent="-203915" lvl="1">
              <a:lnSpc>
                <a:spcPts val="3107"/>
              </a:lnSpc>
              <a:buFont typeface="Arial"/>
              <a:buChar char="•"/>
            </a:pPr>
            <a:r>
              <a:rPr lang="en-US" sz="2251">
                <a:solidFill>
                  <a:srgbClr val="10242F"/>
                </a:solidFill>
                <a:latin typeface="Poppins"/>
                <a:ea typeface="Poppins"/>
                <a:cs typeface="Poppins"/>
                <a:sym typeface="Poppins"/>
              </a:rPr>
              <a:t>6. Assessment and analytics</a:t>
            </a:r>
          </a:p>
        </p:txBody>
      </p:sp>
      <p:grpSp>
        <p:nvGrpSpPr>
          <p:cNvPr name="Group 23" id="23"/>
          <p:cNvGrpSpPr/>
          <p:nvPr/>
        </p:nvGrpSpPr>
        <p:grpSpPr>
          <a:xfrm rot="0">
            <a:off x="0" y="0"/>
            <a:ext cx="18301840" cy="301990"/>
            <a:chOff x="0" y="0"/>
            <a:chExt cx="24402453" cy="402654"/>
          </a:xfrm>
        </p:grpSpPr>
        <p:grpSp>
          <p:nvGrpSpPr>
            <p:cNvPr name="Group 24" id="24"/>
            <p:cNvGrpSpPr/>
            <p:nvPr/>
          </p:nvGrpSpPr>
          <p:grpSpPr>
            <a:xfrm rot="0">
              <a:off x="0" y="0"/>
              <a:ext cx="4880496" cy="402654"/>
              <a:chOff x="0" y="0"/>
              <a:chExt cx="4880496" cy="402654"/>
            </a:xfrm>
          </p:grpSpPr>
          <p:sp>
            <p:nvSpPr>
              <p:cNvPr name="Freeform 25" id="25"/>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txBody>
              <a:bodyPr/>
              <a:p/>
            </p:txBody>
          </p:sp>
        </p:grpSp>
        <p:grpSp>
          <p:nvGrpSpPr>
            <p:cNvPr name="Group 26" id="26"/>
            <p:cNvGrpSpPr/>
            <p:nvPr/>
          </p:nvGrpSpPr>
          <p:grpSpPr>
            <a:xfrm rot="0">
              <a:off x="4880496" y="0"/>
              <a:ext cx="4880496" cy="402654"/>
              <a:chOff x="0" y="0"/>
              <a:chExt cx="4880496" cy="402654"/>
            </a:xfrm>
          </p:grpSpPr>
          <p:sp>
            <p:nvSpPr>
              <p:cNvPr name="Freeform 27" id="27"/>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txBody>
              <a:bodyPr/>
              <a:p/>
            </p:txBody>
          </p:sp>
        </p:grpSp>
        <p:grpSp>
          <p:nvGrpSpPr>
            <p:cNvPr name="Group 28" id="28"/>
            <p:cNvGrpSpPr/>
            <p:nvPr/>
          </p:nvGrpSpPr>
          <p:grpSpPr>
            <a:xfrm rot="0">
              <a:off x="9760979" y="0"/>
              <a:ext cx="4880496" cy="402654"/>
              <a:chOff x="0" y="0"/>
              <a:chExt cx="4880496" cy="402654"/>
            </a:xfrm>
          </p:grpSpPr>
          <p:sp>
            <p:nvSpPr>
              <p:cNvPr name="Freeform 29" id="29"/>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txBody>
              <a:bodyPr/>
              <a:p/>
            </p:txBody>
          </p:sp>
        </p:grpSp>
        <p:grpSp>
          <p:nvGrpSpPr>
            <p:cNvPr name="Group 30" id="30"/>
            <p:cNvGrpSpPr/>
            <p:nvPr/>
          </p:nvGrpSpPr>
          <p:grpSpPr>
            <a:xfrm rot="0">
              <a:off x="14641474" y="0"/>
              <a:ext cx="4880496" cy="402654"/>
              <a:chOff x="0" y="0"/>
              <a:chExt cx="4880496" cy="402654"/>
            </a:xfrm>
          </p:grpSpPr>
          <p:sp>
            <p:nvSpPr>
              <p:cNvPr name="Freeform 31" id="31"/>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txBody>
              <a:bodyPr/>
              <a:p/>
            </p:txBody>
          </p:sp>
        </p:grpSp>
        <p:grpSp>
          <p:nvGrpSpPr>
            <p:cNvPr name="Group 32" id="32"/>
            <p:cNvGrpSpPr/>
            <p:nvPr/>
          </p:nvGrpSpPr>
          <p:grpSpPr>
            <a:xfrm rot="0">
              <a:off x="19521957" y="0"/>
              <a:ext cx="4880496" cy="402654"/>
              <a:chOff x="0" y="0"/>
              <a:chExt cx="4880496" cy="402654"/>
            </a:xfrm>
          </p:grpSpPr>
          <p:sp>
            <p:nvSpPr>
              <p:cNvPr name="Freeform 33" id="33"/>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txBody>
              <a:bodyPr/>
              <a:p/>
            </p:txBody>
          </p:sp>
        </p:grpSp>
      </p:grpSp>
      <p:grpSp>
        <p:nvGrpSpPr>
          <p:cNvPr name="Group 34" id="34"/>
          <p:cNvGrpSpPr/>
          <p:nvPr/>
        </p:nvGrpSpPr>
        <p:grpSpPr>
          <a:xfrm rot="0">
            <a:off x="1724505" y="8551764"/>
            <a:ext cx="14852829" cy="851057"/>
            <a:chOff x="0" y="0"/>
            <a:chExt cx="19803773" cy="1134743"/>
          </a:xfrm>
        </p:grpSpPr>
        <p:sp>
          <p:nvSpPr>
            <p:cNvPr name="Freeform 35" id="35"/>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txBody>
            <a:bodyPr/>
            <a:p/>
          </p:txBody>
        </p:sp>
        <p:sp>
          <p:nvSpPr>
            <p:cNvPr name="TextBox 36" id="36"/>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37" id="37"/>
          <p:cNvGrpSpPr/>
          <p:nvPr/>
        </p:nvGrpSpPr>
        <p:grpSpPr>
          <a:xfrm rot="0">
            <a:off x="0" y="9201775"/>
            <a:ext cx="18288000" cy="1094750"/>
            <a:chOff x="0" y="0"/>
            <a:chExt cx="4816593" cy="288329"/>
          </a:xfrm>
        </p:grpSpPr>
        <p:sp>
          <p:nvSpPr>
            <p:cNvPr name="Freeform 38" id="38"/>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txBody>
            <a:bodyPr/>
            <a:p/>
          </p:txBody>
        </p:sp>
        <p:sp>
          <p:nvSpPr>
            <p:cNvPr name="TextBox 39" id="39"/>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40" id="40"/>
          <p:cNvSpPr/>
          <p:nvPr/>
        </p:nvSpPr>
        <p:spPr>
          <a:xfrm flipH="false" flipV="false" rot="0">
            <a:off x="1182832" y="9258300"/>
            <a:ext cx="1354805" cy="928583"/>
          </a:xfrm>
          <a:custGeom>
            <a:avLst/>
            <a:gdLst/>
            <a:ahLst/>
            <a:cxnLst/>
            <a:rect r="r" b="b" t="t" l="l"/>
            <a:pathLst>
              <a:path h="928583" w="1354805">
                <a:moveTo>
                  <a:pt x="0" y="0"/>
                </a:moveTo>
                <a:lnTo>
                  <a:pt x="1354805" y="0"/>
                </a:lnTo>
                <a:lnTo>
                  <a:pt x="1354805" y="928583"/>
                </a:lnTo>
                <a:lnTo>
                  <a:pt x="0" y="928583"/>
                </a:lnTo>
                <a:lnTo>
                  <a:pt x="0" y="0"/>
                </a:lnTo>
                <a:close/>
              </a:path>
            </a:pathLst>
          </a:custGeom>
          <a:blipFill>
            <a:blip r:embed="rId4"/>
            <a:stretch>
              <a:fillRect l="-16798" t="-4700" r="-15035" b="-3494"/>
            </a:stretch>
          </a:blipFill>
        </p:spPr>
        <p:txBody>
          <a:bodyPr/>
          <a:p/>
        </p:txBody>
      </p:sp>
      <p:sp>
        <p:nvSpPr>
          <p:cNvPr name="Freeform 41" id="41"/>
          <p:cNvSpPr/>
          <p:nvPr/>
        </p:nvSpPr>
        <p:spPr>
          <a:xfrm flipH="false" flipV="false" rot="0">
            <a:off x="12890667" y="9519891"/>
            <a:ext cx="1738121" cy="526134"/>
          </a:xfrm>
          <a:custGeom>
            <a:avLst/>
            <a:gdLst/>
            <a:ahLst/>
            <a:cxnLst/>
            <a:rect r="r" b="b" t="t" l="l"/>
            <a:pathLst>
              <a:path h="526134" w="1738121">
                <a:moveTo>
                  <a:pt x="0" y="0"/>
                </a:moveTo>
                <a:lnTo>
                  <a:pt x="1738121" y="0"/>
                </a:lnTo>
                <a:lnTo>
                  <a:pt x="1738121" y="526134"/>
                </a:lnTo>
                <a:lnTo>
                  <a:pt x="0" y="526134"/>
                </a:lnTo>
                <a:lnTo>
                  <a:pt x="0" y="0"/>
                </a:lnTo>
                <a:close/>
              </a:path>
            </a:pathLst>
          </a:custGeom>
          <a:blipFill>
            <a:blip r:embed="rId5"/>
            <a:stretch>
              <a:fillRect l="0" t="-73" r="0" b="-73"/>
            </a:stretch>
          </a:blipFill>
        </p:spPr>
        <p:txBody>
          <a:bodyPr/>
          <a:p/>
        </p:txBody>
      </p:sp>
      <p:sp>
        <p:nvSpPr>
          <p:cNvPr name="Freeform 42" id="42"/>
          <p:cNvSpPr/>
          <p:nvPr/>
        </p:nvSpPr>
        <p:spPr>
          <a:xfrm flipH="false" flipV="false" rot="0">
            <a:off x="8012633" y="9468430"/>
            <a:ext cx="2262733" cy="643870"/>
          </a:xfrm>
          <a:custGeom>
            <a:avLst/>
            <a:gdLst/>
            <a:ahLst/>
            <a:cxnLst/>
            <a:rect r="r" b="b" t="t" l="l"/>
            <a:pathLst>
              <a:path h="643870" w="2262733">
                <a:moveTo>
                  <a:pt x="0" y="0"/>
                </a:moveTo>
                <a:lnTo>
                  <a:pt x="2262734" y="0"/>
                </a:lnTo>
                <a:lnTo>
                  <a:pt x="2262734" y="643870"/>
                </a:lnTo>
                <a:lnTo>
                  <a:pt x="0" y="643870"/>
                </a:lnTo>
                <a:lnTo>
                  <a:pt x="0" y="0"/>
                </a:lnTo>
                <a:close/>
              </a:path>
            </a:pathLst>
          </a:custGeom>
          <a:blipFill>
            <a:blip r:embed="rId6"/>
            <a:stretch>
              <a:fillRect l="-2989" t="-26545" r="-4710" b="-24848"/>
            </a:stretch>
          </a:blipFill>
        </p:spPr>
        <p:txBody>
          <a:bodyPr/>
          <a:p/>
        </p:txBody>
      </p:sp>
      <p:sp>
        <p:nvSpPr>
          <p:cNvPr name="Freeform 43" id="43"/>
          <p:cNvSpPr/>
          <p:nvPr/>
        </p:nvSpPr>
        <p:spPr>
          <a:xfrm flipH="false" flipV="false" rot="0">
            <a:off x="4093313" y="9553784"/>
            <a:ext cx="2075502" cy="492240"/>
          </a:xfrm>
          <a:custGeom>
            <a:avLst/>
            <a:gdLst/>
            <a:ahLst/>
            <a:cxnLst/>
            <a:rect r="r" b="b" t="t" l="l"/>
            <a:pathLst>
              <a:path h="492240" w="2075502">
                <a:moveTo>
                  <a:pt x="0" y="0"/>
                </a:moveTo>
                <a:lnTo>
                  <a:pt x="2075501" y="0"/>
                </a:lnTo>
                <a:lnTo>
                  <a:pt x="2075501" y="492241"/>
                </a:lnTo>
                <a:lnTo>
                  <a:pt x="0" y="492241"/>
                </a:lnTo>
                <a:lnTo>
                  <a:pt x="0" y="0"/>
                </a:lnTo>
                <a:close/>
              </a:path>
            </a:pathLst>
          </a:custGeom>
          <a:blipFill>
            <a:blip r:embed="rId7"/>
            <a:stretch>
              <a:fillRect l="0" t="-65635" r="-340" b="-43998"/>
            </a:stretch>
          </a:blipFill>
        </p:spPr>
        <p:txBody>
          <a:bodyPr/>
          <a:p/>
        </p:txBody>
      </p:sp>
      <p:sp>
        <p:nvSpPr>
          <p:cNvPr name="Freeform 44" id="44"/>
          <p:cNvSpPr/>
          <p:nvPr/>
        </p:nvSpPr>
        <p:spPr>
          <a:xfrm flipH="false" flipV="false" rot="0">
            <a:off x="16412467" y="9363858"/>
            <a:ext cx="846833" cy="838200"/>
          </a:xfrm>
          <a:custGeom>
            <a:avLst/>
            <a:gdLst/>
            <a:ahLst/>
            <a:cxnLst/>
            <a:rect r="r" b="b" t="t" l="l"/>
            <a:pathLst>
              <a:path h="838200" w="846833">
                <a:moveTo>
                  <a:pt x="0" y="0"/>
                </a:moveTo>
                <a:lnTo>
                  <a:pt x="846833" y="0"/>
                </a:lnTo>
                <a:lnTo>
                  <a:pt x="846833" y="838200"/>
                </a:lnTo>
                <a:lnTo>
                  <a:pt x="0" y="838200"/>
                </a:lnTo>
                <a:lnTo>
                  <a:pt x="0" y="0"/>
                </a:lnTo>
                <a:close/>
              </a:path>
            </a:pathLst>
          </a:custGeom>
          <a:blipFill>
            <a:blip r:embed="rId8"/>
            <a:stretch>
              <a:fillRect l="0" t="-73" r="0" b="-73"/>
            </a:stretch>
          </a:blipFill>
        </p:spPr>
        <p:txBody>
          <a:body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304039"/>
            <a:chOff x="0" y="0"/>
            <a:chExt cx="21657107" cy="1738719"/>
          </a:xfrm>
        </p:grpSpPr>
        <p:sp>
          <p:nvSpPr>
            <p:cNvPr name="Freeform 3" id="3"/>
            <p:cNvSpPr/>
            <p:nvPr/>
          </p:nvSpPr>
          <p:spPr>
            <a:xfrm flipH="false" flipV="false" rot="0">
              <a:off x="0" y="0"/>
              <a:ext cx="21657109" cy="1738718"/>
            </a:xfrm>
            <a:custGeom>
              <a:avLst/>
              <a:gdLst/>
              <a:ahLst/>
              <a:cxnLst/>
              <a:rect r="r" b="b" t="t" l="l"/>
              <a:pathLst>
                <a:path h="1738718" w="21657109">
                  <a:moveTo>
                    <a:pt x="0" y="0"/>
                  </a:moveTo>
                  <a:lnTo>
                    <a:pt x="21657109" y="0"/>
                  </a:lnTo>
                  <a:lnTo>
                    <a:pt x="21657109" y="1738718"/>
                  </a:lnTo>
                  <a:lnTo>
                    <a:pt x="0" y="1738718"/>
                  </a:lnTo>
                  <a:close/>
                </a:path>
              </a:pathLst>
            </a:custGeom>
            <a:blipFill>
              <a:blip r:embed="rId3">
                <a:alphaModFix amt="0"/>
              </a:blip>
              <a:stretch>
                <a:fillRect l="0" t="-192701" r="0" b="-192701"/>
              </a:stretch>
            </a:blipFill>
          </p:spPr>
          <p:txBody>
            <a:bodyPr/>
            <a:p/>
          </p:txBody>
        </p:sp>
        <p:sp>
          <p:nvSpPr>
            <p:cNvPr name="TextBox 4" id="4"/>
            <p:cNvSpPr txBox="true"/>
            <p:nvPr/>
          </p:nvSpPr>
          <p:spPr>
            <a:xfrm>
              <a:off x="0" y="-47625"/>
              <a:ext cx="21657107" cy="1786344"/>
            </a:xfrm>
            <a:prstGeom prst="rect">
              <a:avLst/>
            </a:prstGeom>
          </p:spPr>
          <p:txBody>
            <a:bodyPr anchor="ctr" rtlCol="false" tIns="0" lIns="0" bIns="0" rIns="0"/>
            <a:lstStyle/>
            <a:p>
              <a:pPr algn="l">
                <a:lnSpc>
                  <a:spcPts val="5404"/>
                </a:lnSpc>
              </a:pPr>
              <a:r>
                <a:rPr lang="en-US" sz="4503" b="true">
                  <a:solidFill>
                    <a:srgbClr val="10242F"/>
                  </a:solidFill>
                  <a:latin typeface="Poppins Bold"/>
                  <a:ea typeface="Poppins Bold"/>
                  <a:cs typeface="Poppins Bold"/>
                  <a:sym typeface="Poppins Bold"/>
                </a:rPr>
                <a:t>And how do we know it works?</a:t>
              </a:r>
            </a:p>
          </p:txBody>
        </p:sp>
      </p:grpSp>
      <p:sp>
        <p:nvSpPr>
          <p:cNvPr name="TextBox 5" id="5"/>
          <p:cNvSpPr txBox="true"/>
          <p:nvPr/>
        </p:nvSpPr>
        <p:spPr>
          <a:xfrm rot="0">
            <a:off x="1120940" y="2419321"/>
            <a:ext cx="10249433" cy="6663233"/>
          </a:xfrm>
          <a:prstGeom prst="rect">
            <a:avLst/>
          </a:prstGeom>
        </p:spPr>
        <p:txBody>
          <a:bodyPr anchor="t" rtlCol="false" tIns="0" lIns="0" bIns="0" rIns="0">
            <a:spAutoFit/>
          </a:bodyPr>
          <a:lstStyle/>
          <a:p>
            <a:pPr algn="l" marL="489395" indent="-244697" lvl="1">
              <a:lnSpc>
                <a:spcPts val="3242"/>
              </a:lnSpc>
              <a:buFont typeface="Arial"/>
              <a:buChar char="•"/>
            </a:pPr>
            <a:r>
              <a:rPr lang="en-US" sz="2702">
                <a:solidFill>
                  <a:srgbClr val="10242F"/>
                </a:solidFill>
                <a:latin typeface="Poppins"/>
                <a:ea typeface="Poppins"/>
                <a:cs typeface="Poppins"/>
                <a:sym typeface="Poppins"/>
              </a:rPr>
              <a:t>Nothing here is technology for its own sake: every experience sits on established learning science.</a:t>
            </a:r>
          </a:p>
          <a:p>
            <a:pPr algn="l" marL="489395" indent="-244697" lvl="1">
              <a:lnSpc>
                <a:spcPts val="3242"/>
              </a:lnSpc>
              <a:buFont typeface="Arial"/>
              <a:buChar char="•"/>
            </a:pPr>
            <a:r>
              <a:rPr lang="en-US" sz="2702">
                <a:solidFill>
                  <a:srgbClr val="10242F"/>
                </a:solidFill>
                <a:latin typeface="Poppins"/>
                <a:ea typeface="Poppins"/>
                <a:cs typeface="Poppins"/>
                <a:sym typeface="Poppins"/>
              </a:rPr>
              <a:t>We do not measure what you can repeat. We measure what you can do.</a:t>
            </a:r>
          </a:p>
          <a:p>
            <a:pPr algn="l" marL="489395" indent="-244697" lvl="1">
              <a:lnSpc>
                <a:spcPts val="3242"/>
              </a:lnSpc>
              <a:buFont typeface="Arial"/>
              <a:buChar char="•"/>
            </a:pPr>
            <a:r>
              <a:rPr lang="en-US" sz="2702">
                <a:solidFill>
                  <a:srgbClr val="10242F"/>
                </a:solidFill>
                <a:latin typeface="Poppins"/>
                <a:ea typeface="Poppins"/>
                <a:cs typeface="Poppins"/>
                <a:sym typeface="Poppins"/>
              </a:rPr>
              <a:t>Professional training has a ladder: knowing, knowing how, showing how, and doing it with a real person in front of you. Most training stops near the bottom.</a:t>
            </a:r>
          </a:p>
          <a:p>
            <a:pPr algn="l" marL="489395" indent="-244697" lvl="1">
              <a:lnSpc>
                <a:spcPts val="3242"/>
              </a:lnSpc>
              <a:buFont typeface="Arial"/>
              <a:buChar char="•"/>
            </a:pPr>
            <a:r>
              <a:rPr lang="en-US" sz="2702">
                <a:solidFill>
                  <a:srgbClr val="10242F"/>
                </a:solidFill>
                <a:latin typeface="Poppins"/>
                <a:ea typeface="Poppins"/>
                <a:cs typeface="Poppins"/>
                <a:sym typeface="Poppins"/>
              </a:rPr>
              <a:t>Every scenario is designed backwards from the exact skill it must build.</a:t>
            </a:r>
          </a:p>
        </p:txBody>
      </p:sp>
      <p:grpSp>
        <p:nvGrpSpPr>
          <p:cNvPr name="Group 6" id="6"/>
          <p:cNvGrpSpPr/>
          <p:nvPr/>
        </p:nvGrpSpPr>
        <p:grpSpPr>
          <a:xfrm rot="0">
            <a:off x="1029500" y="1894284"/>
            <a:ext cx="1235402" cy="96088"/>
            <a:chOff x="0" y="0"/>
            <a:chExt cx="1647203" cy="128118"/>
          </a:xfrm>
        </p:grpSpPr>
        <p:sp>
          <p:nvSpPr>
            <p:cNvPr name="Freeform 7" id="7"/>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grpSp>
        <p:nvGrpSpPr>
          <p:cNvPr name="Group 8" id="8"/>
          <p:cNvGrpSpPr/>
          <p:nvPr/>
        </p:nvGrpSpPr>
        <p:grpSpPr>
          <a:xfrm rot="0">
            <a:off x="12148147" y="2402176"/>
            <a:ext cx="5147520" cy="4392549"/>
            <a:chOff x="0" y="0"/>
            <a:chExt cx="6863359" cy="5856732"/>
          </a:xfrm>
        </p:grpSpPr>
        <p:sp>
          <p:nvSpPr>
            <p:cNvPr name="Freeform 9" id="9"/>
            <p:cNvSpPr/>
            <p:nvPr/>
          </p:nvSpPr>
          <p:spPr>
            <a:xfrm flipH="false" flipV="false" rot="0">
              <a:off x="0" y="0"/>
              <a:ext cx="6863335" cy="5856732"/>
            </a:xfrm>
            <a:custGeom>
              <a:avLst/>
              <a:gdLst/>
              <a:ahLst/>
              <a:cxnLst/>
              <a:rect r="r" b="b" t="t" l="l"/>
              <a:pathLst>
                <a:path h="5856732" w="6863335">
                  <a:moveTo>
                    <a:pt x="0" y="409956"/>
                  </a:moveTo>
                  <a:cubicBezTo>
                    <a:pt x="0" y="183515"/>
                    <a:pt x="183515" y="0"/>
                    <a:pt x="409956" y="0"/>
                  </a:cubicBezTo>
                  <a:lnTo>
                    <a:pt x="6453378" y="0"/>
                  </a:lnTo>
                  <a:cubicBezTo>
                    <a:pt x="6679819" y="0"/>
                    <a:pt x="6863335" y="183515"/>
                    <a:pt x="6863335" y="409956"/>
                  </a:cubicBezTo>
                  <a:lnTo>
                    <a:pt x="6863335" y="5446776"/>
                  </a:lnTo>
                  <a:cubicBezTo>
                    <a:pt x="6863335" y="5673217"/>
                    <a:pt x="6679819" y="5856732"/>
                    <a:pt x="6453378" y="5856732"/>
                  </a:cubicBezTo>
                  <a:lnTo>
                    <a:pt x="409956" y="5856732"/>
                  </a:lnTo>
                  <a:cubicBezTo>
                    <a:pt x="183515" y="5856732"/>
                    <a:pt x="0" y="5673217"/>
                    <a:pt x="0" y="5446776"/>
                  </a:cubicBezTo>
                  <a:close/>
                </a:path>
              </a:pathLst>
            </a:custGeom>
            <a:solidFill>
              <a:srgbClr val="F6F1E7"/>
            </a:solidFill>
          </p:spPr>
          <p:txBody>
            <a:bodyPr/>
            <a:p/>
          </p:txBody>
        </p:sp>
      </p:grpSp>
      <p:sp>
        <p:nvSpPr>
          <p:cNvPr name="TextBox 10" id="10"/>
          <p:cNvSpPr txBox="true"/>
          <p:nvPr/>
        </p:nvSpPr>
        <p:spPr>
          <a:xfrm rot="0">
            <a:off x="12468406" y="2597410"/>
            <a:ext cx="4575648" cy="600942"/>
          </a:xfrm>
          <a:prstGeom prst="rect">
            <a:avLst/>
          </a:prstGeom>
        </p:spPr>
        <p:txBody>
          <a:bodyPr anchor="t" rtlCol="false" tIns="0" lIns="0" bIns="0" rIns="0">
            <a:spAutoFit/>
          </a:bodyPr>
          <a:lstStyle/>
          <a:p>
            <a:pPr algn="l">
              <a:lnSpc>
                <a:spcPts val="2278"/>
              </a:lnSpc>
            </a:pPr>
            <a:r>
              <a:rPr lang="en-US" sz="1651" b="true">
                <a:solidFill>
                  <a:srgbClr val="0F766E"/>
                </a:solidFill>
                <a:latin typeface="Poppins Bold"/>
                <a:ea typeface="Poppins Bold"/>
                <a:cs typeface="Poppins Bold"/>
                <a:sym typeface="Poppins Bold"/>
              </a:rPr>
              <a:t>KEY IDEA</a:t>
            </a:r>
          </a:p>
        </p:txBody>
      </p:sp>
      <p:sp>
        <p:nvSpPr>
          <p:cNvPr name="TextBox 11" id="11"/>
          <p:cNvSpPr txBox="true"/>
          <p:nvPr/>
        </p:nvSpPr>
        <p:spPr>
          <a:xfrm rot="0">
            <a:off x="12468406" y="3186541"/>
            <a:ext cx="4575648" cy="3443488"/>
          </a:xfrm>
          <a:prstGeom prst="rect">
            <a:avLst/>
          </a:prstGeom>
        </p:spPr>
        <p:txBody>
          <a:bodyPr anchor="t" rtlCol="false" tIns="0" lIns="0" bIns="0" rIns="0">
            <a:spAutoFit/>
          </a:bodyPr>
          <a:lstStyle/>
          <a:p>
            <a:pPr algn="l">
              <a:lnSpc>
                <a:spcPts val="3026"/>
              </a:lnSpc>
            </a:pPr>
            <a:r>
              <a:rPr lang="en-US" sz="2101">
                <a:solidFill>
                  <a:srgbClr val="10242F"/>
                </a:solidFill>
                <a:latin typeface="Poppins"/>
                <a:ea typeface="Poppins"/>
                <a:cs typeface="Poppins"/>
                <a:sym typeface="Poppins"/>
              </a:rPr>
              <a:t>At the end we give a readiness score — a straight answer to the only question that counts: is this person ready to do this for real?</a:t>
            </a:r>
          </a:p>
        </p:txBody>
      </p:sp>
      <p:grpSp>
        <p:nvGrpSpPr>
          <p:cNvPr name="Group 12" id="12"/>
          <p:cNvGrpSpPr/>
          <p:nvPr/>
        </p:nvGrpSpPr>
        <p:grpSpPr>
          <a:xfrm rot="0">
            <a:off x="0" y="0"/>
            <a:ext cx="18301840" cy="301990"/>
            <a:chOff x="0" y="0"/>
            <a:chExt cx="24402453" cy="402654"/>
          </a:xfrm>
        </p:grpSpPr>
        <p:grpSp>
          <p:nvGrpSpPr>
            <p:cNvPr name="Group 13" id="13"/>
            <p:cNvGrpSpPr/>
            <p:nvPr/>
          </p:nvGrpSpPr>
          <p:grpSpPr>
            <a:xfrm rot="0">
              <a:off x="0" y="0"/>
              <a:ext cx="4880496" cy="402654"/>
              <a:chOff x="0" y="0"/>
              <a:chExt cx="4880496" cy="402654"/>
            </a:xfrm>
          </p:grpSpPr>
          <p:sp>
            <p:nvSpPr>
              <p:cNvPr name="Freeform 14" id="14"/>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sp>
        </p:grpSp>
        <p:grpSp>
          <p:nvGrpSpPr>
            <p:cNvPr name="Group 15" id="15"/>
            <p:cNvGrpSpPr/>
            <p:nvPr/>
          </p:nvGrpSpPr>
          <p:grpSpPr>
            <a:xfrm rot="0">
              <a:off x="4880496" y="0"/>
              <a:ext cx="4880496" cy="402654"/>
              <a:chOff x="0" y="0"/>
              <a:chExt cx="4880496" cy="402654"/>
            </a:xfrm>
          </p:grpSpPr>
          <p:sp>
            <p:nvSpPr>
              <p:cNvPr name="Freeform 16" id="16"/>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sp>
        </p:grpSp>
        <p:grpSp>
          <p:nvGrpSpPr>
            <p:cNvPr name="Group 17" id="17"/>
            <p:cNvGrpSpPr/>
            <p:nvPr/>
          </p:nvGrpSpPr>
          <p:grpSpPr>
            <a:xfrm rot="0">
              <a:off x="9760979" y="0"/>
              <a:ext cx="4880496" cy="402654"/>
              <a:chOff x="0" y="0"/>
              <a:chExt cx="4880496" cy="402654"/>
            </a:xfrm>
          </p:grpSpPr>
          <p:sp>
            <p:nvSpPr>
              <p:cNvPr name="Freeform 18" id="18"/>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sp>
        </p:grpSp>
        <p:grpSp>
          <p:nvGrpSpPr>
            <p:cNvPr name="Group 19" id="19"/>
            <p:cNvGrpSpPr/>
            <p:nvPr/>
          </p:nvGrpSpPr>
          <p:grpSpPr>
            <a:xfrm rot="0">
              <a:off x="14641474" y="0"/>
              <a:ext cx="4880496" cy="402654"/>
              <a:chOff x="0" y="0"/>
              <a:chExt cx="4880496" cy="402654"/>
            </a:xfrm>
          </p:grpSpPr>
          <p:sp>
            <p:nvSpPr>
              <p:cNvPr name="Freeform 20" id="20"/>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sp>
        </p:grpSp>
        <p:grpSp>
          <p:nvGrpSpPr>
            <p:cNvPr name="Group 21" id="21"/>
            <p:cNvGrpSpPr/>
            <p:nvPr/>
          </p:nvGrpSpPr>
          <p:grpSpPr>
            <a:xfrm rot="0">
              <a:off x="19521957" y="0"/>
              <a:ext cx="4880496" cy="402654"/>
              <a:chOff x="0" y="0"/>
              <a:chExt cx="4880496" cy="402654"/>
            </a:xfrm>
          </p:grpSpPr>
          <p:sp>
            <p:nvSpPr>
              <p:cNvPr name="Freeform 22" id="22"/>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sp>
        </p:grpSp>
      </p:grpSp>
      <p:grpSp>
        <p:nvGrpSpPr>
          <p:cNvPr name="Group 23" id="23"/>
          <p:cNvGrpSpPr/>
          <p:nvPr/>
        </p:nvGrpSpPr>
        <p:grpSpPr>
          <a:xfrm rot="0">
            <a:off x="0" y="8551764"/>
            <a:ext cx="18288000" cy="1744761"/>
            <a:chOff x="0" y="0"/>
            <a:chExt cx="24384000" cy="2326348"/>
          </a:xfrm>
        </p:grpSpPr>
        <p:grpSp>
          <p:nvGrpSpPr>
            <p:cNvPr name="Group 24" id="24"/>
            <p:cNvGrpSpPr/>
            <p:nvPr/>
          </p:nvGrpSpPr>
          <p:grpSpPr>
            <a:xfrm rot="0">
              <a:off x="2299340" y="0"/>
              <a:ext cx="19803773" cy="1134743"/>
              <a:chOff x="0" y="0"/>
              <a:chExt cx="19803773" cy="1134743"/>
            </a:xfrm>
          </p:grpSpPr>
          <p:sp>
            <p:nvSpPr>
              <p:cNvPr name="Freeform 25" id="25"/>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sp>
          <p:sp>
            <p:nvSpPr>
              <p:cNvPr name="TextBox 26" id="26"/>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27" id="27"/>
            <p:cNvGrpSpPr/>
            <p:nvPr/>
          </p:nvGrpSpPr>
          <p:grpSpPr>
            <a:xfrm rot="0">
              <a:off x="0" y="866682"/>
              <a:ext cx="24384000" cy="1459666"/>
              <a:chOff x="0" y="0"/>
              <a:chExt cx="4816593" cy="288329"/>
            </a:xfrm>
          </p:grpSpPr>
          <p:sp>
            <p:nvSpPr>
              <p:cNvPr name="Freeform 28" id="28"/>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sp>
          <p:sp>
            <p:nvSpPr>
              <p:cNvPr name="TextBox 29" id="29"/>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30" id="30"/>
            <p:cNvSpPr/>
            <p:nvPr/>
          </p:nvSpPr>
          <p:spPr>
            <a:xfrm flipH="false" flipV="false" rot="0">
              <a:off x="1577110" y="942048"/>
              <a:ext cx="1806406" cy="1238110"/>
            </a:xfrm>
            <a:custGeom>
              <a:avLst/>
              <a:gdLst/>
              <a:ahLst/>
              <a:cxnLst/>
              <a:rect r="r" b="b" t="t" l="l"/>
              <a:pathLst>
                <a:path h="1238110" w="1806406">
                  <a:moveTo>
                    <a:pt x="0" y="0"/>
                  </a:moveTo>
                  <a:lnTo>
                    <a:pt x="1806406" y="0"/>
                  </a:lnTo>
                  <a:lnTo>
                    <a:pt x="1806406" y="1238110"/>
                  </a:lnTo>
                  <a:lnTo>
                    <a:pt x="0" y="1238110"/>
                  </a:lnTo>
                  <a:lnTo>
                    <a:pt x="0" y="0"/>
                  </a:lnTo>
                  <a:close/>
                </a:path>
              </a:pathLst>
            </a:custGeom>
            <a:blipFill>
              <a:blip r:embed="rId4"/>
              <a:stretch>
                <a:fillRect l="-16798" t="-4700" r="-15035" b="-3494"/>
              </a:stretch>
            </a:blipFill>
          </p:spPr>
        </p:sp>
        <p:sp>
          <p:nvSpPr>
            <p:cNvPr name="Freeform 31" id="31"/>
            <p:cNvSpPr/>
            <p:nvPr/>
          </p:nvSpPr>
          <p:spPr>
            <a:xfrm flipH="false" flipV="false" rot="0">
              <a:off x="17187556" y="1290835"/>
              <a:ext cx="2317495" cy="701512"/>
            </a:xfrm>
            <a:custGeom>
              <a:avLst/>
              <a:gdLst/>
              <a:ahLst/>
              <a:cxnLst/>
              <a:rect r="r" b="b" t="t" l="l"/>
              <a:pathLst>
                <a:path h="701512" w="2317495">
                  <a:moveTo>
                    <a:pt x="0" y="0"/>
                  </a:moveTo>
                  <a:lnTo>
                    <a:pt x="2317495" y="0"/>
                  </a:lnTo>
                  <a:lnTo>
                    <a:pt x="2317495" y="701513"/>
                  </a:lnTo>
                  <a:lnTo>
                    <a:pt x="0" y="701513"/>
                  </a:lnTo>
                  <a:lnTo>
                    <a:pt x="0" y="0"/>
                  </a:lnTo>
                  <a:close/>
                </a:path>
              </a:pathLst>
            </a:custGeom>
            <a:blipFill>
              <a:blip r:embed="rId5"/>
              <a:stretch>
                <a:fillRect l="0" t="-73" r="0" b="-73"/>
              </a:stretch>
            </a:blipFill>
          </p:spPr>
        </p:sp>
        <p:sp>
          <p:nvSpPr>
            <p:cNvPr name="Freeform 32" id="32"/>
            <p:cNvSpPr/>
            <p:nvPr/>
          </p:nvSpPr>
          <p:spPr>
            <a:xfrm flipH="false" flipV="false" rot="0">
              <a:off x="10683511" y="1222221"/>
              <a:ext cx="3016978" cy="858494"/>
            </a:xfrm>
            <a:custGeom>
              <a:avLst/>
              <a:gdLst/>
              <a:ahLst/>
              <a:cxnLst/>
              <a:rect r="r" b="b" t="t" l="l"/>
              <a:pathLst>
                <a:path h="858494" w="3016978">
                  <a:moveTo>
                    <a:pt x="0" y="0"/>
                  </a:moveTo>
                  <a:lnTo>
                    <a:pt x="3016978" y="0"/>
                  </a:lnTo>
                  <a:lnTo>
                    <a:pt x="3016978" y="858493"/>
                  </a:lnTo>
                  <a:lnTo>
                    <a:pt x="0" y="858493"/>
                  </a:lnTo>
                  <a:lnTo>
                    <a:pt x="0" y="0"/>
                  </a:lnTo>
                  <a:close/>
                </a:path>
              </a:pathLst>
            </a:custGeom>
            <a:blipFill>
              <a:blip r:embed="rId6"/>
              <a:stretch>
                <a:fillRect l="-2989" t="-26545" r="-4710" b="-24848"/>
              </a:stretch>
            </a:blipFill>
          </p:spPr>
        </p:sp>
        <p:sp>
          <p:nvSpPr>
            <p:cNvPr name="Freeform 33" id="33"/>
            <p:cNvSpPr/>
            <p:nvPr/>
          </p:nvSpPr>
          <p:spPr>
            <a:xfrm flipH="false" flipV="false" rot="0">
              <a:off x="5457750" y="1336027"/>
              <a:ext cx="2767336" cy="656321"/>
            </a:xfrm>
            <a:custGeom>
              <a:avLst/>
              <a:gdLst/>
              <a:ahLst/>
              <a:cxnLst/>
              <a:rect r="r" b="b" t="t" l="l"/>
              <a:pathLst>
                <a:path h="656321" w="2767336">
                  <a:moveTo>
                    <a:pt x="0" y="0"/>
                  </a:moveTo>
                  <a:lnTo>
                    <a:pt x="2767336" y="0"/>
                  </a:lnTo>
                  <a:lnTo>
                    <a:pt x="2767336" y="656321"/>
                  </a:lnTo>
                  <a:lnTo>
                    <a:pt x="0" y="656321"/>
                  </a:lnTo>
                  <a:lnTo>
                    <a:pt x="0" y="0"/>
                  </a:lnTo>
                  <a:close/>
                </a:path>
              </a:pathLst>
            </a:custGeom>
            <a:blipFill>
              <a:blip r:embed="rId7"/>
              <a:stretch>
                <a:fillRect l="0" t="-65635" r="-340" b="-43998"/>
              </a:stretch>
            </a:blipFill>
          </p:spPr>
        </p:sp>
        <p:sp>
          <p:nvSpPr>
            <p:cNvPr name="Freeform 34" id="34"/>
            <p:cNvSpPr/>
            <p:nvPr/>
          </p:nvSpPr>
          <p:spPr>
            <a:xfrm flipH="false" flipV="false" rot="0">
              <a:off x="21883289" y="1082791"/>
              <a:ext cx="1129111" cy="1117600"/>
            </a:xfrm>
            <a:custGeom>
              <a:avLst/>
              <a:gdLst/>
              <a:ahLst/>
              <a:cxnLst/>
              <a:rect r="r" b="b" t="t" l="l"/>
              <a:pathLst>
                <a:path h="1117600" w="1129111">
                  <a:moveTo>
                    <a:pt x="0" y="0"/>
                  </a:moveTo>
                  <a:lnTo>
                    <a:pt x="1129111" y="0"/>
                  </a:lnTo>
                  <a:lnTo>
                    <a:pt x="1129111" y="1117600"/>
                  </a:lnTo>
                  <a:lnTo>
                    <a:pt x="0" y="1117600"/>
                  </a:lnTo>
                  <a:lnTo>
                    <a:pt x="0" y="0"/>
                  </a:lnTo>
                  <a:close/>
                </a:path>
              </a:pathLst>
            </a:custGeom>
            <a:blipFill>
              <a:blip r:embed="rId8"/>
              <a:stretch>
                <a:fillRect l="0" t="-73" r="0" b="-73"/>
              </a:stretch>
            </a:blipFill>
          </p:spPr>
        </p:sp>
      </p:gr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235402"/>
            <a:chOff x="0" y="0"/>
            <a:chExt cx="21657107" cy="1647203"/>
          </a:xfrm>
        </p:grpSpPr>
        <p:sp>
          <p:nvSpPr>
            <p:cNvPr name="Freeform 3" id="3"/>
            <p:cNvSpPr/>
            <p:nvPr/>
          </p:nvSpPr>
          <p:spPr>
            <a:xfrm flipH="false" flipV="false" rot="0">
              <a:off x="0" y="0"/>
              <a:ext cx="21657109" cy="1647207"/>
            </a:xfrm>
            <a:custGeom>
              <a:avLst/>
              <a:gdLst/>
              <a:ahLst/>
              <a:cxnLst/>
              <a:rect r="r" b="b" t="t" l="l"/>
              <a:pathLst>
                <a:path h="1647207" w="21657109">
                  <a:moveTo>
                    <a:pt x="0" y="0"/>
                  </a:moveTo>
                  <a:lnTo>
                    <a:pt x="21657109" y="0"/>
                  </a:lnTo>
                  <a:lnTo>
                    <a:pt x="21657109" y="1647207"/>
                  </a:lnTo>
                  <a:lnTo>
                    <a:pt x="0" y="1647207"/>
                  </a:lnTo>
                  <a:close/>
                </a:path>
              </a:pathLst>
            </a:custGeom>
            <a:blipFill>
              <a:blip r:embed="rId3">
                <a:alphaModFix amt="0"/>
              </a:blip>
              <a:stretch>
                <a:fillRect l="0" t="-206185" r="0" b="-206184"/>
              </a:stretch>
            </a:blipFill>
          </p:spPr>
          <p:txBody>
            <a:bodyPr/>
            <a:p/>
          </p:txBody>
        </p:sp>
        <p:sp>
          <p:nvSpPr>
            <p:cNvPr name="TextBox 4" id="4"/>
            <p:cNvSpPr txBox="true"/>
            <p:nvPr/>
          </p:nvSpPr>
          <p:spPr>
            <a:xfrm>
              <a:off x="0" y="-123825"/>
              <a:ext cx="21657107" cy="1771028"/>
            </a:xfrm>
            <a:prstGeom prst="rect">
              <a:avLst/>
            </a:prstGeom>
          </p:spPr>
          <p:txBody>
            <a:bodyPr anchor="b" rtlCol="false" tIns="0" lIns="0" bIns="0" rIns="0"/>
            <a:lstStyle/>
            <a:p>
              <a:pPr algn="l">
                <a:lnSpc>
                  <a:spcPts val="6214"/>
                </a:lnSpc>
              </a:pPr>
              <a:r>
                <a:rPr lang="en-US" sz="4503" b="true">
                  <a:solidFill>
                    <a:srgbClr val="10242F"/>
                  </a:solidFill>
                  <a:latin typeface="Poppins Bold"/>
                  <a:ea typeface="Poppins Bold"/>
                  <a:cs typeface="Poppins Bold"/>
                  <a:sym typeface="Poppins Bold"/>
                </a:rPr>
                <a:t>VR Balance, in three countries</a:t>
              </a:r>
            </a:p>
          </p:txBody>
        </p:sp>
      </p:grpSp>
      <p:grpSp>
        <p:nvGrpSpPr>
          <p:cNvPr name="Group 5" id="5"/>
          <p:cNvGrpSpPr/>
          <p:nvPr/>
        </p:nvGrpSpPr>
        <p:grpSpPr>
          <a:xfrm rot="0">
            <a:off x="1029500" y="1894284"/>
            <a:ext cx="1235402" cy="96088"/>
            <a:chOff x="0" y="0"/>
            <a:chExt cx="1647203" cy="128118"/>
          </a:xfrm>
        </p:grpSpPr>
        <p:sp>
          <p:nvSpPr>
            <p:cNvPr name="Freeform 6" id="6"/>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sp>
        <p:nvSpPr>
          <p:cNvPr name="TextBox 7" id="7"/>
          <p:cNvSpPr txBox="true"/>
          <p:nvPr/>
        </p:nvSpPr>
        <p:spPr>
          <a:xfrm rot="0">
            <a:off x="1075220" y="2019767"/>
            <a:ext cx="16151390" cy="698144"/>
          </a:xfrm>
          <a:prstGeom prst="rect">
            <a:avLst/>
          </a:prstGeom>
        </p:spPr>
        <p:txBody>
          <a:bodyPr anchor="t" rtlCol="false" tIns="0" lIns="0" bIns="0" rIns="0">
            <a:spAutoFit/>
          </a:bodyPr>
          <a:lstStyle/>
          <a:p>
            <a:pPr algn="l">
              <a:lnSpc>
                <a:spcPts val="3107"/>
              </a:lnSpc>
            </a:pPr>
            <a:r>
              <a:rPr lang="en-US" sz="2251">
                <a:solidFill>
                  <a:srgbClr val="41545E"/>
                </a:solidFill>
                <a:latin typeface="Poppins"/>
                <a:ea typeface="Poppins"/>
                <a:cs typeface="Poppins"/>
                <a:sym typeface="Poppins"/>
              </a:rPr>
              <a:t>Delivered in Spain, Lithuania and Poland.</a:t>
            </a:r>
          </a:p>
        </p:txBody>
      </p:sp>
      <p:grpSp>
        <p:nvGrpSpPr>
          <p:cNvPr name="Group 8" id="8"/>
          <p:cNvGrpSpPr/>
          <p:nvPr/>
        </p:nvGrpSpPr>
        <p:grpSpPr>
          <a:xfrm rot="0">
            <a:off x="1029500" y="3088510"/>
            <a:ext cx="5147520" cy="4628650"/>
            <a:chOff x="0" y="0"/>
            <a:chExt cx="6863359" cy="6171533"/>
          </a:xfrm>
        </p:grpSpPr>
        <p:sp>
          <p:nvSpPr>
            <p:cNvPr name="Freeform 9" id="9"/>
            <p:cNvSpPr/>
            <p:nvPr/>
          </p:nvSpPr>
          <p:spPr>
            <a:xfrm flipH="false" flipV="false" rot="0">
              <a:off x="0" y="0"/>
              <a:ext cx="6863334" cy="6171545"/>
            </a:xfrm>
            <a:custGeom>
              <a:avLst/>
              <a:gdLst/>
              <a:ahLst/>
              <a:cxnLst/>
              <a:rect r="r" b="b" t="t" l="l"/>
              <a:pathLst>
                <a:path h="6171545" w="6863334">
                  <a:moveTo>
                    <a:pt x="0" y="474692"/>
                  </a:moveTo>
                  <a:cubicBezTo>
                    <a:pt x="0" y="212585"/>
                    <a:pt x="245872" y="0"/>
                    <a:pt x="549021" y="0"/>
                  </a:cubicBezTo>
                  <a:lnTo>
                    <a:pt x="6314313" y="0"/>
                  </a:lnTo>
                  <a:cubicBezTo>
                    <a:pt x="6617589" y="0"/>
                    <a:pt x="6863334" y="212585"/>
                    <a:pt x="6863334" y="474692"/>
                  </a:cubicBezTo>
                  <a:lnTo>
                    <a:pt x="6863334" y="5696852"/>
                  </a:lnTo>
                  <a:cubicBezTo>
                    <a:pt x="6863334" y="5959069"/>
                    <a:pt x="6617462" y="6171545"/>
                    <a:pt x="6314313" y="6171545"/>
                  </a:cubicBezTo>
                  <a:lnTo>
                    <a:pt x="549021" y="6171545"/>
                  </a:lnTo>
                  <a:cubicBezTo>
                    <a:pt x="245872" y="6171545"/>
                    <a:pt x="0" y="5958959"/>
                    <a:pt x="0" y="5696852"/>
                  </a:cubicBezTo>
                  <a:close/>
                </a:path>
              </a:pathLst>
            </a:custGeom>
            <a:solidFill>
              <a:srgbClr val="F4BAB0"/>
            </a:solidFill>
          </p:spPr>
        </p:sp>
      </p:grpSp>
      <p:sp>
        <p:nvSpPr>
          <p:cNvPr name="TextBox 10" id="10"/>
          <p:cNvSpPr txBox="true"/>
          <p:nvPr/>
        </p:nvSpPr>
        <p:spPr>
          <a:xfrm rot="0">
            <a:off x="1418396" y="3295231"/>
            <a:ext cx="4369746" cy="2099396"/>
          </a:xfrm>
          <a:prstGeom prst="rect">
            <a:avLst/>
          </a:prstGeom>
        </p:spPr>
        <p:txBody>
          <a:bodyPr anchor="t" rtlCol="false" tIns="0" lIns="0" bIns="0" rIns="0">
            <a:spAutoFit/>
          </a:bodyPr>
          <a:lstStyle/>
          <a:p>
            <a:pPr algn="l">
              <a:lnSpc>
                <a:spcPts val="11528"/>
              </a:lnSpc>
            </a:pPr>
            <a:r>
              <a:rPr lang="en-US" sz="9607" b="true">
                <a:solidFill>
                  <a:srgbClr val="10242F"/>
                </a:solidFill>
                <a:latin typeface="Poppins Bold"/>
                <a:ea typeface="Poppins Bold"/>
                <a:cs typeface="Poppins Bold"/>
                <a:sym typeface="Poppins Bold"/>
              </a:rPr>
              <a:t>372</a:t>
            </a:r>
          </a:p>
        </p:txBody>
      </p:sp>
      <p:sp>
        <p:nvSpPr>
          <p:cNvPr name="TextBox 11" id="11"/>
          <p:cNvSpPr txBox="true"/>
          <p:nvPr/>
        </p:nvSpPr>
        <p:spPr>
          <a:xfrm rot="0">
            <a:off x="1418396" y="5460968"/>
            <a:ext cx="4369746" cy="1374962"/>
          </a:xfrm>
          <a:prstGeom prst="rect">
            <a:avLst/>
          </a:prstGeom>
        </p:spPr>
        <p:txBody>
          <a:bodyPr anchor="t" rtlCol="false" tIns="0" lIns="0" bIns="0" rIns="0">
            <a:spAutoFit/>
          </a:bodyPr>
          <a:lstStyle/>
          <a:p>
            <a:pPr algn="l">
              <a:lnSpc>
                <a:spcPts val="3368"/>
              </a:lnSpc>
            </a:pPr>
            <a:r>
              <a:rPr lang="en-US" sz="2551" b="true">
                <a:solidFill>
                  <a:srgbClr val="10242F"/>
                </a:solidFill>
                <a:latin typeface="Poppins Bold"/>
                <a:ea typeface="Poppins Bold"/>
                <a:cs typeface="Poppins Bold"/>
                <a:sym typeface="Poppins Bold"/>
              </a:rPr>
              <a:t>participants trained in person</a:t>
            </a:r>
          </a:p>
        </p:txBody>
      </p:sp>
      <p:sp>
        <p:nvSpPr>
          <p:cNvPr name="TextBox 12" id="12"/>
          <p:cNvSpPr txBox="true"/>
          <p:nvPr/>
        </p:nvSpPr>
        <p:spPr>
          <a:xfrm rot="0">
            <a:off x="1418396" y="6911807"/>
            <a:ext cx="4369746" cy="1228163"/>
          </a:xfrm>
          <a:prstGeom prst="rect">
            <a:avLst/>
          </a:prstGeom>
        </p:spPr>
        <p:txBody>
          <a:bodyPr anchor="t" rtlCol="false" tIns="0" lIns="0" bIns="0" rIns="0">
            <a:spAutoFit/>
          </a:bodyPr>
          <a:lstStyle/>
          <a:p>
            <a:pPr algn="l">
              <a:lnSpc>
                <a:spcPts val="2485"/>
              </a:lnSpc>
            </a:pPr>
            <a:r>
              <a:rPr lang="en-US" sz="1801">
                <a:solidFill>
                  <a:srgbClr val="41545E"/>
                </a:solidFill>
                <a:latin typeface="Poppins"/>
                <a:ea typeface="Poppins"/>
                <a:cs typeface="Poppins"/>
                <a:sym typeface="Poppins"/>
              </a:rPr>
              <a:t>Spain 161 · Lithuania 103 · Poland 108 (2026)</a:t>
            </a:r>
          </a:p>
        </p:txBody>
      </p:sp>
      <p:grpSp>
        <p:nvGrpSpPr>
          <p:cNvPr name="Group 13" id="13"/>
          <p:cNvGrpSpPr/>
          <p:nvPr/>
        </p:nvGrpSpPr>
        <p:grpSpPr>
          <a:xfrm rot="0">
            <a:off x="6520196" y="3088510"/>
            <a:ext cx="5147520" cy="4628650"/>
            <a:chOff x="0" y="0"/>
            <a:chExt cx="6863359" cy="6171533"/>
          </a:xfrm>
        </p:grpSpPr>
        <p:sp>
          <p:nvSpPr>
            <p:cNvPr name="Freeform 14" id="14"/>
            <p:cNvSpPr/>
            <p:nvPr/>
          </p:nvSpPr>
          <p:spPr>
            <a:xfrm flipH="false" flipV="false" rot="0">
              <a:off x="0" y="0"/>
              <a:ext cx="6863334" cy="6171545"/>
            </a:xfrm>
            <a:custGeom>
              <a:avLst/>
              <a:gdLst/>
              <a:ahLst/>
              <a:cxnLst/>
              <a:rect r="r" b="b" t="t" l="l"/>
              <a:pathLst>
                <a:path h="6171545" w="6863334">
                  <a:moveTo>
                    <a:pt x="0" y="474692"/>
                  </a:moveTo>
                  <a:cubicBezTo>
                    <a:pt x="0" y="212585"/>
                    <a:pt x="245872" y="0"/>
                    <a:pt x="549021" y="0"/>
                  </a:cubicBezTo>
                  <a:lnTo>
                    <a:pt x="6314313" y="0"/>
                  </a:lnTo>
                  <a:cubicBezTo>
                    <a:pt x="6617589" y="0"/>
                    <a:pt x="6863334" y="212585"/>
                    <a:pt x="6863334" y="474692"/>
                  </a:cubicBezTo>
                  <a:lnTo>
                    <a:pt x="6863334" y="5696852"/>
                  </a:lnTo>
                  <a:cubicBezTo>
                    <a:pt x="6863334" y="5959069"/>
                    <a:pt x="6617462" y="6171545"/>
                    <a:pt x="6314313" y="6171545"/>
                  </a:cubicBezTo>
                  <a:lnTo>
                    <a:pt x="549021" y="6171545"/>
                  </a:lnTo>
                  <a:cubicBezTo>
                    <a:pt x="245872" y="6171545"/>
                    <a:pt x="0" y="5958959"/>
                    <a:pt x="0" y="5696852"/>
                  </a:cubicBezTo>
                  <a:close/>
                </a:path>
              </a:pathLst>
            </a:custGeom>
            <a:solidFill>
              <a:srgbClr val="B5E8F2"/>
            </a:solidFill>
          </p:spPr>
        </p:sp>
      </p:grpSp>
      <p:sp>
        <p:nvSpPr>
          <p:cNvPr name="TextBox 15" id="15"/>
          <p:cNvSpPr txBox="true"/>
          <p:nvPr/>
        </p:nvSpPr>
        <p:spPr>
          <a:xfrm rot="0">
            <a:off x="6909083" y="3295231"/>
            <a:ext cx="4369746" cy="2099396"/>
          </a:xfrm>
          <a:prstGeom prst="rect">
            <a:avLst/>
          </a:prstGeom>
        </p:spPr>
        <p:txBody>
          <a:bodyPr anchor="t" rtlCol="false" tIns="0" lIns="0" bIns="0" rIns="0">
            <a:spAutoFit/>
          </a:bodyPr>
          <a:lstStyle/>
          <a:p>
            <a:pPr algn="l">
              <a:lnSpc>
                <a:spcPts val="11528"/>
              </a:lnSpc>
            </a:pPr>
            <a:r>
              <a:rPr lang="en-US" sz="9607" b="true">
                <a:solidFill>
                  <a:srgbClr val="10242F"/>
                </a:solidFill>
                <a:latin typeface="Poppins Bold"/>
                <a:ea typeface="Poppins Bold"/>
                <a:cs typeface="Poppins Bold"/>
                <a:sym typeface="Poppins Bold"/>
              </a:rPr>
              <a:t>194</a:t>
            </a:r>
          </a:p>
        </p:txBody>
      </p:sp>
      <p:sp>
        <p:nvSpPr>
          <p:cNvPr name="TextBox 16" id="16"/>
          <p:cNvSpPr txBox="true"/>
          <p:nvPr/>
        </p:nvSpPr>
        <p:spPr>
          <a:xfrm rot="0">
            <a:off x="6909083" y="5460968"/>
            <a:ext cx="4369746" cy="1374962"/>
          </a:xfrm>
          <a:prstGeom prst="rect">
            <a:avLst/>
          </a:prstGeom>
        </p:spPr>
        <p:txBody>
          <a:bodyPr anchor="t" rtlCol="false" tIns="0" lIns="0" bIns="0" rIns="0">
            <a:spAutoFit/>
          </a:bodyPr>
          <a:lstStyle/>
          <a:p>
            <a:pPr algn="l">
              <a:lnSpc>
                <a:spcPts val="3368"/>
              </a:lnSpc>
            </a:pPr>
            <a:r>
              <a:rPr lang="en-US" sz="2551" b="true">
                <a:solidFill>
                  <a:srgbClr val="10242F"/>
                </a:solidFill>
                <a:latin typeface="Poppins Bold"/>
                <a:ea typeface="Poppins Bold"/>
                <a:cs typeface="Poppins Bold"/>
                <a:sym typeface="Poppins Bold"/>
              </a:rPr>
              <a:t>participants in the online events</a:t>
            </a:r>
          </a:p>
        </p:txBody>
      </p:sp>
      <p:sp>
        <p:nvSpPr>
          <p:cNvPr name="TextBox 17" id="17"/>
          <p:cNvSpPr txBox="true"/>
          <p:nvPr/>
        </p:nvSpPr>
        <p:spPr>
          <a:xfrm rot="0">
            <a:off x="6909083" y="6911807"/>
            <a:ext cx="4369746" cy="1228163"/>
          </a:xfrm>
          <a:prstGeom prst="rect">
            <a:avLst/>
          </a:prstGeom>
        </p:spPr>
        <p:txBody>
          <a:bodyPr anchor="t" rtlCol="false" tIns="0" lIns="0" bIns="0" rIns="0">
            <a:spAutoFit/>
          </a:bodyPr>
          <a:lstStyle/>
          <a:p>
            <a:pPr algn="l">
              <a:lnSpc>
                <a:spcPts val="2485"/>
              </a:lnSpc>
            </a:pPr>
            <a:r>
              <a:rPr lang="en-US" sz="1801">
                <a:solidFill>
                  <a:srgbClr val="41545E"/>
                </a:solidFill>
                <a:latin typeface="Poppins"/>
                <a:ea typeface="Poppins"/>
                <a:cs typeface="Poppins"/>
                <a:sym typeface="Poppins"/>
              </a:rPr>
              <a:t>Poland 56 · Spain 82 · Lithuania 56 (Feb 2026)</a:t>
            </a:r>
          </a:p>
        </p:txBody>
      </p:sp>
      <p:grpSp>
        <p:nvGrpSpPr>
          <p:cNvPr name="Group 18" id="18"/>
          <p:cNvGrpSpPr/>
          <p:nvPr/>
        </p:nvGrpSpPr>
        <p:grpSpPr>
          <a:xfrm rot="0">
            <a:off x="12010882" y="3088510"/>
            <a:ext cx="5147520" cy="4628650"/>
            <a:chOff x="0" y="0"/>
            <a:chExt cx="6863359" cy="6171533"/>
          </a:xfrm>
        </p:grpSpPr>
        <p:sp>
          <p:nvSpPr>
            <p:cNvPr name="Freeform 19" id="19"/>
            <p:cNvSpPr/>
            <p:nvPr/>
          </p:nvSpPr>
          <p:spPr>
            <a:xfrm flipH="false" flipV="false" rot="0">
              <a:off x="0" y="0"/>
              <a:ext cx="6863334" cy="6171545"/>
            </a:xfrm>
            <a:custGeom>
              <a:avLst/>
              <a:gdLst/>
              <a:ahLst/>
              <a:cxnLst/>
              <a:rect r="r" b="b" t="t" l="l"/>
              <a:pathLst>
                <a:path h="6171545" w="6863334">
                  <a:moveTo>
                    <a:pt x="0" y="474692"/>
                  </a:moveTo>
                  <a:cubicBezTo>
                    <a:pt x="0" y="212585"/>
                    <a:pt x="245872" y="0"/>
                    <a:pt x="549021" y="0"/>
                  </a:cubicBezTo>
                  <a:lnTo>
                    <a:pt x="6314313" y="0"/>
                  </a:lnTo>
                  <a:cubicBezTo>
                    <a:pt x="6617589" y="0"/>
                    <a:pt x="6863334" y="212585"/>
                    <a:pt x="6863334" y="474692"/>
                  </a:cubicBezTo>
                  <a:lnTo>
                    <a:pt x="6863334" y="5696852"/>
                  </a:lnTo>
                  <a:cubicBezTo>
                    <a:pt x="6863334" y="5959069"/>
                    <a:pt x="6617462" y="6171545"/>
                    <a:pt x="6314313" y="6171545"/>
                  </a:cubicBezTo>
                  <a:lnTo>
                    <a:pt x="549021" y="6171545"/>
                  </a:lnTo>
                  <a:cubicBezTo>
                    <a:pt x="245872" y="6171545"/>
                    <a:pt x="0" y="5958959"/>
                    <a:pt x="0" y="5696852"/>
                  </a:cubicBezTo>
                  <a:close/>
                </a:path>
              </a:pathLst>
            </a:custGeom>
            <a:solidFill>
              <a:srgbClr val="E5BDEF"/>
            </a:solidFill>
          </p:spPr>
        </p:sp>
      </p:grpSp>
      <p:sp>
        <p:nvSpPr>
          <p:cNvPr name="TextBox 20" id="20"/>
          <p:cNvSpPr txBox="true"/>
          <p:nvPr/>
        </p:nvSpPr>
        <p:spPr>
          <a:xfrm rot="0">
            <a:off x="12399769" y="3295231"/>
            <a:ext cx="4369746" cy="2099396"/>
          </a:xfrm>
          <a:prstGeom prst="rect">
            <a:avLst/>
          </a:prstGeom>
        </p:spPr>
        <p:txBody>
          <a:bodyPr anchor="t" rtlCol="false" tIns="0" lIns="0" bIns="0" rIns="0">
            <a:spAutoFit/>
          </a:bodyPr>
          <a:lstStyle/>
          <a:p>
            <a:pPr algn="l">
              <a:lnSpc>
                <a:spcPts val="11528"/>
              </a:lnSpc>
            </a:pPr>
            <a:r>
              <a:rPr lang="en-US" sz="9607" b="true">
                <a:solidFill>
                  <a:srgbClr val="10242F"/>
                </a:solidFill>
                <a:latin typeface="Poppins Bold"/>
                <a:ea typeface="Poppins Bold"/>
                <a:cs typeface="Poppins Bold"/>
                <a:sym typeface="Poppins Bold"/>
              </a:rPr>
              <a:t>6</a:t>
            </a:r>
          </a:p>
        </p:txBody>
      </p:sp>
      <p:sp>
        <p:nvSpPr>
          <p:cNvPr name="TextBox 21" id="21"/>
          <p:cNvSpPr txBox="true"/>
          <p:nvPr/>
        </p:nvSpPr>
        <p:spPr>
          <a:xfrm rot="0">
            <a:off x="12399769" y="5460968"/>
            <a:ext cx="4369746" cy="1374962"/>
          </a:xfrm>
          <a:prstGeom prst="rect">
            <a:avLst/>
          </a:prstGeom>
        </p:spPr>
        <p:txBody>
          <a:bodyPr anchor="t" rtlCol="false" tIns="0" lIns="0" bIns="0" rIns="0">
            <a:spAutoFit/>
          </a:bodyPr>
          <a:lstStyle/>
          <a:p>
            <a:pPr algn="l">
              <a:lnSpc>
                <a:spcPts val="3368"/>
              </a:lnSpc>
            </a:pPr>
            <a:r>
              <a:rPr lang="en-US" sz="2551" b="true">
                <a:solidFill>
                  <a:srgbClr val="10242F"/>
                </a:solidFill>
                <a:latin typeface="Poppins Bold"/>
                <a:ea typeface="Poppins Bold"/>
                <a:cs typeface="Poppins Bold"/>
                <a:sym typeface="Poppins Bold"/>
              </a:rPr>
              <a:t>immersive VR scenarios</a:t>
            </a:r>
          </a:p>
        </p:txBody>
      </p:sp>
      <p:sp>
        <p:nvSpPr>
          <p:cNvPr name="TextBox 22" id="22"/>
          <p:cNvSpPr txBox="true"/>
          <p:nvPr/>
        </p:nvSpPr>
        <p:spPr>
          <a:xfrm rot="0">
            <a:off x="12399769" y="6911807"/>
            <a:ext cx="4369746" cy="1228163"/>
          </a:xfrm>
          <a:prstGeom prst="rect">
            <a:avLst/>
          </a:prstGeom>
        </p:spPr>
        <p:txBody>
          <a:bodyPr anchor="t" rtlCol="false" tIns="0" lIns="0" bIns="0" rIns="0">
            <a:spAutoFit/>
          </a:bodyPr>
          <a:lstStyle/>
          <a:p>
            <a:pPr algn="l">
              <a:lnSpc>
                <a:spcPts val="2485"/>
              </a:lnSpc>
            </a:pPr>
            <a:r>
              <a:rPr lang="en-US" sz="1801">
                <a:solidFill>
                  <a:srgbClr val="41545E"/>
                </a:solidFill>
                <a:latin typeface="Poppins"/>
                <a:ea typeface="Poppins"/>
                <a:cs typeface="Poppins"/>
                <a:sym typeface="Poppins"/>
              </a:rPr>
              <a:t>Meta Quest 3 and desktop, in five languages</a:t>
            </a:r>
          </a:p>
        </p:txBody>
      </p:sp>
      <p:sp>
        <p:nvSpPr>
          <p:cNvPr name="TextBox 23" id="23"/>
          <p:cNvSpPr txBox="true"/>
          <p:nvPr/>
        </p:nvSpPr>
        <p:spPr>
          <a:xfrm rot="0">
            <a:off x="1075220" y="8019459"/>
            <a:ext cx="16151390" cy="532305"/>
          </a:xfrm>
          <a:prstGeom prst="rect">
            <a:avLst/>
          </a:prstGeom>
        </p:spPr>
        <p:txBody>
          <a:bodyPr anchor="t" rtlCol="false" tIns="0" lIns="0" bIns="0" rIns="0">
            <a:spAutoFit/>
          </a:bodyPr>
          <a:lstStyle/>
          <a:p>
            <a:pPr algn="l">
              <a:lnSpc>
                <a:spcPts val="2071"/>
              </a:lnSpc>
            </a:pPr>
            <a:r>
              <a:rPr lang="en-US" sz="1501">
                <a:solidFill>
                  <a:srgbClr val="41545E"/>
                </a:solidFill>
                <a:latin typeface="Poppins"/>
                <a:ea typeface="Poppins"/>
                <a:cs typeface="Poppins"/>
                <a:sym typeface="Poppins"/>
              </a:rPr>
              <a:t>Source: VR Balance Course Completion Reports (D4.1–D4.3) and Online Events report (D6.3), 2026.</a:t>
            </a:r>
          </a:p>
        </p:txBody>
      </p:sp>
      <p:grpSp>
        <p:nvGrpSpPr>
          <p:cNvPr name="Group 24" id="24"/>
          <p:cNvGrpSpPr/>
          <p:nvPr/>
        </p:nvGrpSpPr>
        <p:grpSpPr>
          <a:xfrm rot="0">
            <a:off x="0" y="0"/>
            <a:ext cx="18301840" cy="301990"/>
            <a:chOff x="0" y="0"/>
            <a:chExt cx="24402453" cy="402654"/>
          </a:xfrm>
        </p:grpSpPr>
        <p:grpSp>
          <p:nvGrpSpPr>
            <p:cNvPr name="Group 25" id="25"/>
            <p:cNvGrpSpPr/>
            <p:nvPr/>
          </p:nvGrpSpPr>
          <p:grpSpPr>
            <a:xfrm rot="0">
              <a:off x="0" y="0"/>
              <a:ext cx="4880496" cy="402654"/>
              <a:chOff x="0" y="0"/>
              <a:chExt cx="4880496" cy="402654"/>
            </a:xfrm>
          </p:grpSpPr>
          <p:sp>
            <p:nvSpPr>
              <p:cNvPr name="Freeform 26" id="26"/>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sp>
        </p:grpSp>
        <p:grpSp>
          <p:nvGrpSpPr>
            <p:cNvPr name="Group 27" id="27"/>
            <p:cNvGrpSpPr/>
            <p:nvPr/>
          </p:nvGrpSpPr>
          <p:grpSpPr>
            <a:xfrm rot="0">
              <a:off x="4880496" y="0"/>
              <a:ext cx="4880496" cy="402654"/>
              <a:chOff x="0" y="0"/>
              <a:chExt cx="4880496" cy="402654"/>
            </a:xfrm>
          </p:grpSpPr>
          <p:sp>
            <p:nvSpPr>
              <p:cNvPr name="Freeform 28" id="28"/>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sp>
        </p:grpSp>
        <p:grpSp>
          <p:nvGrpSpPr>
            <p:cNvPr name="Group 29" id="29"/>
            <p:cNvGrpSpPr/>
            <p:nvPr/>
          </p:nvGrpSpPr>
          <p:grpSpPr>
            <a:xfrm rot="0">
              <a:off x="9760979" y="0"/>
              <a:ext cx="4880496" cy="402654"/>
              <a:chOff x="0" y="0"/>
              <a:chExt cx="4880496" cy="402654"/>
            </a:xfrm>
          </p:grpSpPr>
          <p:sp>
            <p:nvSpPr>
              <p:cNvPr name="Freeform 30" id="30"/>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sp>
        </p:grpSp>
        <p:grpSp>
          <p:nvGrpSpPr>
            <p:cNvPr name="Group 31" id="31"/>
            <p:cNvGrpSpPr/>
            <p:nvPr/>
          </p:nvGrpSpPr>
          <p:grpSpPr>
            <a:xfrm rot="0">
              <a:off x="14641474" y="0"/>
              <a:ext cx="4880496" cy="402654"/>
              <a:chOff x="0" y="0"/>
              <a:chExt cx="4880496" cy="402654"/>
            </a:xfrm>
          </p:grpSpPr>
          <p:sp>
            <p:nvSpPr>
              <p:cNvPr name="Freeform 32" id="32"/>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sp>
        </p:grpSp>
        <p:grpSp>
          <p:nvGrpSpPr>
            <p:cNvPr name="Group 33" id="33"/>
            <p:cNvGrpSpPr/>
            <p:nvPr/>
          </p:nvGrpSpPr>
          <p:grpSpPr>
            <a:xfrm rot="0">
              <a:off x="19521957" y="0"/>
              <a:ext cx="4880496" cy="402654"/>
              <a:chOff x="0" y="0"/>
              <a:chExt cx="4880496" cy="402654"/>
            </a:xfrm>
          </p:grpSpPr>
          <p:sp>
            <p:nvSpPr>
              <p:cNvPr name="Freeform 34" id="34"/>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sp>
        </p:grpSp>
      </p:grpSp>
      <p:grpSp>
        <p:nvGrpSpPr>
          <p:cNvPr name="Group 35" id="35"/>
          <p:cNvGrpSpPr/>
          <p:nvPr/>
        </p:nvGrpSpPr>
        <p:grpSpPr>
          <a:xfrm rot="0">
            <a:off x="1724505" y="8551764"/>
            <a:ext cx="14852829" cy="851057"/>
            <a:chOff x="0" y="0"/>
            <a:chExt cx="19803773" cy="1134743"/>
          </a:xfrm>
        </p:grpSpPr>
        <p:sp>
          <p:nvSpPr>
            <p:cNvPr name="Freeform 36" id="36"/>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sp>
        <p:sp>
          <p:nvSpPr>
            <p:cNvPr name="TextBox 37" id="37"/>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38" id="38"/>
          <p:cNvGrpSpPr/>
          <p:nvPr/>
        </p:nvGrpSpPr>
        <p:grpSpPr>
          <a:xfrm rot="0">
            <a:off x="0" y="9201775"/>
            <a:ext cx="18288000" cy="1094750"/>
            <a:chOff x="0" y="0"/>
            <a:chExt cx="4816593" cy="288329"/>
          </a:xfrm>
        </p:grpSpPr>
        <p:sp>
          <p:nvSpPr>
            <p:cNvPr name="Freeform 39" id="39"/>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sp>
        <p:sp>
          <p:nvSpPr>
            <p:cNvPr name="TextBox 40" id="40"/>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41" id="41"/>
          <p:cNvSpPr/>
          <p:nvPr/>
        </p:nvSpPr>
        <p:spPr>
          <a:xfrm flipH="false" flipV="false" rot="0">
            <a:off x="1182832" y="9258300"/>
            <a:ext cx="1354805" cy="928583"/>
          </a:xfrm>
          <a:custGeom>
            <a:avLst/>
            <a:gdLst/>
            <a:ahLst/>
            <a:cxnLst/>
            <a:rect r="r" b="b" t="t" l="l"/>
            <a:pathLst>
              <a:path h="928583" w="1354805">
                <a:moveTo>
                  <a:pt x="0" y="0"/>
                </a:moveTo>
                <a:lnTo>
                  <a:pt x="1354805" y="0"/>
                </a:lnTo>
                <a:lnTo>
                  <a:pt x="1354805" y="928583"/>
                </a:lnTo>
                <a:lnTo>
                  <a:pt x="0" y="928583"/>
                </a:lnTo>
                <a:lnTo>
                  <a:pt x="0" y="0"/>
                </a:lnTo>
                <a:close/>
              </a:path>
            </a:pathLst>
          </a:custGeom>
          <a:blipFill>
            <a:blip r:embed="rId4"/>
            <a:stretch>
              <a:fillRect l="-16798" t="-4700" r="-15035" b="-3494"/>
            </a:stretch>
          </a:blipFill>
        </p:spPr>
      </p:sp>
      <p:sp>
        <p:nvSpPr>
          <p:cNvPr name="Freeform 42" id="42"/>
          <p:cNvSpPr/>
          <p:nvPr/>
        </p:nvSpPr>
        <p:spPr>
          <a:xfrm flipH="false" flipV="false" rot="0">
            <a:off x="12890667" y="9519891"/>
            <a:ext cx="1738121" cy="526134"/>
          </a:xfrm>
          <a:custGeom>
            <a:avLst/>
            <a:gdLst/>
            <a:ahLst/>
            <a:cxnLst/>
            <a:rect r="r" b="b" t="t" l="l"/>
            <a:pathLst>
              <a:path h="526134" w="1738121">
                <a:moveTo>
                  <a:pt x="0" y="0"/>
                </a:moveTo>
                <a:lnTo>
                  <a:pt x="1738121" y="0"/>
                </a:lnTo>
                <a:lnTo>
                  <a:pt x="1738121" y="526134"/>
                </a:lnTo>
                <a:lnTo>
                  <a:pt x="0" y="526134"/>
                </a:lnTo>
                <a:lnTo>
                  <a:pt x="0" y="0"/>
                </a:lnTo>
                <a:close/>
              </a:path>
            </a:pathLst>
          </a:custGeom>
          <a:blipFill>
            <a:blip r:embed="rId5"/>
            <a:stretch>
              <a:fillRect l="0" t="-73" r="0" b="-73"/>
            </a:stretch>
          </a:blipFill>
        </p:spPr>
      </p:sp>
      <p:sp>
        <p:nvSpPr>
          <p:cNvPr name="Freeform 43" id="43"/>
          <p:cNvSpPr/>
          <p:nvPr/>
        </p:nvSpPr>
        <p:spPr>
          <a:xfrm flipH="false" flipV="false" rot="0">
            <a:off x="8012633" y="9468430"/>
            <a:ext cx="2262733" cy="643870"/>
          </a:xfrm>
          <a:custGeom>
            <a:avLst/>
            <a:gdLst/>
            <a:ahLst/>
            <a:cxnLst/>
            <a:rect r="r" b="b" t="t" l="l"/>
            <a:pathLst>
              <a:path h="643870" w="2262733">
                <a:moveTo>
                  <a:pt x="0" y="0"/>
                </a:moveTo>
                <a:lnTo>
                  <a:pt x="2262734" y="0"/>
                </a:lnTo>
                <a:lnTo>
                  <a:pt x="2262734" y="643870"/>
                </a:lnTo>
                <a:lnTo>
                  <a:pt x="0" y="643870"/>
                </a:lnTo>
                <a:lnTo>
                  <a:pt x="0" y="0"/>
                </a:lnTo>
                <a:close/>
              </a:path>
            </a:pathLst>
          </a:custGeom>
          <a:blipFill>
            <a:blip r:embed="rId6"/>
            <a:stretch>
              <a:fillRect l="-2989" t="-26545" r="-4710" b="-24848"/>
            </a:stretch>
          </a:blipFill>
        </p:spPr>
      </p:sp>
      <p:sp>
        <p:nvSpPr>
          <p:cNvPr name="Freeform 44" id="44"/>
          <p:cNvSpPr/>
          <p:nvPr/>
        </p:nvSpPr>
        <p:spPr>
          <a:xfrm flipH="false" flipV="false" rot="0">
            <a:off x="4093313" y="9553784"/>
            <a:ext cx="2075502" cy="492240"/>
          </a:xfrm>
          <a:custGeom>
            <a:avLst/>
            <a:gdLst/>
            <a:ahLst/>
            <a:cxnLst/>
            <a:rect r="r" b="b" t="t" l="l"/>
            <a:pathLst>
              <a:path h="492240" w="2075502">
                <a:moveTo>
                  <a:pt x="0" y="0"/>
                </a:moveTo>
                <a:lnTo>
                  <a:pt x="2075501" y="0"/>
                </a:lnTo>
                <a:lnTo>
                  <a:pt x="2075501" y="492241"/>
                </a:lnTo>
                <a:lnTo>
                  <a:pt x="0" y="492241"/>
                </a:lnTo>
                <a:lnTo>
                  <a:pt x="0" y="0"/>
                </a:lnTo>
                <a:close/>
              </a:path>
            </a:pathLst>
          </a:custGeom>
          <a:blipFill>
            <a:blip r:embed="rId7"/>
            <a:stretch>
              <a:fillRect l="0" t="-65635" r="-340" b="-43998"/>
            </a:stretch>
          </a:blipFill>
        </p:spPr>
      </p:sp>
      <p:sp>
        <p:nvSpPr>
          <p:cNvPr name="Freeform 45" id="45"/>
          <p:cNvSpPr/>
          <p:nvPr/>
        </p:nvSpPr>
        <p:spPr>
          <a:xfrm flipH="false" flipV="false" rot="0">
            <a:off x="16412467" y="9363858"/>
            <a:ext cx="846833" cy="838200"/>
          </a:xfrm>
          <a:custGeom>
            <a:avLst/>
            <a:gdLst/>
            <a:ahLst/>
            <a:cxnLst/>
            <a:rect r="r" b="b" t="t" l="l"/>
            <a:pathLst>
              <a:path h="838200" w="846833">
                <a:moveTo>
                  <a:pt x="0" y="0"/>
                </a:moveTo>
                <a:lnTo>
                  <a:pt x="846833" y="0"/>
                </a:lnTo>
                <a:lnTo>
                  <a:pt x="846833" y="838200"/>
                </a:lnTo>
                <a:lnTo>
                  <a:pt x="0" y="838200"/>
                </a:lnTo>
                <a:lnTo>
                  <a:pt x="0" y="0"/>
                </a:lnTo>
                <a:close/>
              </a:path>
            </a:pathLst>
          </a:custGeom>
          <a:blipFill>
            <a:blip r:embed="rId8"/>
            <a:stretch>
              <a:fillRect l="0" t="-73" r="0" b="-73"/>
            </a:stretch>
          </a:blipFill>
        </p:spPr>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grpSp>
        <p:nvGrpSpPr>
          <p:cNvPr name="Group 2" id="2"/>
          <p:cNvGrpSpPr/>
          <p:nvPr/>
        </p:nvGrpSpPr>
        <p:grpSpPr>
          <a:xfrm rot="0">
            <a:off x="1029500" y="576520"/>
            <a:ext cx="16242830" cy="1235402"/>
            <a:chOff x="0" y="0"/>
            <a:chExt cx="21657107" cy="1647203"/>
          </a:xfrm>
        </p:grpSpPr>
        <p:sp>
          <p:nvSpPr>
            <p:cNvPr name="Freeform 3" id="3"/>
            <p:cNvSpPr/>
            <p:nvPr/>
          </p:nvSpPr>
          <p:spPr>
            <a:xfrm flipH="false" flipV="false" rot="0">
              <a:off x="0" y="0"/>
              <a:ext cx="21657109" cy="1647207"/>
            </a:xfrm>
            <a:custGeom>
              <a:avLst/>
              <a:gdLst/>
              <a:ahLst/>
              <a:cxnLst/>
              <a:rect r="r" b="b" t="t" l="l"/>
              <a:pathLst>
                <a:path h="1647207" w="21657109">
                  <a:moveTo>
                    <a:pt x="0" y="0"/>
                  </a:moveTo>
                  <a:lnTo>
                    <a:pt x="21657109" y="0"/>
                  </a:lnTo>
                  <a:lnTo>
                    <a:pt x="21657109" y="1647207"/>
                  </a:lnTo>
                  <a:lnTo>
                    <a:pt x="0" y="1647207"/>
                  </a:lnTo>
                  <a:close/>
                </a:path>
              </a:pathLst>
            </a:custGeom>
            <a:blipFill>
              <a:blip r:embed="rId3">
                <a:alphaModFix amt="0"/>
              </a:blip>
              <a:stretch>
                <a:fillRect l="0" t="-206185" r="0" b="-206184"/>
              </a:stretch>
            </a:blipFill>
          </p:spPr>
          <p:txBody>
            <a:bodyPr/>
            <a:p/>
          </p:txBody>
        </p:sp>
        <p:sp>
          <p:nvSpPr>
            <p:cNvPr name="TextBox 4" id="4"/>
            <p:cNvSpPr txBox="true"/>
            <p:nvPr/>
          </p:nvSpPr>
          <p:spPr>
            <a:xfrm>
              <a:off x="0" y="-123825"/>
              <a:ext cx="21657107" cy="1771028"/>
            </a:xfrm>
            <a:prstGeom prst="rect">
              <a:avLst/>
            </a:prstGeom>
          </p:spPr>
          <p:txBody>
            <a:bodyPr anchor="b" rtlCol="false" tIns="0" lIns="0" bIns="0" rIns="0"/>
            <a:lstStyle/>
            <a:p>
              <a:pPr algn="l">
                <a:lnSpc>
                  <a:spcPts val="6214"/>
                </a:lnSpc>
              </a:pPr>
              <a:r>
                <a:rPr lang="en-US" sz="4503" b="true">
                  <a:solidFill>
                    <a:srgbClr val="10242F"/>
                  </a:solidFill>
                  <a:latin typeface="Poppins Bold"/>
                  <a:ea typeface="Poppins Bold"/>
                  <a:cs typeface="Poppins Bold"/>
                  <a:sym typeface="Poppins Bold"/>
                </a:rPr>
                <a:t>Thank you</a:t>
              </a:r>
            </a:p>
          </p:txBody>
        </p:sp>
      </p:grpSp>
      <p:grpSp>
        <p:nvGrpSpPr>
          <p:cNvPr name="Group 5" id="5"/>
          <p:cNvGrpSpPr/>
          <p:nvPr/>
        </p:nvGrpSpPr>
        <p:grpSpPr>
          <a:xfrm rot="0">
            <a:off x="1029500" y="1894284"/>
            <a:ext cx="1235402" cy="96088"/>
            <a:chOff x="0" y="0"/>
            <a:chExt cx="1647203" cy="128118"/>
          </a:xfrm>
        </p:grpSpPr>
        <p:sp>
          <p:nvSpPr>
            <p:cNvPr name="Freeform 6" id="6"/>
            <p:cNvSpPr/>
            <p:nvPr/>
          </p:nvSpPr>
          <p:spPr>
            <a:xfrm flipH="false" flipV="false" rot="0">
              <a:off x="0" y="0"/>
              <a:ext cx="1647190" cy="128016"/>
            </a:xfrm>
            <a:custGeom>
              <a:avLst/>
              <a:gdLst/>
              <a:ahLst/>
              <a:cxnLst/>
              <a:rect r="r" b="b" t="t" l="l"/>
              <a:pathLst>
                <a:path h="128016" w="1647190">
                  <a:moveTo>
                    <a:pt x="0" y="64008"/>
                  </a:moveTo>
                  <a:cubicBezTo>
                    <a:pt x="0" y="28702"/>
                    <a:pt x="28702" y="0"/>
                    <a:pt x="64008" y="0"/>
                  </a:cubicBezTo>
                  <a:lnTo>
                    <a:pt x="1583182" y="0"/>
                  </a:lnTo>
                  <a:cubicBezTo>
                    <a:pt x="1618615" y="0"/>
                    <a:pt x="1647190" y="28702"/>
                    <a:pt x="1647190" y="64008"/>
                  </a:cubicBezTo>
                  <a:cubicBezTo>
                    <a:pt x="1647190" y="99314"/>
                    <a:pt x="1618488" y="128016"/>
                    <a:pt x="1583182" y="128016"/>
                  </a:cubicBezTo>
                  <a:lnTo>
                    <a:pt x="64008" y="128016"/>
                  </a:lnTo>
                  <a:cubicBezTo>
                    <a:pt x="28702" y="128143"/>
                    <a:pt x="0" y="99441"/>
                    <a:pt x="0" y="64008"/>
                  </a:cubicBezTo>
                  <a:close/>
                </a:path>
              </a:pathLst>
            </a:custGeom>
            <a:solidFill>
              <a:srgbClr val="0F766E"/>
            </a:solidFill>
          </p:spPr>
          <p:txBody>
            <a:bodyPr/>
            <a:p/>
          </p:txBody>
        </p:sp>
      </p:grpSp>
      <p:sp>
        <p:nvSpPr>
          <p:cNvPr name="TextBox 7" id="7"/>
          <p:cNvSpPr txBox="true"/>
          <p:nvPr/>
        </p:nvSpPr>
        <p:spPr>
          <a:xfrm rot="0">
            <a:off x="1075220" y="2481148"/>
            <a:ext cx="8419128" cy="3599812"/>
          </a:xfrm>
          <a:prstGeom prst="rect">
            <a:avLst/>
          </a:prstGeom>
        </p:spPr>
        <p:txBody>
          <a:bodyPr anchor="t" rtlCol="false" tIns="0" lIns="0" bIns="0" rIns="0">
            <a:spAutoFit/>
          </a:bodyPr>
          <a:lstStyle/>
          <a:p>
            <a:pPr algn="l">
              <a:lnSpc>
                <a:spcPts val="3891"/>
              </a:lnSpc>
            </a:pPr>
            <a:r>
              <a:rPr lang="en-US" sz="2702">
                <a:solidFill>
                  <a:srgbClr val="10242F"/>
                </a:solidFill>
                <a:latin typeface="Poppins"/>
                <a:ea typeface="Poppins"/>
                <a:cs typeface="Poppins"/>
                <a:sym typeface="Poppins"/>
              </a:rPr>
              <a:t>Beatriz Zambrano Serrano</a:t>
            </a:r>
          </a:p>
          <a:p>
            <a:pPr algn="l">
              <a:lnSpc>
                <a:spcPts val="3891"/>
              </a:lnSpc>
            </a:pPr>
            <a:r>
              <a:rPr lang="en-US" sz="2702">
                <a:solidFill>
                  <a:srgbClr val="10242F"/>
                </a:solidFill>
                <a:latin typeface="Poppins"/>
                <a:ea typeface="Poppins"/>
                <a:cs typeface="Poppins"/>
                <a:sym typeface="Poppins"/>
              </a:rPr>
              <a:t>Partnerships Director, MetaMedicsVR</a:t>
            </a:r>
          </a:p>
          <a:p>
            <a:pPr algn="l">
              <a:lnSpc>
                <a:spcPts val="3891"/>
              </a:lnSpc>
            </a:pPr>
            <a:r>
              <a:rPr lang="en-US" sz="2702">
                <a:solidFill>
                  <a:srgbClr val="10242F"/>
                </a:solidFill>
                <a:latin typeface="Poppins"/>
                <a:ea typeface="Poppins"/>
                <a:cs typeface="Poppins"/>
                <a:sym typeface="Poppins"/>
              </a:rPr>
              <a:t>beatriz@metamedicsvr.com</a:t>
            </a:r>
          </a:p>
        </p:txBody>
      </p:sp>
      <p:sp>
        <p:nvSpPr>
          <p:cNvPr name="TextBox 8" id="8"/>
          <p:cNvSpPr txBox="true"/>
          <p:nvPr/>
        </p:nvSpPr>
        <p:spPr>
          <a:xfrm rot="0">
            <a:off x="1075220" y="4970955"/>
            <a:ext cx="8419128" cy="679094"/>
          </a:xfrm>
          <a:prstGeom prst="rect">
            <a:avLst/>
          </a:prstGeom>
        </p:spPr>
        <p:txBody>
          <a:bodyPr anchor="t" rtlCol="false" tIns="0" lIns="0" bIns="0" rIns="0">
            <a:spAutoFit/>
          </a:bodyPr>
          <a:lstStyle/>
          <a:p>
            <a:pPr algn="l">
              <a:lnSpc>
                <a:spcPts val="2693"/>
              </a:lnSpc>
            </a:pPr>
            <a:r>
              <a:rPr lang="en-US" sz="1951">
                <a:solidFill>
                  <a:srgbClr val="41545E"/>
                </a:solidFill>
                <a:latin typeface="Poppins"/>
                <a:ea typeface="Poppins"/>
                <a:cs typeface="Poppins"/>
                <a:sym typeface="Poppins"/>
              </a:rPr>
              <a:t>Course materials, handbook and VR scenarios, free to download:</a:t>
            </a:r>
          </a:p>
        </p:txBody>
      </p:sp>
      <p:sp>
        <p:nvSpPr>
          <p:cNvPr name="TextBox 9" id="9"/>
          <p:cNvSpPr txBox="true"/>
          <p:nvPr/>
        </p:nvSpPr>
        <p:spPr>
          <a:xfrm rot="0">
            <a:off x="1075220" y="5516699"/>
            <a:ext cx="8419128" cy="698144"/>
          </a:xfrm>
          <a:prstGeom prst="rect">
            <a:avLst/>
          </a:prstGeom>
        </p:spPr>
        <p:txBody>
          <a:bodyPr anchor="t" rtlCol="false" tIns="0" lIns="0" bIns="0" rIns="0">
            <a:spAutoFit/>
          </a:bodyPr>
          <a:lstStyle/>
          <a:p>
            <a:pPr algn="l">
              <a:lnSpc>
                <a:spcPts val="3107"/>
              </a:lnSpc>
            </a:pPr>
            <a:r>
              <a:rPr lang="en-US" sz="2251" b="true">
                <a:solidFill>
                  <a:srgbClr val="0F766E"/>
                </a:solidFill>
                <a:latin typeface="Poppins Bold"/>
                <a:ea typeface="Poppins Bold"/>
                <a:cs typeface="Poppins Bold"/>
                <a:sym typeface="Poppins Bold"/>
              </a:rPr>
              <a:t>metamedicsvr.com/projects/vr-balance/resources/</a:t>
            </a:r>
          </a:p>
        </p:txBody>
      </p:sp>
      <p:sp>
        <p:nvSpPr>
          <p:cNvPr name="TextBox 10" id="10"/>
          <p:cNvSpPr txBox="true"/>
          <p:nvPr/>
        </p:nvSpPr>
        <p:spPr>
          <a:xfrm rot="0">
            <a:off x="10203494" y="2519248"/>
            <a:ext cx="7046452" cy="541830"/>
          </a:xfrm>
          <a:prstGeom prst="rect">
            <a:avLst/>
          </a:prstGeom>
        </p:spPr>
        <p:txBody>
          <a:bodyPr anchor="t" rtlCol="false" tIns="0" lIns="0" bIns="0" rIns="0">
            <a:spAutoFit/>
          </a:bodyPr>
          <a:lstStyle/>
          <a:p>
            <a:pPr algn="l">
              <a:lnSpc>
                <a:spcPts val="2485"/>
              </a:lnSpc>
            </a:pPr>
            <a:r>
              <a:rPr lang="en-US" sz="1801" b="true">
                <a:solidFill>
                  <a:srgbClr val="0F766E"/>
                </a:solidFill>
                <a:latin typeface="Poppins Bold"/>
                <a:ea typeface="Poppins Bold"/>
                <a:cs typeface="Poppins Bold"/>
                <a:sym typeface="Poppins Bold"/>
              </a:rPr>
              <a:t>A European partnership</a:t>
            </a:r>
          </a:p>
        </p:txBody>
      </p:sp>
      <p:grpSp>
        <p:nvGrpSpPr>
          <p:cNvPr name="Group 11" id="11"/>
          <p:cNvGrpSpPr/>
          <p:nvPr/>
        </p:nvGrpSpPr>
        <p:grpSpPr>
          <a:xfrm rot="0">
            <a:off x="10157774" y="3225784"/>
            <a:ext cx="3153918" cy="851059"/>
            <a:chOff x="0" y="0"/>
            <a:chExt cx="4205224" cy="1134745"/>
          </a:xfrm>
        </p:grpSpPr>
        <p:sp>
          <p:nvSpPr>
            <p:cNvPr name="Freeform 12" id="12" descr="ub.png"/>
            <p:cNvSpPr/>
            <p:nvPr/>
          </p:nvSpPr>
          <p:spPr>
            <a:xfrm flipH="false" flipV="false" rot="0">
              <a:off x="0" y="0"/>
              <a:ext cx="4205224" cy="1134745"/>
            </a:xfrm>
            <a:custGeom>
              <a:avLst/>
              <a:gdLst/>
              <a:ahLst/>
              <a:cxnLst/>
              <a:rect r="r" b="b" t="t" l="l"/>
              <a:pathLst>
                <a:path h="1134745" w="4205224">
                  <a:moveTo>
                    <a:pt x="0" y="0"/>
                  </a:moveTo>
                  <a:lnTo>
                    <a:pt x="4205224" y="0"/>
                  </a:lnTo>
                  <a:lnTo>
                    <a:pt x="4205224" y="1134745"/>
                  </a:lnTo>
                  <a:lnTo>
                    <a:pt x="0" y="1134745"/>
                  </a:lnTo>
                  <a:lnTo>
                    <a:pt x="0" y="0"/>
                  </a:lnTo>
                  <a:close/>
                </a:path>
              </a:pathLst>
            </a:custGeom>
            <a:blipFill>
              <a:blip r:embed="rId4"/>
              <a:stretch>
                <a:fillRect l="0" t="0" r="0" b="0"/>
              </a:stretch>
            </a:blipFill>
          </p:spPr>
        </p:sp>
      </p:grpSp>
      <p:grpSp>
        <p:nvGrpSpPr>
          <p:cNvPr name="Group 13" id="13"/>
          <p:cNvGrpSpPr/>
          <p:nvPr/>
        </p:nvGrpSpPr>
        <p:grpSpPr>
          <a:xfrm rot="0">
            <a:off x="13929398" y="3225784"/>
            <a:ext cx="851059" cy="851059"/>
            <a:chOff x="0" y="0"/>
            <a:chExt cx="1134745" cy="1134745"/>
          </a:xfrm>
        </p:grpSpPr>
        <p:sp>
          <p:nvSpPr>
            <p:cNvPr name="Freeform 14" id="14" descr="sif.png"/>
            <p:cNvSpPr/>
            <p:nvPr/>
          </p:nvSpPr>
          <p:spPr>
            <a:xfrm flipH="false" flipV="false" rot="0">
              <a:off x="0" y="0"/>
              <a:ext cx="1134745" cy="1134745"/>
            </a:xfrm>
            <a:custGeom>
              <a:avLst/>
              <a:gdLst/>
              <a:ahLst/>
              <a:cxnLst/>
              <a:rect r="r" b="b" t="t" l="l"/>
              <a:pathLst>
                <a:path h="1134745" w="1134745">
                  <a:moveTo>
                    <a:pt x="0" y="0"/>
                  </a:moveTo>
                  <a:lnTo>
                    <a:pt x="1134745" y="0"/>
                  </a:lnTo>
                  <a:lnTo>
                    <a:pt x="1134745" y="1134745"/>
                  </a:lnTo>
                  <a:lnTo>
                    <a:pt x="0" y="1134745"/>
                  </a:lnTo>
                  <a:lnTo>
                    <a:pt x="0" y="0"/>
                  </a:lnTo>
                  <a:close/>
                </a:path>
              </a:pathLst>
            </a:custGeom>
            <a:blipFill>
              <a:blip r:embed="rId5"/>
              <a:stretch>
                <a:fillRect l="0" t="0" r="0" b="0"/>
              </a:stretch>
            </a:blipFill>
          </p:spPr>
        </p:sp>
      </p:grpSp>
      <p:grpSp>
        <p:nvGrpSpPr>
          <p:cNvPr name="Group 15" id="15"/>
          <p:cNvGrpSpPr/>
          <p:nvPr/>
        </p:nvGrpSpPr>
        <p:grpSpPr>
          <a:xfrm rot="0">
            <a:off x="15398153" y="3225784"/>
            <a:ext cx="2856519" cy="851059"/>
            <a:chOff x="0" y="0"/>
            <a:chExt cx="3808692" cy="1134745"/>
          </a:xfrm>
        </p:grpSpPr>
        <p:sp>
          <p:nvSpPr>
            <p:cNvPr name="Freeform 16" id="16" descr="wef.png"/>
            <p:cNvSpPr/>
            <p:nvPr/>
          </p:nvSpPr>
          <p:spPr>
            <a:xfrm flipH="false" flipV="false" rot="0">
              <a:off x="0" y="0"/>
              <a:ext cx="3808730" cy="1134745"/>
            </a:xfrm>
            <a:custGeom>
              <a:avLst/>
              <a:gdLst/>
              <a:ahLst/>
              <a:cxnLst/>
              <a:rect r="r" b="b" t="t" l="l"/>
              <a:pathLst>
                <a:path h="1134745" w="3808730">
                  <a:moveTo>
                    <a:pt x="0" y="0"/>
                  </a:moveTo>
                  <a:lnTo>
                    <a:pt x="3808730" y="0"/>
                  </a:lnTo>
                  <a:lnTo>
                    <a:pt x="3808730" y="1134745"/>
                  </a:lnTo>
                  <a:lnTo>
                    <a:pt x="0" y="1134745"/>
                  </a:lnTo>
                  <a:lnTo>
                    <a:pt x="0" y="0"/>
                  </a:lnTo>
                  <a:close/>
                </a:path>
              </a:pathLst>
            </a:custGeom>
            <a:blipFill>
              <a:blip r:embed="rId6"/>
              <a:stretch>
                <a:fillRect l="0" t="0" r="1" b="0"/>
              </a:stretch>
            </a:blipFill>
          </p:spPr>
        </p:sp>
      </p:grpSp>
      <p:grpSp>
        <p:nvGrpSpPr>
          <p:cNvPr name="Group 17" id="17"/>
          <p:cNvGrpSpPr/>
          <p:nvPr/>
        </p:nvGrpSpPr>
        <p:grpSpPr>
          <a:xfrm rot="0">
            <a:off x="10157774" y="4713370"/>
            <a:ext cx="3294402" cy="483965"/>
            <a:chOff x="0" y="0"/>
            <a:chExt cx="4392536" cy="645287"/>
          </a:xfrm>
        </p:grpSpPr>
        <p:sp>
          <p:nvSpPr>
            <p:cNvPr name="Freeform 18" id="18" descr="mmvr.png"/>
            <p:cNvSpPr/>
            <p:nvPr/>
          </p:nvSpPr>
          <p:spPr>
            <a:xfrm flipH="false" flipV="false" rot="0">
              <a:off x="0" y="0"/>
              <a:ext cx="4392549" cy="645287"/>
            </a:xfrm>
            <a:custGeom>
              <a:avLst/>
              <a:gdLst/>
              <a:ahLst/>
              <a:cxnLst/>
              <a:rect r="r" b="b" t="t" l="l"/>
              <a:pathLst>
                <a:path h="645287" w="4392549">
                  <a:moveTo>
                    <a:pt x="0" y="0"/>
                  </a:moveTo>
                  <a:lnTo>
                    <a:pt x="4392549" y="0"/>
                  </a:lnTo>
                  <a:lnTo>
                    <a:pt x="4392549" y="645287"/>
                  </a:lnTo>
                  <a:lnTo>
                    <a:pt x="0" y="645287"/>
                  </a:lnTo>
                  <a:lnTo>
                    <a:pt x="0" y="0"/>
                  </a:lnTo>
                  <a:close/>
                </a:path>
              </a:pathLst>
            </a:custGeom>
            <a:blipFill>
              <a:blip r:embed="rId7"/>
              <a:stretch>
                <a:fillRect l="0" t="0" r="0" b="0"/>
              </a:stretch>
            </a:blipFill>
          </p:spPr>
        </p:sp>
      </p:grpSp>
      <p:grpSp>
        <p:nvGrpSpPr>
          <p:cNvPr name="Group 19" id="19"/>
          <p:cNvGrpSpPr/>
          <p:nvPr/>
        </p:nvGrpSpPr>
        <p:grpSpPr>
          <a:xfrm rot="0">
            <a:off x="1029500" y="6409125"/>
            <a:ext cx="16242830" cy="1853108"/>
            <a:chOff x="0" y="0"/>
            <a:chExt cx="21657107" cy="2470810"/>
          </a:xfrm>
        </p:grpSpPr>
        <p:sp>
          <p:nvSpPr>
            <p:cNvPr name="Freeform 20" id="20"/>
            <p:cNvSpPr/>
            <p:nvPr/>
          </p:nvSpPr>
          <p:spPr>
            <a:xfrm flipH="false" flipV="false" rot="0">
              <a:off x="0" y="0"/>
              <a:ext cx="21657056" cy="2470785"/>
            </a:xfrm>
            <a:custGeom>
              <a:avLst/>
              <a:gdLst/>
              <a:ahLst/>
              <a:cxnLst/>
              <a:rect r="r" b="b" t="t" l="l"/>
              <a:pathLst>
                <a:path h="2470785" w="21657056">
                  <a:moveTo>
                    <a:pt x="0" y="148209"/>
                  </a:moveTo>
                  <a:cubicBezTo>
                    <a:pt x="0" y="66421"/>
                    <a:pt x="66421" y="0"/>
                    <a:pt x="148209" y="0"/>
                  </a:cubicBezTo>
                  <a:lnTo>
                    <a:pt x="21508847" y="0"/>
                  </a:lnTo>
                  <a:cubicBezTo>
                    <a:pt x="21590761" y="0"/>
                    <a:pt x="21657056" y="66421"/>
                    <a:pt x="21657056" y="148209"/>
                  </a:cubicBezTo>
                  <a:lnTo>
                    <a:pt x="21657056" y="2322576"/>
                  </a:lnTo>
                  <a:cubicBezTo>
                    <a:pt x="21657056" y="2404491"/>
                    <a:pt x="21590636" y="2470785"/>
                    <a:pt x="21508847" y="2470785"/>
                  </a:cubicBezTo>
                  <a:lnTo>
                    <a:pt x="148209" y="2470785"/>
                  </a:lnTo>
                  <a:cubicBezTo>
                    <a:pt x="66421" y="2470785"/>
                    <a:pt x="0" y="2404491"/>
                    <a:pt x="0" y="2322576"/>
                  </a:cubicBezTo>
                  <a:close/>
                </a:path>
              </a:pathLst>
            </a:custGeom>
            <a:solidFill>
              <a:srgbClr val="F6F1E7"/>
            </a:solidFill>
          </p:spPr>
        </p:sp>
      </p:grpSp>
      <p:grpSp>
        <p:nvGrpSpPr>
          <p:cNvPr name="Group 21" id="21"/>
          <p:cNvGrpSpPr/>
          <p:nvPr/>
        </p:nvGrpSpPr>
        <p:grpSpPr>
          <a:xfrm rot="0">
            <a:off x="1304039" y="6505213"/>
            <a:ext cx="15693761" cy="1715843"/>
            <a:chOff x="0" y="0"/>
            <a:chExt cx="20925015" cy="2287791"/>
          </a:xfrm>
        </p:grpSpPr>
        <p:sp>
          <p:nvSpPr>
            <p:cNvPr name="Freeform 22" id="22"/>
            <p:cNvSpPr/>
            <p:nvPr/>
          </p:nvSpPr>
          <p:spPr>
            <a:xfrm flipH="false" flipV="false" rot="0">
              <a:off x="0" y="0"/>
              <a:ext cx="20925017" cy="2287787"/>
            </a:xfrm>
            <a:custGeom>
              <a:avLst/>
              <a:gdLst/>
              <a:ahLst/>
              <a:cxnLst/>
              <a:rect r="r" b="b" t="t" l="l"/>
              <a:pathLst>
                <a:path h="2287787" w="20925017">
                  <a:moveTo>
                    <a:pt x="0" y="0"/>
                  </a:moveTo>
                  <a:lnTo>
                    <a:pt x="20925017" y="0"/>
                  </a:lnTo>
                  <a:lnTo>
                    <a:pt x="20925017" y="2287787"/>
                  </a:lnTo>
                  <a:lnTo>
                    <a:pt x="0" y="2287787"/>
                  </a:lnTo>
                  <a:close/>
                </a:path>
              </a:pathLst>
            </a:custGeom>
            <a:blipFill>
              <a:blip r:embed="rId3">
                <a:alphaModFix amt="0"/>
              </a:blip>
              <a:stretch>
                <a:fillRect l="0" t="-128217" r="0" b="-128218"/>
              </a:stretch>
            </a:blipFill>
          </p:spPr>
        </p:sp>
        <p:sp>
          <p:nvSpPr>
            <p:cNvPr name="TextBox 23" id="23"/>
            <p:cNvSpPr txBox="true"/>
            <p:nvPr/>
          </p:nvSpPr>
          <p:spPr>
            <a:xfrm>
              <a:off x="0" y="-47625"/>
              <a:ext cx="20925015" cy="2335416"/>
            </a:xfrm>
            <a:prstGeom prst="rect">
              <a:avLst/>
            </a:prstGeom>
          </p:spPr>
          <p:txBody>
            <a:bodyPr anchor="ctr" rtlCol="false" tIns="0" lIns="0" bIns="0" rIns="0"/>
            <a:lstStyle/>
            <a:p>
              <a:pPr algn="l">
                <a:lnSpc>
                  <a:spcPts val="2377"/>
                </a:lnSpc>
              </a:pPr>
              <a:r>
                <a:rPr lang="en-US" sz="1651">
                  <a:solidFill>
                    <a:srgbClr val="41545E"/>
                  </a:solidFill>
                  <a:latin typeface="Poppins"/>
                  <a:ea typeface="Poppins"/>
                  <a:cs typeface="Poppins"/>
                  <a:sym typeface="Poppins"/>
                </a:rPr>
                <a:t>Funded by the European Union. Views and opinions expressed are however those of the author(s) only and do not necessarily reflect those of the European Union or the granting authority. Neither the European Union nor the granting authority can be held responsible for them.</a:t>
              </a:r>
            </a:p>
          </p:txBody>
        </p:sp>
      </p:grpSp>
      <p:grpSp>
        <p:nvGrpSpPr>
          <p:cNvPr name="Group 24" id="24"/>
          <p:cNvGrpSpPr/>
          <p:nvPr/>
        </p:nvGrpSpPr>
        <p:grpSpPr>
          <a:xfrm rot="0">
            <a:off x="0" y="0"/>
            <a:ext cx="18301840" cy="301990"/>
            <a:chOff x="0" y="0"/>
            <a:chExt cx="24402453" cy="402654"/>
          </a:xfrm>
        </p:grpSpPr>
        <p:grpSp>
          <p:nvGrpSpPr>
            <p:cNvPr name="Group 25" id="25"/>
            <p:cNvGrpSpPr/>
            <p:nvPr/>
          </p:nvGrpSpPr>
          <p:grpSpPr>
            <a:xfrm rot="0">
              <a:off x="0" y="0"/>
              <a:ext cx="4880496" cy="402654"/>
              <a:chOff x="0" y="0"/>
              <a:chExt cx="4880496" cy="402654"/>
            </a:xfrm>
          </p:grpSpPr>
          <p:sp>
            <p:nvSpPr>
              <p:cNvPr name="Freeform 26" id="26"/>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F4BAB0"/>
              </a:solidFill>
            </p:spPr>
          </p:sp>
        </p:grpSp>
        <p:grpSp>
          <p:nvGrpSpPr>
            <p:cNvPr name="Group 27" id="27"/>
            <p:cNvGrpSpPr/>
            <p:nvPr/>
          </p:nvGrpSpPr>
          <p:grpSpPr>
            <a:xfrm rot="0">
              <a:off x="4880496" y="0"/>
              <a:ext cx="4880496" cy="402654"/>
              <a:chOff x="0" y="0"/>
              <a:chExt cx="4880496" cy="402654"/>
            </a:xfrm>
          </p:grpSpPr>
          <p:sp>
            <p:nvSpPr>
              <p:cNvPr name="Freeform 28" id="28"/>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B5E8F2"/>
              </a:solidFill>
            </p:spPr>
          </p:sp>
        </p:grpSp>
        <p:grpSp>
          <p:nvGrpSpPr>
            <p:cNvPr name="Group 29" id="29"/>
            <p:cNvGrpSpPr/>
            <p:nvPr/>
          </p:nvGrpSpPr>
          <p:grpSpPr>
            <a:xfrm rot="0">
              <a:off x="9760979" y="0"/>
              <a:ext cx="4880496" cy="402654"/>
              <a:chOff x="0" y="0"/>
              <a:chExt cx="4880496" cy="402654"/>
            </a:xfrm>
          </p:grpSpPr>
          <p:sp>
            <p:nvSpPr>
              <p:cNvPr name="Freeform 30" id="30"/>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7EABB"/>
              </a:solidFill>
            </p:spPr>
          </p:sp>
        </p:grpSp>
        <p:grpSp>
          <p:nvGrpSpPr>
            <p:cNvPr name="Group 31" id="31"/>
            <p:cNvGrpSpPr/>
            <p:nvPr/>
          </p:nvGrpSpPr>
          <p:grpSpPr>
            <a:xfrm rot="0">
              <a:off x="14641474" y="0"/>
              <a:ext cx="4880496" cy="402654"/>
              <a:chOff x="0" y="0"/>
              <a:chExt cx="4880496" cy="402654"/>
            </a:xfrm>
          </p:grpSpPr>
          <p:sp>
            <p:nvSpPr>
              <p:cNvPr name="Freeform 32" id="32"/>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E5BDEF"/>
              </a:solidFill>
            </p:spPr>
          </p:sp>
        </p:grpSp>
        <p:grpSp>
          <p:nvGrpSpPr>
            <p:cNvPr name="Group 33" id="33"/>
            <p:cNvGrpSpPr/>
            <p:nvPr/>
          </p:nvGrpSpPr>
          <p:grpSpPr>
            <a:xfrm rot="0">
              <a:off x="19521957" y="0"/>
              <a:ext cx="4880496" cy="402654"/>
              <a:chOff x="0" y="0"/>
              <a:chExt cx="4880496" cy="402654"/>
            </a:xfrm>
          </p:grpSpPr>
          <p:sp>
            <p:nvSpPr>
              <p:cNvPr name="Freeform 34" id="34"/>
              <p:cNvSpPr/>
              <p:nvPr/>
            </p:nvSpPr>
            <p:spPr>
              <a:xfrm flipH="false" flipV="false" rot="0">
                <a:off x="0" y="0"/>
                <a:ext cx="4880483" cy="402590"/>
              </a:xfrm>
              <a:custGeom>
                <a:avLst/>
                <a:gdLst/>
                <a:ahLst/>
                <a:cxnLst/>
                <a:rect r="r" b="b" t="t" l="l"/>
                <a:pathLst>
                  <a:path h="402590" w="4880483">
                    <a:moveTo>
                      <a:pt x="0" y="201295"/>
                    </a:moveTo>
                    <a:cubicBezTo>
                      <a:pt x="0" y="90170"/>
                      <a:pt x="90170" y="0"/>
                      <a:pt x="201295" y="0"/>
                    </a:cubicBezTo>
                    <a:lnTo>
                      <a:pt x="4679188" y="0"/>
                    </a:lnTo>
                    <a:cubicBezTo>
                      <a:pt x="4790440" y="0"/>
                      <a:pt x="4880483" y="90170"/>
                      <a:pt x="4880483" y="201295"/>
                    </a:cubicBezTo>
                    <a:cubicBezTo>
                      <a:pt x="4880483" y="312420"/>
                      <a:pt x="4790313" y="402590"/>
                      <a:pt x="4679188" y="402590"/>
                    </a:cubicBezTo>
                    <a:lnTo>
                      <a:pt x="201295" y="402590"/>
                    </a:lnTo>
                    <a:cubicBezTo>
                      <a:pt x="90170" y="402590"/>
                      <a:pt x="0" y="312547"/>
                      <a:pt x="0" y="201295"/>
                    </a:cubicBezTo>
                    <a:close/>
                  </a:path>
                </a:pathLst>
              </a:custGeom>
              <a:solidFill>
                <a:srgbClr val="C5D8B3"/>
              </a:solidFill>
            </p:spPr>
          </p:sp>
        </p:grpSp>
      </p:grpSp>
      <p:grpSp>
        <p:nvGrpSpPr>
          <p:cNvPr name="Group 35" id="35"/>
          <p:cNvGrpSpPr/>
          <p:nvPr/>
        </p:nvGrpSpPr>
        <p:grpSpPr>
          <a:xfrm rot="0">
            <a:off x="1724505" y="8551764"/>
            <a:ext cx="14852829" cy="851057"/>
            <a:chOff x="0" y="0"/>
            <a:chExt cx="19803773" cy="1134743"/>
          </a:xfrm>
        </p:grpSpPr>
        <p:sp>
          <p:nvSpPr>
            <p:cNvPr name="Freeform 36" id="36"/>
            <p:cNvSpPr/>
            <p:nvPr/>
          </p:nvSpPr>
          <p:spPr>
            <a:xfrm flipH="false" flipV="false" rot="0">
              <a:off x="0" y="0"/>
              <a:ext cx="19803776" cy="1134740"/>
            </a:xfrm>
            <a:custGeom>
              <a:avLst/>
              <a:gdLst/>
              <a:ahLst/>
              <a:cxnLst/>
              <a:rect r="r" b="b" t="t" l="l"/>
              <a:pathLst>
                <a:path h="1134740" w="19803776">
                  <a:moveTo>
                    <a:pt x="0" y="0"/>
                  </a:moveTo>
                  <a:lnTo>
                    <a:pt x="19803776" y="0"/>
                  </a:lnTo>
                  <a:lnTo>
                    <a:pt x="19803776" y="1134740"/>
                  </a:lnTo>
                  <a:lnTo>
                    <a:pt x="0" y="1134740"/>
                  </a:lnTo>
                  <a:close/>
                </a:path>
              </a:pathLst>
            </a:custGeom>
            <a:blipFill>
              <a:blip r:embed="rId3">
                <a:alphaModFix amt="0"/>
              </a:blip>
              <a:stretch>
                <a:fillRect l="0" t="-220276" r="20520" b="-220277"/>
              </a:stretch>
            </a:blipFill>
          </p:spPr>
        </p:sp>
        <p:sp>
          <p:nvSpPr>
            <p:cNvPr name="TextBox 37" id="37"/>
            <p:cNvSpPr txBox="true"/>
            <p:nvPr/>
          </p:nvSpPr>
          <p:spPr>
            <a:xfrm>
              <a:off x="0" y="-38100"/>
              <a:ext cx="19803773" cy="1172843"/>
            </a:xfrm>
            <a:prstGeom prst="rect">
              <a:avLst/>
            </a:prstGeom>
          </p:spPr>
          <p:txBody>
            <a:bodyPr anchor="ctr" rtlCol="false" tIns="0" lIns="0" bIns="0" rIns="0"/>
            <a:lstStyle/>
            <a:p>
              <a:pPr algn="l">
                <a:lnSpc>
                  <a:spcPts val="2071"/>
                </a:lnSpc>
              </a:pPr>
              <a:r>
                <a:rPr lang="en-US" sz="1501">
                  <a:solidFill>
                    <a:srgbClr val="073674"/>
                  </a:solidFill>
                  <a:latin typeface="Poppins"/>
                  <a:ea typeface="Poppins"/>
                  <a:cs typeface="Poppins"/>
                  <a:sym typeface="Poppins"/>
                </a:rPr>
                <a:t>This project has been funded by</a:t>
              </a:r>
              <a:r>
                <a:rPr lang="en-US" sz="1501">
                  <a:solidFill>
                    <a:srgbClr val="073674"/>
                  </a:solidFill>
                  <a:latin typeface="Poppins"/>
                  <a:ea typeface="Poppins"/>
                  <a:cs typeface="Poppins"/>
                  <a:sym typeface="Poppins"/>
                </a:rPr>
                <a:t> the European Union · Citizens, Equality, Rights and Values programme (CERV-2024-GE) · Under grant agreement No 101191101</a:t>
              </a:r>
            </a:p>
          </p:txBody>
        </p:sp>
      </p:grpSp>
      <p:grpSp>
        <p:nvGrpSpPr>
          <p:cNvPr name="Group 38" id="38"/>
          <p:cNvGrpSpPr/>
          <p:nvPr/>
        </p:nvGrpSpPr>
        <p:grpSpPr>
          <a:xfrm rot="0">
            <a:off x="0" y="9201775"/>
            <a:ext cx="18288000" cy="1094750"/>
            <a:chOff x="0" y="0"/>
            <a:chExt cx="4816593" cy="288329"/>
          </a:xfrm>
        </p:grpSpPr>
        <p:sp>
          <p:nvSpPr>
            <p:cNvPr name="Freeform 39" id="39"/>
            <p:cNvSpPr/>
            <p:nvPr/>
          </p:nvSpPr>
          <p:spPr>
            <a:xfrm flipH="false" flipV="false" rot="0">
              <a:off x="0" y="0"/>
              <a:ext cx="4816592" cy="288329"/>
            </a:xfrm>
            <a:custGeom>
              <a:avLst/>
              <a:gdLst/>
              <a:ahLst/>
              <a:cxnLst/>
              <a:rect r="r" b="b" t="t" l="l"/>
              <a:pathLst>
                <a:path h="288329" w="4816592">
                  <a:moveTo>
                    <a:pt x="0" y="0"/>
                  </a:moveTo>
                  <a:lnTo>
                    <a:pt x="4816592" y="0"/>
                  </a:lnTo>
                  <a:lnTo>
                    <a:pt x="4816592" y="288329"/>
                  </a:lnTo>
                  <a:lnTo>
                    <a:pt x="0" y="288329"/>
                  </a:lnTo>
                  <a:close/>
                </a:path>
              </a:pathLst>
            </a:custGeom>
            <a:solidFill>
              <a:srgbClr val="F6F1E7">
                <a:alpha val="70980"/>
              </a:srgbClr>
            </a:solidFill>
          </p:spPr>
        </p:sp>
        <p:sp>
          <p:nvSpPr>
            <p:cNvPr name="TextBox 40" id="40"/>
            <p:cNvSpPr txBox="true"/>
            <p:nvPr/>
          </p:nvSpPr>
          <p:spPr>
            <a:xfrm>
              <a:off x="0" y="-47625"/>
              <a:ext cx="4816593" cy="335954"/>
            </a:xfrm>
            <a:prstGeom prst="rect">
              <a:avLst/>
            </a:prstGeom>
          </p:spPr>
          <p:txBody>
            <a:bodyPr anchor="ctr" rtlCol="false" tIns="50800" lIns="50800" bIns="50800" rIns="50800"/>
            <a:lstStyle/>
            <a:p>
              <a:pPr algn="ctr">
                <a:lnSpc>
                  <a:spcPts val="2599"/>
                </a:lnSpc>
              </a:pPr>
            </a:p>
          </p:txBody>
        </p:sp>
      </p:grpSp>
      <p:sp>
        <p:nvSpPr>
          <p:cNvPr name="Freeform 41" id="41"/>
          <p:cNvSpPr/>
          <p:nvPr/>
        </p:nvSpPr>
        <p:spPr>
          <a:xfrm flipH="false" flipV="false" rot="0">
            <a:off x="1182832" y="9258300"/>
            <a:ext cx="1354805" cy="928583"/>
          </a:xfrm>
          <a:custGeom>
            <a:avLst/>
            <a:gdLst/>
            <a:ahLst/>
            <a:cxnLst/>
            <a:rect r="r" b="b" t="t" l="l"/>
            <a:pathLst>
              <a:path h="928583" w="1354805">
                <a:moveTo>
                  <a:pt x="0" y="0"/>
                </a:moveTo>
                <a:lnTo>
                  <a:pt x="1354805" y="0"/>
                </a:lnTo>
                <a:lnTo>
                  <a:pt x="1354805" y="928583"/>
                </a:lnTo>
                <a:lnTo>
                  <a:pt x="0" y="928583"/>
                </a:lnTo>
                <a:lnTo>
                  <a:pt x="0" y="0"/>
                </a:lnTo>
                <a:close/>
              </a:path>
            </a:pathLst>
          </a:custGeom>
          <a:blipFill>
            <a:blip r:embed="rId8"/>
            <a:stretch>
              <a:fillRect l="-16798" t="-4700" r="-15035" b="-3494"/>
            </a:stretch>
          </a:blipFill>
        </p:spPr>
      </p:sp>
      <p:sp>
        <p:nvSpPr>
          <p:cNvPr name="Freeform 42" id="42"/>
          <p:cNvSpPr/>
          <p:nvPr/>
        </p:nvSpPr>
        <p:spPr>
          <a:xfrm flipH="false" flipV="false" rot="0">
            <a:off x="12890667" y="9519891"/>
            <a:ext cx="1738121" cy="526134"/>
          </a:xfrm>
          <a:custGeom>
            <a:avLst/>
            <a:gdLst/>
            <a:ahLst/>
            <a:cxnLst/>
            <a:rect r="r" b="b" t="t" l="l"/>
            <a:pathLst>
              <a:path h="526134" w="1738121">
                <a:moveTo>
                  <a:pt x="0" y="0"/>
                </a:moveTo>
                <a:lnTo>
                  <a:pt x="1738121" y="0"/>
                </a:lnTo>
                <a:lnTo>
                  <a:pt x="1738121" y="526134"/>
                </a:lnTo>
                <a:lnTo>
                  <a:pt x="0" y="526134"/>
                </a:lnTo>
                <a:lnTo>
                  <a:pt x="0" y="0"/>
                </a:lnTo>
                <a:close/>
              </a:path>
            </a:pathLst>
          </a:custGeom>
          <a:blipFill>
            <a:blip r:embed="rId9"/>
            <a:stretch>
              <a:fillRect l="0" t="-73" r="0" b="-73"/>
            </a:stretch>
          </a:blipFill>
        </p:spPr>
      </p:sp>
      <p:sp>
        <p:nvSpPr>
          <p:cNvPr name="Freeform 43" id="43"/>
          <p:cNvSpPr/>
          <p:nvPr/>
        </p:nvSpPr>
        <p:spPr>
          <a:xfrm flipH="false" flipV="false" rot="0">
            <a:off x="8012633" y="9468430"/>
            <a:ext cx="2262733" cy="643870"/>
          </a:xfrm>
          <a:custGeom>
            <a:avLst/>
            <a:gdLst/>
            <a:ahLst/>
            <a:cxnLst/>
            <a:rect r="r" b="b" t="t" l="l"/>
            <a:pathLst>
              <a:path h="643870" w="2262733">
                <a:moveTo>
                  <a:pt x="0" y="0"/>
                </a:moveTo>
                <a:lnTo>
                  <a:pt x="2262734" y="0"/>
                </a:lnTo>
                <a:lnTo>
                  <a:pt x="2262734" y="643870"/>
                </a:lnTo>
                <a:lnTo>
                  <a:pt x="0" y="643870"/>
                </a:lnTo>
                <a:lnTo>
                  <a:pt x="0" y="0"/>
                </a:lnTo>
                <a:close/>
              </a:path>
            </a:pathLst>
          </a:custGeom>
          <a:blipFill>
            <a:blip r:embed="rId10"/>
            <a:stretch>
              <a:fillRect l="-2989" t="-26545" r="-4710" b="-24848"/>
            </a:stretch>
          </a:blipFill>
        </p:spPr>
      </p:sp>
      <p:sp>
        <p:nvSpPr>
          <p:cNvPr name="Freeform 44" id="44"/>
          <p:cNvSpPr/>
          <p:nvPr/>
        </p:nvSpPr>
        <p:spPr>
          <a:xfrm flipH="false" flipV="false" rot="0">
            <a:off x="4093313" y="9553784"/>
            <a:ext cx="2075502" cy="492240"/>
          </a:xfrm>
          <a:custGeom>
            <a:avLst/>
            <a:gdLst/>
            <a:ahLst/>
            <a:cxnLst/>
            <a:rect r="r" b="b" t="t" l="l"/>
            <a:pathLst>
              <a:path h="492240" w="2075502">
                <a:moveTo>
                  <a:pt x="0" y="0"/>
                </a:moveTo>
                <a:lnTo>
                  <a:pt x="2075501" y="0"/>
                </a:lnTo>
                <a:lnTo>
                  <a:pt x="2075501" y="492241"/>
                </a:lnTo>
                <a:lnTo>
                  <a:pt x="0" y="492241"/>
                </a:lnTo>
                <a:lnTo>
                  <a:pt x="0" y="0"/>
                </a:lnTo>
                <a:close/>
              </a:path>
            </a:pathLst>
          </a:custGeom>
          <a:blipFill>
            <a:blip r:embed="rId11"/>
            <a:stretch>
              <a:fillRect l="0" t="-65635" r="-340" b="-43998"/>
            </a:stretch>
          </a:blipFill>
        </p:spPr>
      </p:sp>
      <p:sp>
        <p:nvSpPr>
          <p:cNvPr name="Freeform 45" id="45"/>
          <p:cNvSpPr/>
          <p:nvPr/>
        </p:nvSpPr>
        <p:spPr>
          <a:xfrm flipH="false" flipV="false" rot="0">
            <a:off x="16412467" y="9363858"/>
            <a:ext cx="846833" cy="838200"/>
          </a:xfrm>
          <a:custGeom>
            <a:avLst/>
            <a:gdLst/>
            <a:ahLst/>
            <a:cxnLst/>
            <a:rect r="r" b="b" t="t" l="l"/>
            <a:pathLst>
              <a:path h="838200" w="846833">
                <a:moveTo>
                  <a:pt x="0" y="0"/>
                </a:moveTo>
                <a:lnTo>
                  <a:pt x="846833" y="0"/>
                </a:lnTo>
                <a:lnTo>
                  <a:pt x="846833" y="838200"/>
                </a:lnTo>
                <a:lnTo>
                  <a:pt x="0" y="838200"/>
                </a:lnTo>
                <a:lnTo>
                  <a:pt x="0" y="0"/>
                </a:lnTo>
                <a:close/>
              </a:path>
            </a:pathLst>
          </a:custGeom>
          <a:blipFill>
            <a:blip r:embed="rId12"/>
            <a:stretch>
              <a:fillRect l="0" t="-73" r="0" b="-73"/>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DAHVGX72Aho</dc:identifier>
  <dcterms:modified xsi:type="dcterms:W3CDTF">2011-08-01T06:04:30Z</dcterms:modified>
  <cp:revision>1</cp:revision>
  <dc:title>VR-Balance-presentation-template.pptx</dc:title>
</cp:coreProperties>
</file>