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Cover slide. Replace the title, subtitle, speaker and event lines. Keep the EU emblem and the project reference: they are a visibility obligation of the grant.</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Delete this slide before presenting.</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divider. Change the fill colour of the left block to any of the five project pastels (coral, blue, green, lilac, sage) to vary the sections.</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Standard content slide. The title and the bullet list are native placeholders.</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Comparison or contrast slide: two audiences, two countries, before and after.</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Image slide. Photos of participants only with consent; people wearing the headset are fine, children's faces are not.</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Figures from the official project deliverables, as published in the handbook (September 2026). If you replace them, add your source below the cards.</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Quote slide. Participant quotes must be anonymised unless the person agreed to be named.</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Project summary from the handbook (Section 2, Key facts).</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Closing slide with the full EU disclaimer (keep it verbatim) and the partner logos.</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377" y="2130425"/>
            <a:ext cx="1036294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754" y="3886200"/>
            <a:ext cx="8534186"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a:xfrm>
            <a:off x="5553854" y="0"/>
            <a:ext cx="5147475" cy="0"/>
          </a:xfrm>
        </p:spPr>
        <p:txBody>
          <a:bodyPr/>
          <a:lstStyle/>
          <a:p>
            <a:endParaRPr lang="en-US"/>
          </a:p>
        </p:txBody>
      </p:sp>
      <p:sp>
        <p:nvSpPr>
          <p:cNvPr id="6" name="Slide Number Placeholder 5"/>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2758" y="0"/>
            <a:ext cx="14629667" cy="0"/>
          </a:xfrm>
        </p:spPr>
        <p:txBody>
          <a:bodyPr/>
          <a:lstStyle/>
          <a:p>
            <a:r>
              <a:rPr lang="en-US" smtClean="0"/>
              <a:t>Click to edit Master title style</a:t>
            </a:r>
            <a:endParaRPr lang="en-US"/>
          </a:p>
        </p:txBody>
      </p:sp>
      <p:sp>
        <p:nvSpPr>
          <p:cNvPr id="3" name="Content Placeholder 2"/>
          <p:cNvSpPr>
            <a:spLocks noGrp="1"/>
          </p:cNvSpPr>
          <p:nvPr>
            <p:ph idx="1"/>
          </p:nvPr>
        </p:nvSpPr>
        <p:spPr>
          <a:xfrm>
            <a:off x="812758" y="0"/>
            <a:ext cx="14629667" cy="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a:xfrm>
            <a:off x="5553854" y="0"/>
            <a:ext cx="5147475" cy="0"/>
          </a:xfrm>
        </p:spPr>
        <p:txBody>
          <a:bodyPr/>
          <a:lstStyle/>
          <a:p>
            <a:endParaRPr lang="en-US"/>
          </a:p>
        </p:txBody>
      </p:sp>
      <p:sp>
        <p:nvSpPr>
          <p:cNvPr id="6" name="Slide Number Placeholder 5"/>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59" y="4406900"/>
            <a:ext cx="1036294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59" y="2906713"/>
            <a:ext cx="1036294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a:xfrm>
            <a:off x="5553854" y="0"/>
            <a:ext cx="5147475" cy="0"/>
          </a:xfrm>
        </p:spPr>
        <p:txBody>
          <a:bodyPr/>
          <a:lstStyle/>
          <a:p>
            <a:endParaRPr lang="en-US"/>
          </a:p>
        </p:txBody>
      </p:sp>
      <p:sp>
        <p:nvSpPr>
          <p:cNvPr id="6" name="Slide Number Placeholder 5"/>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758" y="0"/>
            <a:ext cx="14629667" cy="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84" y="1600200"/>
            <a:ext cx="538466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445" y="1600200"/>
            <a:ext cx="538466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a:xfrm>
            <a:off x="5553854" y="0"/>
            <a:ext cx="5147475" cy="0"/>
          </a:xfrm>
        </p:spPr>
        <p:txBody>
          <a:bodyPr/>
          <a:lstStyle/>
          <a:p>
            <a:endParaRPr lang="en-US"/>
          </a:p>
        </p:txBody>
      </p:sp>
      <p:sp>
        <p:nvSpPr>
          <p:cNvPr id="7" name="Slide Number Placeholder 6"/>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758" y="0"/>
            <a:ext cx="14629667" cy="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84" y="1535113"/>
            <a:ext cx="53867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84" y="2174875"/>
            <a:ext cx="53867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211" y="1535113"/>
            <a:ext cx="538889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211" y="2174875"/>
            <a:ext cx="538889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a:xfrm>
            <a:off x="5553854" y="0"/>
            <a:ext cx="5147475" cy="0"/>
          </a:xfrm>
        </p:spPr>
        <p:txBody>
          <a:bodyPr/>
          <a:lstStyle/>
          <a:p>
            <a:endParaRPr lang="en-US"/>
          </a:p>
        </p:txBody>
      </p:sp>
      <p:sp>
        <p:nvSpPr>
          <p:cNvPr id="9" name="Slide Number Placeholder 8"/>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58" y="0"/>
            <a:ext cx="14629667" cy="0"/>
          </a:xfr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a:xfrm>
            <a:off x="5553854" y="0"/>
            <a:ext cx="5147475" cy="0"/>
          </a:xfrm>
        </p:spPr>
        <p:txBody>
          <a:bodyPr/>
          <a:lstStyle/>
          <a:p>
            <a:endParaRPr lang="en-US"/>
          </a:p>
        </p:txBody>
      </p:sp>
      <p:sp>
        <p:nvSpPr>
          <p:cNvPr id="5" name="Slide Number Placeholder 4"/>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a:xfrm>
            <a:off x="5553854" y="0"/>
            <a:ext cx="5147475" cy="0"/>
          </a:xfrm>
        </p:spPr>
        <p:txBody>
          <a:bodyPr/>
          <a:lstStyle/>
          <a:p>
            <a:endParaRPr lang="en-US"/>
          </a:p>
        </p:txBody>
      </p:sp>
      <p:sp>
        <p:nvSpPr>
          <p:cNvPr id="4" name="Slide Number Placeholder 3"/>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84" y="273050"/>
            <a:ext cx="401098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614" y="273050"/>
            <a:ext cx="681549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84" y="1435100"/>
            <a:ext cx="401098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a:xfrm>
            <a:off x="5553854" y="0"/>
            <a:ext cx="5147475" cy="0"/>
          </a:xfrm>
        </p:spPr>
        <p:txBody>
          <a:bodyPr/>
          <a:lstStyle/>
          <a:p>
            <a:endParaRPr lang="en-US"/>
          </a:p>
        </p:txBody>
      </p:sp>
      <p:sp>
        <p:nvSpPr>
          <p:cNvPr id="7" name="Slide Number Placeholder 6"/>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657" y="4800600"/>
            <a:ext cx="7315017"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657" y="612775"/>
            <a:ext cx="7315017"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657" y="5367338"/>
            <a:ext cx="7315017"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a:xfrm>
            <a:off x="5553854" y="0"/>
            <a:ext cx="5147475" cy="0"/>
          </a:xfrm>
        </p:spPr>
        <p:txBody>
          <a:bodyPr/>
          <a:lstStyle/>
          <a:p>
            <a:endParaRPr lang="en-US"/>
          </a:p>
        </p:txBody>
      </p:sp>
      <p:sp>
        <p:nvSpPr>
          <p:cNvPr id="7" name="Slide Number Placeholder 6"/>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12758" y="0"/>
            <a:ext cx="14629667" cy="0"/>
          </a:xfr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812758" y="0"/>
            <a:ext cx="14629667" cy="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a:xfrm>
            <a:off x="5553854" y="0"/>
            <a:ext cx="5147475" cy="0"/>
          </a:xfrm>
        </p:spPr>
        <p:txBody>
          <a:bodyPr/>
          <a:lstStyle/>
          <a:p>
            <a:endParaRPr lang="en-US"/>
          </a:p>
        </p:txBody>
      </p:sp>
      <p:sp>
        <p:nvSpPr>
          <p:cNvPr id="6" name="Slide Number Placeholder 5"/>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979" y="274638"/>
            <a:ext cx="2743131"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84" y="274638"/>
            <a:ext cx="8026199"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812758" y="0"/>
            <a:ext cx="3792875" cy="0"/>
          </a:xfrm>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a:xfrm>
            <a:off x="5553854" y="0"/>
            <a:ext cx="5147475" cy="0"/>
          </a:xfrm>
        </p:spPr>
        <p:txBody>
          <a:bodyPr/>
          <a:lstStyle/>
          <a:p>
            <a:endParaRPr lang="en-US"/>
          </a:p>
        </p:txBody>
      </p:sp>
      <p:sp>
        <p:nvSpPr>
          <p:cNvPr id="6" name="Slide Number Placeholder 5"/>
          <p:cNvSpPr>
            <a:spLocks noGrp="1"/>
          </p:cNvSpPr>
          <p:nvPr>
            <p:ph type="sldNum" sz="quarter" idx="12"/>
          </p:nvPr>
        </p:nvSpPr>
        <p:spPr>
          <a:xfrm>
            <a:off x="11649550" y="0"/>
            <a:ext cx="3792875" cy="0"/>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84" y="274638"/>
            <a:ext cx="10972525"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584" y="1600200"/>
            <a:ext cx="10972525"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84" y="6356350"/>
            <a:ext cx="284472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4165495" y="6356350"/>
            <a:ext cx="3860703"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381" y="6356350"/>
            <a:ext cx="284472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
        <p:nvSpPr>
          <p:cNvPr id="7" name="Rounded Rectangle 1"/>
          <p:cNvSpPr/>
          <p:nvPr/>
        </p:nvSpPr>
        <p:spPr>
          <a:xfrm>
            <a:off x="411480" y="6729984"/>
            <a:ext cx="2244486" cy="73152"/>
          </a:xfrm>
          <a:prstGeom prst="roundRect">
            <a:avLst>
              <a:gd name="adj" fmla="val 50000"/>
            </a:avLst>
          </a:prstGeom>
          <a:solidFill>
            <a:srgbClr val="F4BAB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ounded Rectangle 2"/>
          <p:cNvSpPr/>
          <p:nvPr/>
        </p:nvSpPr>
        <p:spPr>
          <a:xfrm>
            <a:off x="2692542" y="6729984"/>
            <a:ext cx="2244486" cy="73152"/>
          </a:xfrm>
          <a:prstGeom prst="roundRect">
            <a:avLst>
              <a:gd name="adj" fmla="val 50000"/>
            </a:avLst>
          </a:prstGeom>
          <a:solidFill>
            <a:srgbClr val="B5E8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Rounded Rectangle 3"/>
          <p:cNvSpPr/>
          <p:nvPr/>
        </p:nvSpPr>
        <p:spPr>
          <a:xfrm>
            <a:off x="4973604" y="6729984"/>
            <a:ext cx="2244486" cy="73152"/>
          </a:xfrm>
          <a:prstGeom prst="roundRect">
            <a:avLst>
              <a:gd name="adj" fmla="val 50000"/>
            </a:avLst>
          </a:prstGeom>
          <a:solidFill>
            <a:srgbClr val="C7EAB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Rounded Rectangle 4"/>
          <p:cNvSpPr/>
          <p:nvPr/>
        </p:nvSpPr>
        <p:spPr>
          <a:xfrm>
            <a:off x="7254666" y="6729984"/>
            <a:ext cx="2244486" cy="73152"/>
          </a:xfrm>
          <a:prstGeom prst="roundRect">
            <a:avLst>
              <a:gd name="adj" fmla="val 50000"/>
            </a:avLst>
          </a:prstGeom>
          <a:solidFill>
            <a:srgbClr val="E5BDE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Rounded Rectangle 5"/>
          <p:cNvSpPr/>
          <p:nvPr/>
        </p:nvSpPr>
        <p:spPr>
          <a:xfrm>
            <a:off x="9535728" y="6729984"/>
            <a:ext cx="2244486" cy="73152"/>
          </a:xfrm>
          <a:prstGeom prst="roundRect">
            <a:avLst>
              <a:gd name="adj" fmla="val 50000"/>
            </a:avLst>
          </a:prstGeom>
          <a:solidFill>
            <a:srgbClr val="C5D8B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12" name="Picture 6" descr="eu-emblem.png"/>
          <p:cNvPicPr>
            <a:picLocks noChangeAspect="1"/>
          </p:cNvPicPr>
          <p:nvPr/>
        </p:nvPicPr>
        <p:blipFill>
          <a:blip r:embed="rId13"/>
          <a:stretch>
            <a:fillRect/>
          </a:stretch>
        </p:blipFill>
        <p:spPr>
          <a:xfrm>
            <a:off x="411480" y="6382512"/>
            <a:ext cx="1521278" cy="310896"/>
          </a:xfrm>
          <a:prstGeom prst="rect">
            <a:avLst/>
          </a:prstGeom>
        </p:spPr>
      </p:pic>
      <p:sp>
        <p:nvSpPr>
          <p:cNvPr id="13" name="TextBox 7"/>
          <p:cNvSpPr txBox="1"/>
          <p:nvPr/>
        </p:nvSpPr>
        <p:spPr>
          <a:xfrm>
            <a:off x="2514600" y="6336792"/>
            <a:ext cx="7498079" cy="384048"/>
          </a:xfrm>
          <a:prstGeom prst="rect">
            <a:avLst/>
          </a:prstGeom>
          <a:noFill/>
        </p:spPr>
        <p:txBody>
          <a:bodyPr wrap="square" anchor="ctr" lIns="45720" rIns="45720" tIns="27432" bIns="27432">
            <a:spAutoFit/>
          </a:bodyPr>
          <a:lstStyle/>
          <a:p>
            <a:pPr algn="l">
              <a:lnSpc>
                <a:spcPct val="115000"/>
              </a:lnSpc>
            </a:pPr>
            <a:r>
              <a:rPr sz="900" b="0" i="0">
                <a:solidFill>
                  <a:srgbClr val="41545E"/>
                </a:solidFill>
                <a:latin typeface="Poppins"/>
              </a:rPr>
              <a:t>VR Balance · Advancing Gender Equity in Work and Home Life through Virtual Reality · Project 101191101 (CERV-2024-GE)</a:t>
            </a:r>
          </a:p>
        </p:txBody>
      </p:sp>
      <p:pic>
        <p:nvPicPr>
          <p:cNvPr id="14" name="Picture 8" descr="vrb-glyph.png"/>
          <p:cNvPicPr>
            <a:picLocks noChangeAspect="1"/>
          </p:cNvPicPr>
          <p:nvPr/>
        </p:nvPicPr>
        <p:blipFill>
          <a:blip r:embed="rId14"/>
          <a:stretch>
            <a:fillRect/>
          </a:stretch>
        </p:blipFill>
        <p:spPr>
          <a:xfrm>
            <a:off x="11295583" y="6263640"/>
            <a:ext cx="338504" cy="457200"/>
          </a:xfrm>
          <a:prstGeom prst="rect">
            <a:avLst/>
          </a:prstGeom>
        </p:spPr>
      </p:pic>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3200" kern="1200" b="1">
          <a:solidFill>
            <a:srgbClr val="10242F"/>
          </a:solidFill>
          <a:latin typeface="Poppins"/>
        </a:defRPr>
      </a:lvl1pPr>
    </p:titleStyle>
    <p:bodyStyle>
      <a:lvl1pPr marL="342900" indent="-342900" algn="l" defTabSz="457200" rtl="0" eaLnBrk="1" latinLnBrk="0" hangingPunct="1">
        <a:spcBef>
          <a:spcPct val="20000"/>
        </a:spcBef>
        <a:buFont typeface="Arial"/>
        <a:buChar char="•"/>
        <a:defRPr sz="2000" kern="1200" b="0">
          <a:solidFill>
            <a:srgbClr val="10242F"/>
          </a:solidFill>
          <a:latin typeface="Poppins"/>
        </a:defRPr>
      </a:lvl1pPr>
      <a:lvl2pPr marL="742950" indent="-285750" algn="l" defTabSz="457200" rtl="0" eaLnBrk="1" latinLnBrk="0" hangingPunct="1">
        <a:spcBef>
          <a:spcPct val="20000"/>
        </a:spcBef>
        <a:buFont typeface="Arial"/>
        <a:buChar char="–"/>
        <a:defRPr sz="1800" kern="1200" b="0">
          <a:solidFill>
            <a:srgbClr val="10242F"/>
          </a:solidFill>
          <a:latin typeface="Poppins"/>
        </a:defRPr>
      </a:lvl2pPr>
      <a:lvl3pPr marL="1143000" indent="-228600" algn="l" defTabSz="457200" rtl="0" eaLnBrk="1" latinLnBrk="0" hangingPunct="1">
        <a:spcBef>
          <a:spcPct val="20000"/>
        </a:spcBef>
        <a:buFont typeface="Arial"/>
        <a:buChar char="•"/>
        <a:defRPr sz="1600" kern="1200" b="0">
          <a:solidFill>
            <a:srgbClr val="10242F"/>
          </a:solidFill>
          <a:latin typeface="Poppins"/>
        </a:defRPr>
      </a:lvl3pPr>
      <a:lvl4pPr marL="1600200" indent="-228600" algn="l" defTabSz="457200" rtl="0" eaLnBrk="1" latinLnBrk="0" hangingPunct="1">
        <a:spcBef>
          <a:spcPct val="20000"/>
        </a:spcBef>
        <a:buFont typeface="Arial"/>
        <a:buChar char="–"/>
        <a:defRPr sz="1400" kern="1200" b="0">
          <a:solidFill>
            <a:srgbClr val="10242F"/>
          </a:solidFill>
          <a:latin typeface="Poppins"/>
        </a:defRPr>
      </a:lvl4pPr>
      <a:lvl5pPr marL="2057400" indent="-228600" algn="l" defTabSz="457200" rtl="0" eaLnBrk="1" latinLnBrk="0" hangingPunct="1">
        <a:spcBef>
          <a:spcPct val="20000"/>
        </a:spcBef>
        <a:buFont typeface="Arial"/>
        <a:buChar char="»"/>
        <a:defRPr sz="1200" kern="1200" b="0">
          <a:solidFill>
            <a:srgbClr val="10242F"/>
          </a:solidFill>
          <a:latin typeface="Poppin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notesSlide" Target="../notesSlides/notesSlide10.xml"/></Relationships>
</file>

<file path=ppt/slides/slide1.xml><?xml version="1.0" encoding="utf-8"?>
<p:sld xmlns:a="http://schemas.openxmlformats.org/drawingml/2006/main" xmlns:p="http://schemas.openxmlformats.org/presentationml/2006/main" xmlns:r="http://schemas.openxmlformats.org/officeDocument/2006/relationships" showMasterSp="0">
  <p:cSld>
    <p:spTree>
      <p:nvGrpSpPr>
        <p:cNvPr id="1" name=""/>
        <p:cNvGrpSpPr/>
        <p:nvPr/>
      </p:nvGrpSpPr>
      <p:grpSpPr/>
      <p:sp>
        <p:nvSpPr>
          <p:cNvPr id="2" name="Rectangle 1"/>
          <p:cNvSpPr/>
          <p:nvPr/>
        </p:nvSpPr>
        <p:spPr>
          <a:xfrm>
            <a:off x="0" y="0"/>
            <a:ext cx="12191695" cy="6858000"/>
          </a:xfrm>
          <a:prstGeom prst="rect">
            <a:avLst/>
          </a:prstGeom>
          <a:solidFill>
            <a:srgbClr val="10242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ounded Rectangle 2"/>
          <p:cNvSpPr/>
          <p:nvPr/>
        </p:nvSpPr>
        <p:spPr>
          <a:xfrm>
            <a:off x="0" y="0"/>
            <a:ext cx="2438339" cy="201168"/>
          </a:xfrm>
          <a:prstGeom prst="roundRect">
            <a:avLst>
              <a:gd name="adj" fmla="val 50000"/>
            </a:avLst>
          </a:prstGeom>
          <a:solidFill>
            <a:srgbClr val="F4BAB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ounded Rectangle 3"/>
          <p:cNvSpPr/>
          <p:nvPr/>
        </p:nvSpPr>
        <p:spPr>
          <a:xfrm>
            <a:off x="2438339" y="0"/>
            <a:ext cx="2438339" cy="201168"/>
          </a:xfrm>
          <a:prstGeom prst="roundRect">
            <a:avLst>
              <a:gd name="adj" fmla="val 50000"/>
            </a:avLst>
          </a:prstGeom>
          <a:solidFill>
            <a:srgbClr val="B5E8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Rounded Rectangle 4"/>
          <p:cNvSpPr/>
          <p:nvPr/>
        </p:nvSpPr>
        <p:spPr>
          <a:xfrm>
            <a:off x="4876678" y="0"/>
            <a:ext cx="2438339" cy="201168"/>
          </a:xfrm>
          <a:prstGeom prst="roundRect">
            <a:avLst>
              <a:gd name="adj" fmla="val 50000"/>
            </a:avLst>
          </a:prstGeom>
          <a:solidFill>
            <a:srgbClr val="C7EAB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Rounded Rectangle 5"/>
          <p:cNvSpPr/>
          <p:nvPr/>
        </p:nvSpPr>
        <p:spPr>
          <a:xfrm>
            <a:off x="7315017" y="0"/>
            <a:ext cx="2438339" cy="201168"/>
          </a:xfrm>
          <a:prstGeom prst="roundRect">
            <a:avLst>
              <a:gd name="adj" fmla="val 50000"/>
            </a:avLst>
          </a:prstGeom>
          <a:solidFill>
            <a:srgbClr val="E5BDE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Rounded Rectangle 6"/>
          <p:cNvSpPr/>
          <p:nvPr/>
        </p:nvSpPr>
        <p:spPr>
          <a:xfrm>
            <a:off x="9753356" y="0"/>
            <a:ext cx="2438339" cy="201168"/>
          </a:xfrm>
          <a:prstGeom prst="roundRect">
            <a:avLst>
              <a:gd name="adj" fmla="val 50000"/>
            </a:avLst>
          </a:prstGeom>
          <a:solidFill>
            <a:srgbClr val="C5D8B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Rounded Rectangle 7"/>
          <p:cNvSpPr/>
          <p:nvPr/>
        </p:nvSpPr>
        <p:spPr>
          <a:xfrm>
            <a:off x="685800" y="777240"/>
            <a:ext cx="1417320" cy="1417320"/>
          </a:xfrm>
          <a:prstGeom prst="roundRect">
            <a:avLst>
              <a:gd name="adj" fmla="val 18000"/>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vrb-glyph.png"/>
          <p:cNvPicPr>
            <a:picLocks noChangeAspect="1"/>
          </p:cNvPicPr>
          <p:nvPr/>
        </p:nvPicPr>
        <p:blipFill>
          <a:blip r:embed="rId2"/>
          <a:stretch>
            <a:fillRect/>
          </a:stretch>
        </p:blipFill>
        <p:spPr>
          <a:xfrm>
            <a:off x="896112" y="914400"/>
            <a:ext cx="846260" cy="1143000"/>
          </a:xfrm>
          <a:prstGeom prst="rect">
            <a:avLst/>
          </a:prstGeom>
        </p:spPr>
      </p:pic>
      <p:sp>
        <p:nvSpPr>
          <p:cNvPr id="10" name="TextBox 9"/>
          <p:cNvSpPr txBox="1"/>
          <p:nvPr/>
        </p:nvSpPr>
        <p:spPr>
          <a:xfrm>
            <a:off x="2286000" y="868680"/>
            <a:ext cx="5486400" cy="457200"/>
          </a:xfrm>
          <a:prstGeom prst="rect">
            <a:avLst/>
          </a:prstGeom>
          <a:noFill/>
        </p:spPr>
        <p:txBody>
          <a:bodyPr wrap="square" anchor="t" lIns="45720" rIns="45720" tIns="27432" bIns="27432">
            <a:spAutoFit/>
          </a:bodyPr>
          <a:lstStyle/>
          <a:p>
            <a:pPr algn="l">
              <a:lnSpc>
                <a:spcPct val="115000"/>
              </a:lnSpc>
            </a:pPr>
            <a:r>
              <a:rPr sz="2000" b="1" i="0">
                <a:solidFill>
                  <a:srgbClr val="FFFFFF"/>
                </a:solidFill>
                <a:latin typeface="Poppins"/>
              </a:rPr>
              <a:t>VR BALANCE</a:t>
            </a:r>
          </a:p>
        </p:txBody>
      </p:sp>
      <p:sp>
        <p:nvSpPr>
          <p:cNvPr id="11" name="TextBox 10"/>
          <p:cNvSpPr txBox="1"/>
          <p:nvPr/>
        </p:nvSpPr>
        <p:spPr>
          <a:xfrm>
            <a:off x="2286000" y="1280160"/>
            <a:ext cx="7315200" cy="822960"/>
          </a:xfrm>
          <a:prstGeom prst="rect">
            <a:avLst/>
          </a:prstGeom>
          <a:noFill/>
        </p:spPr>
        <p:txBody>
          <a:bodyPr wrap="square" anchor="t" lIns="45720" rIns="45720" tIns="27432" bIns="27432">
            <a:spAutoFit/>
          </a:bodyPr>
          <a:lstStyle/>
          <a:p>
            <a:pPr algn="l">
              <a:lnSpc>
                <a:spcPct val="115000"/>
              </a:lnSpc>
            </a:pPr>
            <a:r>
              <a:rPr sz="1400" b="0" i="0">
                <a:solidFill>
                  <a:srgbClr val="C9D3D8"/>
                </a:solidFill>
                <a:latin typeface="Poppins"/>
              </a:rPr>
              <a:t>Advancing Gender Equity in Work and Home Life
through Virtual Reality</a:t>
            </a:r>
          </a:p>
        </p:txBody>
      </p:sp>
      <p:sp>
        <p:nvSpPr>
          <p:cNvPr id="12" name="TextBox 11"/>
          <p:cNvSpPr txBox="1"/>
          <p:nvPr/>
        </p:nvSpPr>
        <p:spPr>
          <a:xfrm>
            <a:off x="685800" y="2606040"/>
            <a:ext cx="10515600" cy="1554480"/>
          </a:xfrm>
          <a:prstGeom prst="rect">
            <a:avLst/>
          </a:prstGeom>
          <a:noFill/>
        </p:spPr>
        <p:txBody>
          <a:bodyPr wrap="square" anchor="b" lIns="45720" rIns="45720" tIns="27432" bIns="27432">
            <a:spAutoFit/>
          </a:bodyPr>
          <a:lstStyle/>
          <a:p>
            <a:pPr algn="l">
              <a:lnSpc>
                <a:spcPct val="105000"/>
              </a:lnSpc>
            </a:pPr>
            <a:r>
              <a:rPr sz="4400" b="1" i="0">
                <a:solidFill>
                  <a:srgbClr val="FFFFFF"/>
                </a:solidFill>
                <a:latin typeface="Poppins"/>
              </a:rPr>
              <a:t>Presentation title goes here</a:t>
            </a:r>
          </a:p>
        </p:txBody>
      </p:sp>
      <p:sp>
        <p:nvSpPr>
          <p:cNvPr id="13" name="TextBox 12"/>
          <p:cNvSpPr txBox="1"/>
          <p:nvPr/>
        </p:nvSpPr>
        <p:spPr>
          <a:xfrm>
            <a:off x="685800" y="4206240"/>
            <a:ext cx="10515600" cy="548640"/>
          </a:xfrm>
          <a:prstGeom prst="rect">
            <a:avLst/>
          </a:prstGeom>
          <a:noFill/>
        </p:spPr>
        <p:txBody>
          <a:bodyPr wrap="square" anchor="t" lIns="45720" rIns="45720" tIns="27432" bIns="27432">
            <a:spAutoFit/>
          </a:bodyPr>
          <a:lstStyle/>
          <a:p>
            <a:pPr algn="l">
              <a:lnSpc>
                <a:spcPct val="115000"/>
              </a:lnSpc>
            </a:pPr>
            <a:r>
              <a:rPr sz="2200" b="0" i="0">
                <a:solidFill>
                  <a:srgbClr val="B5E8F2"/>
                </a:solidFill>
                <a:latin typeface="Poppins"/>
              </a:rPr>
              <a:t>Subtitle, session or workshop name</a:t>
            </a:r>
          </a:p>
        </p:txBody>
      </p:sp>
      <p:sp>
        <p:nvSpPr>
          <p:cNvPr id="14" name="TextBox 13"/>
          <p:cNvSpPr txBox="1"/>
          <p:nvPr/>
        </p:nvSpPr>
        <p:spPr>
          <a:xfrm>
            <a:off x="685800" y="4892040"/>
            <a:ext cx="10515600" cy="822960"/>
          </a:xfrm>
          <a:prstGeom prst="rect">
            <a:avLst/>
          </a:prstGeom>
          <a:noFill/>
        </p:spPr>
        <p:txBody>
          <a:bodyPr wrap="square" anchor="t" lIns="45720" rIns="45720" tIns="27432" bIns="27432">
            <a:spAutoFit/>
          </a:bodyPr>
          <a:lstStyle/>
          <a:p>
            <a:pPr algn="l">
              <a:lnSpc>
                <a:spcPct val="110000"/>
              </a:lnSpc>
            </a:pPr>
            <a:r>
              <a:rPr sz="1600" b="0" i="0">
                <a:solidFill>
                  <a:srgbClr val="C9D3D8"/>
                </a:solidFill>
                <a:latin typeface="Poppins"/>
              </a:rPr>
              <a:t>Speaker name · Organisation</a:t>
            </a:r>
          </a:p>
          <a:p>
            <a:pPr algn="l">
              <a:lnSpc>
                <a:spcPct val="110000"/>
              </a:lnSpc>
              <a:spcBef>
                <a:spcPts val="720"/>
              </a:spcBef>
            </a:pPr>
            <a:r>
              <a:rPr sz="1600" b="0" i="0">
                <a:solidFill>
                  <a:srgbClr val="C9D3D8"/>
                </a:solidFill>
                <a:latin typeface="Poppins"/>
              </a:rPr>
              <a:t>Event name · City · Date</a:t>
            </a:r>
          </a:p>
        </p:txBody>
      </p:sp>
      <p:sp>
        <p:nvSpPr>
          <p:cNvPr id="15" name="Rounded Rectangle 14"/>
          <p:cNvSpPr/>
          <p:nvPr/>
        </p:nvSpPr>
        <p:spPr>
          <a:xfrm>
            <a:off x="685800" y="5989320"/>
            <a:ext cx="2788920" cy="566928"/>
          </a:xfrm>
          <a:prstGeom prst="roundRect">
            <a:avLst>
              <a:gd name="adj" fmla="val 50000"/>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16" name="Picture 15" descr="eu-emblem.png"/>
          <p:cNvPicPr>
            <a:picLocks noChangeAspect="1"/>
          </p:cNvPicPr>
          <p:nvPr/>
        </p:nvPicPr>
        <p:blipFill>
          <a:blip r:embed="rId3"/>
          <a:stretch>
            <a:fillRect/>
          </a:stretch>
        </p:blipFill>
        <p:spPr>
          <a:xfrm>
            <a:off x="822960" y="6089904"/>
            <a:ext cx="1789738" cy="365760"/>
          </a:xfrm>
          <a:prstGeom prst="rect">
            <a:avLst/>
          </a:prstGeom>
        </p:spPr>
      </p:pic>
      <p:sp>
        <p:nvSpPr>
          <p:cNvPr id="17" name="TextBox 16"/>
          <p:cNvSpPr txBox="1"/>
          <p:nvPr/>
        </p:nvSpPr>
        <p:spPr>
          <a:xfrm>
            <a:off x="3657600" y="5989320"/>
            <a:ext cx="7863840" cy="566928"/>
          </a:xfrm>
          <a:prstGeom prst="rect">
            <a:avLst/>
          </a:prstGeom>
          <a:noFill/>
        </p:spPr>
        <p:txBody>
          <a:bodyPr wrap="square" anchor="ctr" lIns="45720" rIns="45720" tIns="27432" bIns="27432">
            <a:spAutoFit/>
          </a:bodyPr>
          <a:lstStyle/>
          <a:p>
            <a:pPr algn="l">
              <a:lnSpc>
                <a:spcPct val="115000"/>
              </a:lnSpc>
            </a:pPr>
            <a:r>
              <a:rPr sz="1000" b="0" i="0">
                <a:solidFill>
                  <a:srgbClr val="C9D3D8"/>
                </a:solidFill>
                <a:latin typeface="Poppins"/>
              </a:rPr>
              <a:t>Funded by the European Union · Citizens, Equality, Rights and Values programme (CERV-2024-GE) · Project 101191101</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685800" y="384048"/>
            <a:ext cx="10820095" cy="822960"/>
          </a:xfrm>
          <a:prstGeom prst="rect">
            <a:avLst/>
          </a:prstGeom>
          <a:noFill/>
        </p:spPr>
        <p:txBody>
          <a:bodyPr wrap="square" anchor="b" lIns="45720" rIns="45720" tIns="27432" bIns="27432">
            <a:spAutoFit/>
          </a:bodyPr>
          <a:lstStyle/>
          <a:p>
            <a:pPr algn="l">
              <a:lnSpc>
                <a:spcPct val="115000"/>
              </a:lnSpc>
            </a:pPr>
            <a:r>
              <a:rPr sz="3000" b="1" i="0">
                <a:solidFill>
                  <a:srgbClr val="10242F"/>
                </a:solidFill>
                <a:latin typeface="Poppins"/>
              </a:rPr>
              <a:t>How to use this template</a:t>
            </a:r>
          </a:p>
        </p:txBody>
      </p:sp>
      <p:sp>
        <p:nvSpPr>
          <p:cNvPr id="3" name="Rounded Rectangle 2"/>
          <p:cNvSpPr/>
          <p:nvPr/>
        </p:nvSpPr>
        <p:spPr>
          <a:xfrm>
            <a:off x="685800" y="1261872"/>
            <a:ext cx="822960" cy="64008"/>
          </a:xfrm>
          <a:prstGeom prst="roundRect">
            <a:avLst>
              <a:gd name="adj" fmla="val 50000"/>
            </a:avLst>
          </a:prstGeom>
          <a:solidFill>
            <a:srgbClr val="0F76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685800" y="1371600"/>
            <a:ext cx="10820095" cy="457200"/>
          </a:xfrm>
          <a:prstGeom prst="rect">
            <a:avLst/>
          </a:prstGeom>
          <a:noFill/>
        </p:spPr>
        <p:txBody>
          <a:bodyPr wrap="square" anchor="t" lIns="45720" rIns="45720" tIns="27432" bIns="27432">
            <a:spAutoFit/>
          </a:bodyPr>
          <a:lstStyle/>
          <a:p>
            <a:pPr algn="l">
              <a:lnSpc>
                <a:spcPct val="115000"/>
              </a:lnSpc>
            </a:pPr>
            <a:r>
              <a:rPr sz="1500" b="0" i="0">
                <a:solidFill>
                  <a:srgbClr val="41545E"/>
                </a:solidFill>
                <a:latin typeface="Poppins"/>
              </a:rPr>
              <a:t>Two minutes of reading before you start.</a:t>
            </a:r>
          </a:p>
        </p:txBody>
      </p:sp>
      <p:sp>
        <p:nvSpPr>
          <p:cNvPr id="5" name="Rounded Rectangle 4"/>
          <p:cNvSpPr/>
          <p:nvPr/>
        </p:nvSpPr>
        <p:spPr>
          <a:xfrm>
            <a:off x="685800" y="1920240"/>
            <a:ext cx="6492240" cy="4160520"/>
          </a:xfrm>
          <a:prstGeom prst="roundRect">
            <a:avLst>
              <a:gd name="adj" fmla="val 6000"/>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868680" y="2057400"/>
            <a:ext cx="6126480" cy="3931920"/>
          </a:xfrm>
          <a:prstGeom prst="rect">
            <a:avLst/>
          </a:prstGeom>
          <a:noFill/>
        </p:spPr>
        <p:txBody>
          <a:bodyPr wrap="square" anchor="t" lIns="45720" rIns="45720" tIns="27432" bIns="27432">
            <a:spAutoFit/>
          </a:bodyPr>
          <a:lstStyle/>
          <a:p>
            <a:pPr algn="l" marL="256032" indent="-256032">
              <a:lnSpc>
                <a:spcPct val="108000"/>
              </a:lnSpc>
              <a:buClr>
                <a:srgbClr val="0F766E"/>
              </a:buClr>
              <a:buChar char="•"/>
            </a:pPr>
            <a:r>
              <a:rPr sz="1250" b="0" i="0">
                <a:solidFill>
                  <a:srgbClr val="10242F"/>
                </a:solidFill>
                <a:latin typeface="Poppins"/>
              </a:rPr>
              <a:t>Duplicate the slide you need (cover, section, content, two columns, image, key figures, quote, closing) and replace the placeholder text.</a:t>
            </a:r>
          </a:p>
          <a:p>
            <a:pPr algn="l" marL="256032" indent="-256032">
              <a:lnSpc>
                <a:spcPct val="108000"/>
              </a:lnSpc>
              <a:spcBef>
                <a:spcPts val="562"/>
              </a:spcBef>
              <a:buClr>
                <a:srgbClr val="0F766E"/>
              </a:buClr>
              <a:buChar char="•"/>
            </a:pPr>
            <a:r>
              <a:rPr sz="1250" b="0" i="0">
                <a:solidFill>
                  <a:srgbClr val="10242F"/>
                </a:solidFill>
                <a:latin typeface="Poppins"/>
              </a:rPr>
              <a:t>Keep the footer on every slide: the EU emblem, the project name and reference are a visibility obligation of the grant. New slides inherit it automatically.</a:t>
            </a:r>
          </a:p>
          <a:p>
            <a:pPr algn="l" marL="256032" indent="-256032">
              <a:lnSpc>
                <a:spcPct val="108000"/>
              </a:lnSpc>
              <a:spcBef>
                <a:spcPts val="562"/>
              </a:spcBef>
              <a:buClr>
                <a:srgbClr val="0F766E"/>
              </a:buClr>
              <a:buChar char="•"/>
            </a:pPr>
            <a:r>
              <a:rPr sz="1250" b="0" i="0">
                <a:solidFill>
                  <a:srgbClr val="10242F"/>
                </a:solidFill>
                <a:latin typeface="Poppins"/>
              </a:rPr>
              <a:t>Typeface: Poppins. It is built into Google Slides and free at fonts.google.com/specimen/Poppins. If it is not installed, PowerPoint substitutes it automatically.</a:t>
            </a:r>
          </a:p>
          <a:p>
            <a:pPr algn="l" marL="256032" indent="-256032">
              <a:lnSpc>
                <a:spcPct val="108000"/>
              </a:lnSpc>
              <a:spcBef>
                <a:spcPts val="562"/>
              </a:spcBef>
              <a:buClr>
                <a:srgbClr val="0F766E"/>
              </a:buClr>
              <a:buChar char="•"/>
            </a:pPr>
            <a:r>
              <a:rPr sz="1250" b="0" i="0">
                <a:solidFill>
                  <a:srgbClr val="10242F"/>
                </a:solidFill>
                <a:latin typeface="Poppins"/>
              </a:rPr>
              <a:t>Photos of participants: only with their consent, and never children's faces. People wearing the headset are fine.</a:t>
            </a:r>
          </a:p>
          <a:p>
            <a:pPr algn="l" marL="256032" indent="-256032">
              <a:lnSpc>
                <a:spcPct val="108000"/>
              </a:lnSpc>
              <a:spcBef>
                <a:spcPts val="562"/>
              </a:spcBef>
              <a:buClr>
                <a:srgbClr val="0F766E"/>
              </a:buClr>
              <a:buChar char="•"/>
            </a:pPr>
            <a:r>
              <a:rPr sz="1250" b="0" i="0">
                <a:solidFill>
                  <a:srgbClr val="10242F"/>
                </a:solidFill>
                <a:latin typeface="Poppins"/>
              </a:rPr>
              <a:t>Cite figures from the project deliverables or the handbook, and add the source on the slide.</a:t>
            </a:r>
          </a:p>
          <a:p>
            <a:pPr algn="l" marL="256032" indent="-256032">
              <a:lnSpc>
                <a:spcPct val="108000"/>
              </a:lnSpc>
              <a:spcBef>
                <a:spcPts val="562"/>
              </a:spcBef>
              <a:buClr>
                <a:srgbClr val="0F766E"/>
              </a:buClr>
              <a:buChar char="•"/>
            </a:pPr>
            <a:r>
              <a:rPr sz="1250" b="0" i="0">
                <a:solidFill>
                  <a:srgbClr val="10242F"/>
                </a:solidFill>
                <a:latin typeface="Poppins"/>
              </a:rPr>
              <a:t>Materials, videos, the handbook and the course files: metamedicsvr.com/projects/vr-balance/resources/</a:t>
            </a:r>
          </a:p>
        </p:txBody>
      </p:sp>
      <p:sp>
        <p:nvSpPr>
          <p:cNvPr id="7" name="TextBox 6"/>
          <p:cNvSpPr txBox="1"/>
          <p:nvPr/>
        </p:nvSpPr>
        <p:spPr>
          <a:xfrm>
            <a:off x="7543800" y="1920240"/>
            <a:ext cx="3931920" cy="365760"/>
          </a:xfrm>
          <a:prstGeom prst="rect">
            <a:avLst/>
          </a:prstGeom>
          <a:noFill/>
        </p:spPr>
        <p:txBody>
          <a:bodyPr wrap="square" anchor="t" lIns="45720" rIns="45720" tIns="27432" bIns="27432">
            <a:spAutoFit/>
          </a:bodyPr>
          <a:lstStyle/>
          <a:p>
            <a:pPr algn="l">
              <a:lnSpc>
                <a:spcPct val="115000"/>
              </a:lnSpc>
            </a:pPr>
            <a:r>
              <a:rPr sz="1300" b="1" i="0">
                <a:solidFill>
                  <a:srgbClr val="10242F"/>
                </a:solidFill>
                <a:latin typeface="Poppins"/>
              </a:rPr>
              <a:t>Project colours</a:t>
            </a:r>
          </a:p>
        </p:txBody>
      </p:sp>
      <p:sp>
        <p:nvSpPr>
          <p:cNvPr id="8" name="Rounded Rectangle 7"/>
          <p:cNvSpPr/>
          <p:nvPr/>
        </p:nvSpPr>
        <p:spPr>
          <a:xfrm>
            <a:off x="7543800" y="2331720"/>
            <a:ext cx="502920" cy="347472"/>
          </a:xfrm>
          <a:prstGeom prst="roundRect">
            <a:avLst>
              <a:gd name="adj" fmla="val 25000"/>
            </a:avLst>
          </a:prstGeom>
          <a:solidFill>
            <a:srgbClr val="10242F"/>
          </a:solidFill>
          <a:ln w="12700">
            <a:solidFill>
              <a:srgbClr val="DFE5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8138160" y="2304288"/>
            <a:ext cx="3200400" cy="384048"/>
          </a:xfrm>
          <a:prstGeom prst="rect">
            <a:avLst/>
          </a:prstGeom>
          <a:noFill/>
        </p:spPr>
        <p:txBody>
          <a:bodyPr wrap="square" anchor="ctr" lIns="45720" rIns="45720" tIns="27432" bIns="27432">
            <a:spAutoFit/>
          </a:bodyPr>
          <a:lstStyle/>
          <a:p>
            <a:pPr algn="l">
              <a:lnSpc>
                <a:spcPct val="115000"/>
              </a:lnSpc>
            </a:pPr>
            <a:r>
              <a:rPr sz="1200" b="0" i="0">
                <a:solidFill>
                  <a:srgbClr val="41545E"/>
                </a:solidFill>
                <a:latin typeface="Poppins"/>
              </a:rPr>
              <a:t>Ink  #10242F</a:t>
            </a:r>
          </a:p>
        </p:txBody>
      </p:sp>
      <p:sp>
        <p:nvSpPr>
          <p:cNvPr id="10" name="Rounded Rectangle 9"/>
          <p:cNvSpPr/>
          <p:nvPr/>
        </p:nvSpPr>
        <p:spPr>
          <a:xfrm>
            <a:off x="7543800" y="2788920"/>
            <a:ext cx="502920" cy="347472"/>
          </a:xfrm>
          <a:prstGeom prst="roundRect">
            <a:avLst>
              <a:gd name="adj" fmla="val 25000"/>
            </a:avLst>
          </a:prstGeom>
          <a:solidFill>
            <a:srgbClr val="0F766E"/>
          </a:solidFill>
          <a:ln w="12700">
            <a:solidFill>
              <a:srgbClr val="DFE5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8138160" y="2761488"/>
            <a:ext cx="3200400" cy="384048"/>
          </a:xfrm>
          <a:prstGeom prst="rect">
            <a:avLst/>
          </a:prstGeom>
          <a:noFill/>
        </p:spPr>
        <p:txBody>
          <a:bodyPr wrap="square" anchor="ctr" lIns="45720" rIns="45720" tIns="27432" bIns="27432">
            <a:spAutoFit/>
          </a:bodyPr>
          <a:lstStyle/>
          <a:p>
            <a:pPr algn="l">
              <a:lnSpc>
                <a:spcPct val="115000"/>
              </a:lnSpc>
            </a:pPr>
            <a:r>
              <a:rPr sz="1200" b="0" i="0">
                <a:solidFill>
                  <a:srgbClr val="41545E"/>
                </a:solidFill>
                <a:latin typeface="Poppins"/>
              </a:rPr>
              <a:t>Accent  #0F766E</a:t>
            </a:r>
          </a:p>
        </p:txBody>
      </p:sp>
      <p:sp>
        <p:nvSpPr>
          <p:cNvPr id="12" name="Rounded Rectangle 11"/>
          <p:cNvSpPr/>
          <p:nvPr/>
        </p:nvSpPr>
        <p:spPr>
          <a:xfrm>
            <a:off x="7543800" y="3246120"/>
            <a:ext cx="502920" cy="347472"/>
          </a:xfrm>
          <a:prstGeom prst="roundRect">
            <a:avLst>
              <a:gd name="adj" fmla="val 25000"/>
            </a:avLst>
          </a:prstGeom>
          <a:solidFill>
            <a:srgbClr val="F4BAB0"/>
          </a:solidFill>
          <a:ln w="12700">
            <a:solidFill>
              <a:srgbClr val="DFE5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8138160" y="3218688"/>
            <a:ext cx="3200400" cy="384048"/>
          </a:xfrm>
          <a:prstGeom prst="rect">
            <a:avLst/>
          </a:prstGeom>
          <a:noFill/>
        </p:spPr>
        <p:txBody>
          <a:bodyPr wrap="square" anchor="ctr" lIns="45720" rIns="45720" tIns="27432" bIns="27432">
            <a:spAutoFit/>
          </a:bodyPr>
          <a:lstStyle/>
          <a:p>
            <a:pPr algn="l">
              <a:lnSpc>
                <a:spcPct val="115000"/>
              </a:lnSpc>
            </a:pPr>
            <a:r>
              <a:rPr sz="1200" b="0" i="0">
                <a:solidFill>
                  <a:srgbClr val="41545E"/>
                </a:solidFill>
                <a:latin typeface="Poppins"/>
              </a:rPr>
              <a:t>Coral  #F4BAB0</a:t>
            </a:r>
          </a:p>
        </p:txBody>
      </p:sp>
      <p:sp>
        <p:nvSpPr>
          <p:cNvPr id="14" name="Rounded Rectangle 13"/>
          <p:cNvSpPr/>
          <p:nvPr/>
        </p:nvSpPr>
        <p:spPr>
          <a:xfrm>
            <a:off x="7543800" y="3703320"/>
            <a:ext cx="502920" cy="347472"/>
          </a:xfrm>
          <a:prstGeom prst="roundRect">
            <a:avLst>
              <a:gd name="adj" fmla="val 25000"/>
            </a:avLst>
          </a:prstGeom>
          <a:solidFill>
            <a:srgbClr val="B5E8F2"/>
          </a:solidFill>
          <a:ln w="12700">
            <a:solidFill>
              <a:srgbClr val="DFE5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8138160" y="3675888"/>
            <a:ext cx="3200400" cy="384048"/>
          </a:xfrm>
          <a:prstGeom prst="rect">
            <a:avLst/>
          </a:prstGeom>
          <a:noFill/>
        </p:spPr>
        <p:txBody>
          <a:bodyPr wrap="square" anchor="ctr" lIns="45720" rIns="45720" tIns="27432" bIns="27432">
            <a:spAutoFit/>
          </a:bodyPr>
          <a:lstStyle/>
          <a:p>
            <a:pPr algn="l">
              <a:lnSpc>
                <a:spcPct val="115000"/>
              </a:lnSpc>
            </a:pPr>
            <a:r>
              <a:rPr sz="1200" b="0" i="0">
                <a:solidFill>
                  <a:srgbClr val="41545E"/>
                </a:solidFill>
                <a:latin typeface="Poppins"/>
              </a:rPr>
              <a:t>Blue  #B5E8F2</a:t>
            </a:r>
          </a:p>
        </p:txBody>
      </p:sp>
      <p:sp>
        <p:nvSpPr>
          <p:cNvPr id="16" name="Rounded Rectangle 15"/>
          <p:cNvSpPr/>
          <p:nvPr/>
        </p:nvSpPr>
        <p:spPr>
          <a:xfrm>
            <a:off x="7543800" y="4160520"/>
            <a:ext cx="502920" cy="347472"/>
          </a:xfrm>
          <a:prstGeom prst="roundRect">
            <a:avLst>
              <a:gd name="adj" fmla="val 25000"/>
            </a:avLst>
          </a:prstGeom>
          <a:solidFill>
            <a:srgbClr val="C7EABB"/>
          </a:solidFill>
          <a:ln w="12700">
            <a:solidFill>
              <a:srgbClr val="DFE5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8138160" y="4133088"/>
            <a:ext cx="3200400" cy="384048"/>
          </a:xfrm>
          <a:prstGeom prst="rect">
            <a:avLst/>
          </a:prstGeom>
          <a:noFill/>
        </p:spPr>
        <p:txBody>
          <a:bodyPr wrap="square" anchor="ctr" lIns="45720" rIns="45720" tIns="27432" bIns="27432">
            <a:spAutoFit/>
          </a:bodyPr>
          <a:lstStyle/>
          <a:p>
            <a:pPr algn="l">
              <a:lnSpc>
                <a:spcPct val="115000"/>
              </a:lnSpc>
            </a:pPr>
            <a:r>
              <a:rPr sz="1200" b="0" i="0">
                <a:solidFill>
                  <a:srgbClr val="41545E"/>
                </a:solidFill>
                <a:latin typeface="Poppins"/>
              </a:rPr>
              <a:t>Green  #C7EABB</a:t>
            </a:r>
          </a:p>
        </p:txBody>
      </p:sp>
      <p:sp>
        <p:nvSpPr>
          <p:cNvPr id="18" name="Rounded Rectangle 17"/>
          <p:cNvSpPr/>
          <p:nvPr/>
        </p:nvSpPr>
        <p:spPr>
          <a:xfrm>
            <a:off x="7543800" y="4617720"/>
            <a:ext cx="502920" cy="347472"/>
          </a:xfrm>
          <a:prstGeom prst="roundRect">
            <a:avLst>
              <a:gd name="adj" fmla="val 25000"/>
            </a:avLst>
          </a:prstGeom>
          <a:solidFill>
            <a:srgbClr val="E5BDEF"/>
          </a:solidFill>
          <a:ln w="12700">
            <a:solidFill>
              <a:srgbClr val="DFE5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8138160" y="4590288"/>
            <a:ext cx="3200400" cy="384048"/>
          </a:xfrm>
          <a:prstGeom prst="rect">
            <a:avLst/>
          </a:prstGeom>
          <a:noFill/>
        </p:spPr>
        <p:txBody>
          <a:bodyPr wrap="square" anchor="ctr" lIns="45720" rIns="45720" tIns="27432" bIns="27432">
            <a:spAutoFit/>
          </a:bodyPr>
          <a:lstStyle/>
          <a:p>
            <a:pPr algn="l">
              <a:lnSpc>
                <a:spcPct val="115000"/>
              </a:lnSpc>
            </a:pPr>
            <a:r>
              <a:rPr sz="1200" b="0" i="0">
                <a:solidFill>
                  <a:srgbClr val="41545E"/>
                </a:solidFill>
                <a:latin typeface="Poppins"/>
              </a:rPr>
              <a:t>Lilac  #E5BDEF</a:t>
            </a:r>
          </a:p>
        </p:txBody>
      </p:sp>
      <p:sp>
        <p:nvSpPr>
          <p:cNvPr id="20" name="Rounded Rectangle 19"/>
          <p:cNvSpPr/>
          <p:nvPr/>
        </p:nvSpPr>
        <p:spPr>
          <a:xfrm>
            <a:off x="7543800" y="5074920"/>
            <a:ext cx="502920" cy="347472"/>
          </a:xfrm>
          <a:prstGeom prst="roundRect">
            <a:avLst>
              <a:gd name="adj" fmla="val 25000"/>
            </a:avLst>
          </a:prstGeom>
          <a:solidFill>
            <a:srgbClr val="C5D8B3"/>
          </a:solidFill>
          <a:ln w="12700">
            <a:solidFill>
              <a:srgbClr val="DFE5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TextBox 20"/>
          <p:cNvSpPr txBox="1"/>
          <p:nvPr/>
        </p:nvSpPr>
        <p:spPr>
          <a:xfrm>
            <a:off x="8138160" y="5047488"/>
            <a:ext cx="3200400" cy="384048"/>
          </a:xfrm>
          <a:prstGeom prst="rect">
            <a:avLst/>
          </a:prstGeom>
          <a:noFill/>
        </p:spPr>
        <p:txBody>
          <a:bodyPr wrap="square" anchor="ctr" lIns="45720" rIns="45720" tIns="27432" bIns="27432">
            <a:spAutoFit/>
          </a:bodyPr>
          <a:lstStyle/>
          <a:p>
            <a:pPr algn="l">
              <a:lnSpc>
                <a:spcPct val="115000"/>
              </a:lnSpc>
            </a:pPr>
            <a:r>
              <a:rPr sz="1200" b="0" i="0">
                <a:solidFill>
                  <a:srgbClr val="41545E"/>
                </a:solidFill>
                <a:latin typeface="Poppins"/>
              </a:rPr>
              <a:t>Sage  #C5D8B3</a:t>
            </a:r>
          </a:p>
        </p:txBody>
      </p:sp>
      <p:sp>
        <p:nvSpPr>
          <p:cNvPr id="22" name="Rounded Rectangle 21"/>
          <p:cNvSpPr/>
          <p:nvPr/>
        </p:nvSpPr>
        <p:spPr>
          <a:xfrm>
            <a:off x="7543800" y="5532120"/>
            <a:ext cx="502920" cy="347472"/>
          </a:xfrm>
          <a:prstGeom prst="roundRect">
            <a:avLst>
              <a:gd name="adj" fmla="val 25000"/>
            </a:avLst>
          </a:prstGeom>
          <a:solidFill>
            <a:srgbClr val="F6F1E7"/>
          </a:solidFill>
          <a:ln w="12700">
            <a:solidFill>
              <a:srgbClr val="DFE5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3" name="TextBox 22"/>
          <p:cNvSpPr txBox="1"/>
          <p:nvPr/>
        </p:nvSpPr>
        <p:spPr>
          <a:xfrm>
            <a:off x="8138160" y="5504688"/>
            <a:ext cx="3200400" cy="384048"/>
          </a:xfrm>
          <a:prstGeom prst="rect">
            <a:avLst/>
          </a:prstGeom>
          <a:noFill/>
        </p:spPr>
        <p:txBody>
          <a:bodyPr wrap="square" anchor="ctr" lIns="45720" rIns="45720" tIns="27432" bIns="27432">
            <a:spAutoFit/>
          </a:bodyPr>
          <a:lstStyle/>
          <a:p>
            <a:pPr algn="l">
              <a:lnSpc>
                <a:spcPct val="115000"/>
              </a:lnSpc>
            </a:pPr>
            <a:r>
              <a:rPr sz="1200" b="0" i="0">
                <a:solidFill>
                  <a:srgbClr val="41545E"/>
                </a:solidFill>
                <a:latin typeface="Poppins"/>
              </a:rPr>
              <a:t>Sand  #F6F1E7</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5120640" cy="6217920"/>
          </a:xfrm>
          <a:prstGeom prst="rect">
            <a:avLst/>
          </a:prstGeom>
          <a:solidFill>
            <a:srgbClr val="F4BAB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1097280"/>
            <a:ext cx="3931920" cy="1280160"/>
          </a:xfrm>
          <a:prstGeom prst="rect">
            <a:avLst/>
          </a:prstGeom>
          <a:noFill/>
        </p:spPr>
        <p:txBody>
          <a:bodyPr wrap="square" anchor="t" lIns="45720" rIns="45720" tIns="27432" bIns="27432">
            <a:spAutoFit/>
          </a:bodyPr>
          <a:lstStyle/>
          <a:p>
            <a:pPr algn="l">
              <a:lnSpc>
                <a:spcPct val="100000"/>
              </a:lnSpc>
            </a:pPr>
            <a:r>
              <a:rPr sz="7200" b="1" i="0">
                <a:solidFill>
                  <a:srgbClr val="10242F"/>
                </a:solidFill>
                <a:latin typeface="Poppins"/>
              </a:rPr>
              <a:t>01</a:t>
            </a:r>
          </a:p>
        </p:txBody>
      </p:sp>
      <p:sp>
        <p:nvSpPr>
          <p:cNvPr id="4" name="TextBox 3"/>
          <p:cNvSpPr txBox="1"/>
          <p:nvPr/>
        </p:nvSpPr>
        <p:spPr>
          <a:xfrm>
            <a:off x="685800" y="2468880"/>
            <a:ext cx="3931920" cy="2194560"/>
          </a:xfrm>
          <a:prstGeom prst="rect">
            <a:avLst/>
          </a:prstGeom>
          <a:noFill/>
        </p:spPr>
        <p:txBody>
          <a:bodyPr wrap="square" anchor="t" lIns="45720" rIns="45720" tIns="27432" bIns="27432">
            <a:spAutoFit/>
          </a:bodyPr>
          <a:lstStyle/>
          <a:p>
            <a:pPr algn="l">
              <a:lnSpc>
                <a:spcPct val="105000"/>
              </a:lnSpc>
            </a:pPr>
            <a:r>
              <a:rPr sz="3400" b="1" i="0">
                <a:solidFill>
                  <a:srgbClr val="10242F"/>
                </a:solidFill>
                <a:latin typeface="Poppins"/>
              </a:rPr>
              <a:t>Section title</a:t>
            </a:r>
          </a:p>
        </p:txBody>
      </p:sp>
      <p:sp>
        <p:nvSpPr>
          <p:cNvPr id="5" name="TextBox 4"/>
          <p:cNvSpPr txBox="1"/>
          <p:nvPr/>
        </p:nvSpPr>
        <p:spPr>
          <a:xfrm>
            <a:off x="5760720" y="2377440"/>
            <a:ext cx="5760720" cy="2286000"/>
          </a:xfrm>
          <a:prstGeom prst="rect">
            <a:avLst/>
          </a:prstGeom>
          <a:noFill/>
        </p:spPr>
        <p:txBody>
          <a:bodyPr wrap="square" anchor="ctr" lIns="45720" rIns="45720" tIns="27432" bIns="27432">
            <a:spAutoFit/>
          </a:bodyPr>
          <a:lstStyle/>
          <a:p>
            <a:pPr algn="l">
              <a:lnSpc>
                <a:spcPct val="120000"/>
              </a:lnSpc>
            </a:pPr>
            <a:r>
              <a:rPr sz="2000" b="0" i="0">
                <a:solidFill>
                  <a:srgbClr val="41545E"/>
                </a:solidFill>
                <a:latin typeface="Poppins"/>
              </a:rPr>
              <a:t>One or two sentences that frame the section: what the audience will take away from it.</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a:xfrm>
            <a:off x="685800" y="384048"/>
            <a:ext cx="10820095" cy="868680"/>
          </a:xfrm>
        </p:spPr>
        <p:txBody>
          <a:bodyPr/>
          <a:lstStyle/>
          <a:p>
            <a:pPr algn="l"/>
            <a:r>
              <a:rPr sz="3000" b="1" i="0">
                <a:solidFill>
                  <a:srgbClr val="10242F"/>
                </a:solidFill>
                <a:latin typeface="Poppins"/>
              </a:rPr>
              <a:t>Title and bullet points</a:t>
            </a:r>
          </a:p>
        </p:txBody>
      </p:sp>
      <p:sp>
        <p:nvSpPr>
          <p:cNvPr id="3" name="Content Placeholder 2"/>
          <p:cNvSpPr>
            <a:spLocks noGrp="1"/>
          </p:cNvSpPr>
          <p:nvPr>
            <p:ph idx="1"/>
          </p:nvPr>
        </p:nvSpPr>
        <p:spPr>
          <a:xfrm>
            <a:off x="685800" y="1600200"/>
            <a:ext cx="6949440" cy="4480560"/>
          </a:xfrm>
        </p:spPr>
        <p:txBody>
          <a:bodyPr/>
          <a:lstStyle/>
          <a:p>
            <a:pPr/>
            <a:r>
              <a:rPr sz="1800" b="0" i="0">
                <a:solidFill>
                  <a:srgbClr val="10242F"/>
                </a:solidFill>
                <a:latin typeface="Poppins"/>
              </a:rPr>
              <a:t>This slide uses PowerPoint's own placeholders: click and type, bullets are automatic.</a:t>
            </a:r>
          </a:p>
          <a:p>
            <a:pPr/>
            <a:r>
              <a:rPr sz="1800" b="0" i="0">
                <a:solidFill>
                  <a:srgbClr val="10242F"/>
                </a:solidFill>
                <a:latin typeface="Poppins"/>
              </a:rPr>
              <a:t>Keep one idea per bullet and no more than five bullets per slide.</a:t>
            </a:r>
          </a:p>
          <a:p>
            <a:pPr lvl="1"/>
            <a:r>
              <a:rPr sz="1500" b="0" i="0">
                <a:solidFill>
                  <a:srgbClr val="10242F"/>
                </a:solidFill>
                <a:latin typeface="Poppins"/>
              </a:rPr>
              <a:t>Second-level points look like this.</a:t>
            </a:r>
          </a:p>
          <a:p>
            <a:pPr/>
            <a:r>
              <a:rPr sz="1800" b="0" i="0">
                <a:solidFill>
                  <a:srgbClr val="10242F"/>
                </a:solidFill>
                <a:latin typeface="Poppins"/>
              </a:rPr>
              <a:t>Leave room for the footer: the safe area ends 0.7 inches above the bottom edge.</a:t>
            </a:r>
          </a:p>
        </p:txBody>
      </p:sp>
      <p:sp>
        <p:nvSpPr>
          <p:cNvPr id="4" name="Rounded Rectangle 3"/>
          <p:cNvSpPr/>
          <p:nvPr/>
        </p:nvSpPr>
        <p:spPr>
          <a:xfrm>
            <a:off x="685800" y="1261872"/>
            <a:ext cx="822960" cy="64008"/>
          </a:xfrm>
          <a:prstGeom prst="roundRect">
            <a:avLst>
              <a:gd name="adj" fmla="val 50000"/>
            </a:avLst>
          </a:prstGeom>
          <a:solidFill>
            <a:srgbClr val="0F76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Rounded Rectangle 4"/>
          <p:cNvSpPr/>
          <p:nvPr/>
        </p:nvSpPr>
        <p:spPr>
          <a:xfrm>
            <a:off x="8092440" y="1600200"/>
            <a:ext cx="3429000" cy="2926080"/>
          </a:xfrm>
          <a:prstGeom prst="roundRect">
            <a:avLst>
              <a:gd name="adj" fmla="val 7000"/>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8275320" y="1737360"/>
            <a:ext cx="3108960" cy="411480"/>
          </a:xfrm>
          <a:prstGeom prst="rect">
            <a:avLst/>
          </a:prstGeom>
          <a:noFill/>
        </p:spPr>
        <p:txBody>
          <a:bodyPr wrap="square" anchor="t" lIns="45720" rIns="45720" tIns="27432" bIns="27432">
            <a:spAutoFit/>
          </a:bodyPr>
          <a:lstStyle/>
          <a:p>
            <a:pPr algn="l">
              <a:lnSpc>
                <a:spcPct val="115000"/>
              </a:lnSpc>
            </a:pPr>
            <a:r>
              <a:rPr sz="1100" b="1" i="0">
                <a:solidFill>
                  <a:srgbClr val="0F766E"/>
                </a:solidFill>
                <a:latin typeface="Poppins"/>
              </a:rPr>
              <a:t>KEY IDEA</a:t>
            </a:r>
          </a:p>
        </p:txBody>
      </p:sp>
      <p:sp>
        <p:nvSpPr>
          <p:cNvPr id="7" name="TextBox 6"/>
          <p:cNvSpPr txBox="1"/>
          <p:nvPr/>
        </p:nvSpPr>
        <p:spPr>
          <a:xfrm>
            <a:off x="8275320" y="2148840"/>
            <a:ext cx="3108960" cy="2286000"/>
          </a:xfrm>
          <a:prstGeom prst="rect">
            <a:avLst/>
          </a:prstGeom>
          <a:noFill/>
        </p:spPr>
        <p:txBody>
          <a:bodyPr wrap="square" anchor="t" lIns="45720" rIns="45720" tIns="27432" bIns="27432">
            <a:spAutoFit/>
          </a:bodyPr>
          <a:lstStyle/>
          <a:p>
            <a:pPr algn="l">
              <a:lnSpc>
                <a:spcPct val="120000"/>
              </a:lnSpc>
            </a:pPr>
            <a:r>
              <a:rPr sz="1400" b="0" i="0">
                <a:solidFill>
                  <a:srgbClr val="10242F"/>
                </a:solidFill>
                <a:latin typeface="Poppins"/>
              </a:rPr>
              <a:t>Use this box for the one sentence you want the audience to remember, a definition or a source.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685800" y="384048"/>
            <a:ext cx="10820095" cy="822960"/>
          </a:xfrm>
          <a:prstGeom prst="rect">
            <a:avLst/>
          </a:prstGeom>
          <a:noFill/>
        </p:spPr>
        <p:txBody>
          <a:bodyPr wrap="square" anchor="b" lIns="45720" rIns="45720" tIns="27432" bIns="27432">
            <a:spAutoFit/>
          </a:bodyPr>
          <a:lstStyle/>
          <a:p>
            <a:pPr algn="l">
              <a:lnSpc>
                <a:spcPct val="115000"/>
              </a:lnSpc>
            </a:pPr>
            <a:r>
              <a:rPr sz="3000" b="1" i="0">
                <a:solidFill>
                  <a:srgbClr val="10242F"/>
                </a:solidFill>
                <a:latin typeface="Poppins"/>
              </a:rPr>
              <a:t>Two columns</a:t>
            </a:r>
          </a:p>
        </p:txBody>
      </p:sp>
      <p:sp>
        <p:nvSpPr>
          <p:cNvPr id="3" name="Rounded Rectangle 2"/>
          <p:cNvSpPr/>
          <p:nvPr/>
        </p:nvSpPr>
        <p:spPr>
          <a:xfrm>
            <a:off x="685800" y="1261872"/>
            <a:ext cx="822960" cy="64008"/>
          </a:xfrm>
          <a:prstGeom prst="roundRect">
            <a:avLst>
              <a:gd name="adj" fmla="val 50000"/>
            </a:avLst>
          </a:prstGeom>
          <a:solidFill>
            <a:srgbClr val="0F76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ounded Rectangle 3"/>
          <p:cNvSpPr/>
          <p:nvPr/>
        </p:nvSpPr>
        <p:spPr>
          <a:xfrm>
            <a:off x="685800" y="1691640"/>
            <a:ext cx="5303520" cy="4343400"/>
          </a:xfrm>
          <a:prstGeom prst="roundRect">
            <a:avLst>
              <a:gd name="adj" fmla="val 6000"/>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Rounded Rectangle 4"/>
          <p:cNvSpPr/>
          <p:nvPr/>
        </p:nvSpPr>
        <p:spPr>
          <a:xfrm>
            <a:off x="685800" y="1691640"/>
            <a:ext cx="5303520" cy="566928"/>
          </a:xfrm>
          <a:prstGeom prst="roundRect">
            <a:avLst>
              <a:gd name="adj" fmla="val 6000"/>
            </a:avLst>
          </a:prstGeom>
          <a:solidFill>
            <a:srgbClr val="B5E8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868680" y="1691640"/>
            <a:ext cx="4937760" cy="566928"/>
          </a:xfrm>
          <a:prstGeom prst="rect">
            <a:avLst/>
          </a:prstGeom>
          <a:noFill/>
        </p:spPr>
        <p:txBody>
          <a:bodyPr wrap="square" anchor="ctr" lIns="45720" rIns="45720" tIns="27432" bIns="27432">
            <a:spAutoFit/>
          </a:bodyPr>
          <a:lstStyle/>
          <a:p>
            <a:pPr algn="l">
              <a:lnSpc>
                <a:spcPct val="115000"/>
              </a:lnSpc>
            </a:pPr>
            <a:r>
              <a:rPr sz="1700" b="1" i="0">
                <a:solidFill>
                  <a:srgbClr val="10242F"/>
                </a:solidFill>
                <a:latin typeface="Poppins"/>
              </a:rPr>
              <a:t>Before the course</a:t>
            </a:r>
          </a:p>
        </p:txBody>
      </p:sp>
      <p:sp>
        <p:nvSpPr>
          <p:cNvPr id="7" name="TextBox 6"/>
          <p:cNvSpPr txBox="1"/>
          <p:nvPr/>
        </p:nvSpPr>
        <p:spPr>
          <a:xfrm>
            <a:off x="914400" y="2423160"/>
            <a:ext cx="4846320" cy="3474720"/>
          </a:xfrm>
          <a:prstGeom prst="rect">
            <a:avLst/>
          </a:prstGeom>
          <a:noFill/>
        </p:spPr>
        <p:txBody>
          <a:bodyPr wrap="square" anchor="t" lIns="45720" rIns="45720" tIns="27432" bIns="27432">
            <a:spAutoFit/>
          </a:bodyPr>
          <a:lstStyle/>
          <a:p>
            <a:pPr algn="l" marL="256032" indent="-256032">
              <a:lnSpc>
                <a:spcPct val="115000"/>
              </a:lnSpc>
              <a:buClr>
                <a:srgbClr val="0F766E"/>
              </a:buClr>
              <a:buChar char="•"/>
            </a:pPr>
            <a:r>
              <a:rPr sz="1500" b="0" i="0">
                <a:solidFill>
                  <a:srgbClr val="10242F"/>
                </a:solidFill>
                <a:latin typeface="Poppins"/>
              </a:rPr>
              <a:t>First point of this column.</a:t>
            </a:r>
          </a:p>
          <a:p>
            <a:pPr algn="l" marL="256032" indent="-256032">
              <a:lnSpc>
                <a:spcPct val="115000"/>
              </a:lnSpc>
              <a:spcBef>
                <a:spcPts val="675"/>
              </a:spcBef>
              <a:buClr>
                <a:srgbClr val="0F766E"/>
              </a:buClr>
              <a:buChar char="•"/>
            </a:pPr>
            <a:r>
              <a:rPr sz="1500" b="0" i="0">
                <a:solidFill>
                  <a:srgbClr val="10242F"/>
                </a:solidFill>
                <a:latin typeface="Poppins"/>
              </a:rPr>
              <a:t>Second point, one line if possible.</a:t>
            </a:r>
          </a:p>
          <a:p>
            <a:pPr algn="l" marL="256032" indent="-256032">
              <a:lnSpc>
                <a:spcPct val="115000"/>
              </a:lnSpc>
              <a:spcBef>
                <a:spcPts val="675"/>
              </a:spcBef>
              <a:buClr>
                <a:srgbClr val="0F766E"/>
              </a:buClr>
              <a:buChar char="•"/>
            </a:pPr>
            <a:r>
              <a:rPr sz="1500" b="0" i="0">
                <a:solidFill>
                  <a:srgbClr val="10242F"/>
                </a:solidFill>
                <a:latin typeface="Poppins"/>
              </a:rPr>
              <a:t>Third point.</a:t>
            </a:r>
          </a:p>
        </p:txBody>
      </p:sp>
      <p:sp>
        <p:nvSpPr>
          <p:cNvPr id="8" name="Rounded Rectangle 7"/>
          <p:cNvSpPr/>
          <p:nvPr/>
        </p:nvSpPr>
        <p:spPr>
          <a:xfrm>
            <a:off x="6217920" y="1691640"/>
            <a:ext cx="5303520" cy="4343400"/>
          </a:xfrm>
          <a:prstGeom prst="roundRect">
            <a:avLst>
              <a:gd name="adj" fmla="val 6000"/>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Rounded Rectangle 8"/>
          <p:cNvSpPr/>
          <p:nvPr/>
        </p:nvSpPr>
        <p:spPr>
          <a:xfrm>
            <a:off x="6217920" y="1691640"/>
            <a:ext cx="5303520" cy="566928"/>
          </a:xfrm>
          <a:prstGeom prst="roundRect">
            <a:avLst>
              <a:gd name="adj" fmla="val 6000"/>
            </a:avLst>
          </a:prstGeom>
          <a:solidFill>
            <a:srgbClr val="C7EAB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6400800" y="1691640"/>
            <a:ext cx="4937760" cy="566928"/>
          </a:xfrm>
          <a:prstGeom prst="rect">
            <a:avLst/>
          </a:prstGeom>
          <a:noFill/>
        </p:spPr>
        <p:txBody>
          <a:bodyPr wrap="square" anchor="ctr" lIns="45720" rIns="45720" tIns="27432" bIns="27432">
            <a:spAutoFit/>
          </a:bodyPr>
          <a:lstStyle/>
          <a:p>
            <a:pPr algn="l">
              <a:lnSpc>
                <a:spcPct val="115000"/>
              </a:lnSpc>
            </a:pPr>
            <a:r>
              <a:rPr sz="1700" b="1" i="0">
                <a:solidFill>
                  <a:srgbClr val="10242F"/>
                </a:solidFill>
                <a:latin typeface="Poppins"/>
              </a:rPr>
              <a:t>After the course</a:t>
            </a:r>
          </a:p>
        </p:txBody>
      </p:sp>
      <p:sp>
        <p:nvSpPr>
          <p:cNvPr id="11" name="TextBox 10"/>
          <p:cNvSpPr txBox="1"/>
          <p:nvPr/>
        </p:nvSpPr>
        <p:spPr>
          <a:xfrm>
            <a:off x="6446520" y="2423160"/>
            <a:ext cx="4846320" cy="3474720"/>
          </a:xfrm>
          <a:prstGeom prst="rect">
            <a:avLst/>
          </a:prstGeom>
          <a:noFill/>
        </p:spPr>
        <p:txBody>
          <a:bodyPr wrap="square" anchor="t" lIns="45720" rIns="45720" tIns="27432" bIns="27432">
            <a:spAutoFit/>
          </a:bodyPr>
          <a:lstStyle/>
          <a:p>
            <a:pPr algn="l" marL="256032" indent="-256032">
              <a:lnSpc>
                <a:spcPct val="115000"/>
              </a:lnSpc>
              <a:buClr>
                <a:srgbClr val="0F766E"/>
              </a:buClr>
              <a:buChar char="•"/>
            </a:pPr>
            <a:r>
              <a:rPr sz="1500" b="0" i="0">
                <a:solidFill>
                  <a:srgbClr val="10242F"/>
                </a:solidFill>
                <a:latin typeface="Poppins"/>
              </a:rPr>
              <a:t>First point of this column.</a:t>
            </a:r>
          </a:p>
          <a:p>
            <a:pPr algn="l" marL="256032" indent="-256032">
              <a:lnSpc>
                <a:spcPct val="115000"/>
              </a:lnSpc>
              <a:spcBef>
                <a:spcPts val="675"/>
              </a:spcBef>
              <a:buClr>
                <a:srgbClr val="0F766E"/>
              </a:buClr>
              <a:buChar char="•"/>
            </a:pPr>
            <a:r>
              <a:rPr sz="1500" b="0" i="0">
                <a:solidFill>
                  <a:srgbClr val="10242F"/>
                </a:solidFill>
                <a:latin typeface="Poppins"/>
              </a:rPr>
              <a:t>Second point, one line if possible.</a:t>
            </a:r>
          </a:p>
          <a:p>
            <a:pPr algn="l" marL="256032" indent="-256032">
              <a:lnSpc>
                <a:spcPct val="115000"/>
              </a:lnSpc>
              <a:spcBef>
                <a:spcPts val="675"/>
              </a:spcBef>
              <a:buClr>
                <a:srgbClr val="0F766E"/>
              </a:buClr>
              <a:buChar char="•"/>
            </a:pPr>
            <a:r>
              <a:rPr sz="1500" b="0" i="0">
                <a:solidFill>
                  <a:srgbClr val="10242F"/>
                </a:solidFill>
                <a:latin typeface="Poppins"/>
              </a:rPr>
              <a:t>Third point.</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685800" y="384048"/>
            <a:ext cx="10820095" cy="822960"/>
          </a:xfrm>
          <a:prstGeom prst="rect">
            <a:avLst/>
          </a:prstGeom>
          <a:noFill/>
        </p:spPr>
        <p:txBody>
          <a:bodyPr wrap="square" anchor="b" lIns="45720" rIns="45720" tIns="27432" bIns="27432">
            <a:spAutoFit/>
          </a:bodyPr>
          <a:lstStyle/>
          <a:p>
            <a:pPr algn="l">
              <a:lnSpc>
                <a:spcPct val="115000"/>
              </a:lnSpc>
            </a:pPr>
            <a:r>
              <a:rPr sz="3000" b="1" i="0">
                <a:solidFill>
                  <a:srgbClr val="10242F"/>
                </a:solidFill>
                <a:latin typeface="Poppins"/>
              </a:rPr>
              <a:t>Title with an image</a:t>
            </a:r>
          </a:p>
        </p:txBody>
      </p:sp>
      <p:sp>
        <p:nvSpPr>
          <p:cNvPr id="3" name="Rounded Rectangle 2"/>
          <p:cNvSpPr/>
          <p:nvPr/>
        </p:nvSpPr>
        <p:spPr>
          <a:xfrm>
            <a:off x="685800" y="1261872"/>
            <a:ext cx="822960" cy="64008"/>
          </a:xfrm>
          <a:prstGeom prst="roundRect">
            <a:avLst>
              <a:gd name="adj" fmla="val 50000"/>
            </a:avLst>
          </a:prstGeom>
          <a:solidFill>
            <a:srgbClr val="0F76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ounded Rectangle 3"/>
          <p:cNvSpPr/>
          <p:nvPr/>
        </p:nvSpPr>
        <p:spPr>
          <a:xfrm>
            <a:off x="685800" y="1691640"/>
            <a:ext cx="6766560" cy="4343400"/>
          </a:xfrm>
          <a:prstGeom prst="roundRect">
            <a:avLst>
              <a:gd name="adj" fmla="val 5000"/>
            </a:avLst>
          </a:prstGeom>
          <a:solidFill>
            <a:srgbClr val="EEF2F1"/>
          </a:solidFill>
          <a:ln w="12700">
            <a:solidFill>
              <a:srgbClr val="B9C4C1"/>
            </a:solidFill>
            <a:prstDash val="dash"/>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85800" y="3291840"/>
            <a:ext cx="6766560" cy="1097280"/>
          </a:xfrm>
          <a:prstGeom prst="rect">
            <a:avLst/>
          </a:prstGeom>
          <a:noFill/>
        </p:spPr>
        <p:txBody>
          <a:bodyPr wrap="square" anchor="ctr" lIns="45720" rIns="45720" tIns="27432" bIns="27432">
            <a:spAutoFit/>
          </a:bodyPr>
          <a:lstStyle/>
          <a:p>
            <a:pPr algn="ctr">
              <a:lnSpc>
                <a:spcPct val="115000"/>
              </a:lnSpc>
            </a:pPr>
            <a:r>
              <a:rPr sz="1600" b="0" i="0">
                <a:solidFill>
                  <a:srgbClr val="41545E"/>
                </a:solidFill>
                <a:latin typeface="Poppins"/>
              </a:rPr>
              <a:t>Drop your image here</a:t>
            </a:r>
          </a:p>
          <a:p>
            <a:pPr algn="ctr">
              <a:lnSpc>
                <a:spcPct val="115000"/>
              </a:lnSpc>
              <a:spcBef>
                <a:spcPts val="720"/>
              </a:spcBef>
            </a:pPr>
            <a:r>
              <a:rPr sz="1600" b="0" i="0">
                <a:solidFill>
                  <a:srgbClr val="41545E"/>
                </a:solidFill>
                <a:latin typeface="Poppins"/>
              </a:rPr>
              <a:t>Insert › Pictures, then delete this box</a:t>
            </a:r>
          </a:p>
        </p:txBody>
      </p:sp>
      <p:sp>
        <p:nvSpPr>
          <p:cNvPr id="6" name="TextBox 5"/>
          <p:cNvSpPr txBox="1"/>
          <p:nvPr/>
        </p:nvSpPr>
        <p:spPr>
          <a:xfrm>
            <a:off x="7772400" y="1691640"/>
            <a:ext cx="3749039" cy="457200"/>
          </a:xfrm>
          <a:prstGeom prst="rect">
            <a:avLst/>
          </a:prstGeom>
          <a:noFill/>
        </p:spPr>
        <p:txBody>
          <a:bodyPr wrap="square" anchor="t" lIns="45720" rIns="45720" tIns="27432" bIns="27432">
            <a:spAutoFit/>
          </a:bodyPr>
          <a:lstStyle/>
          <a:p>
            <a:pPr algn="l">
              <a:lnSpc>
                <a:spcPct val="115000"/>
              </a:lnSpc>
            </a:pPr>
            <a:r>
              <a:rPr sz="1700" b="1" i="0">
                <a:solidFill>
                  <a:srgbClr val="10242F"/>
                </a:solidFill>
                <a:latin typeface="Poppins"/>
              </a:rPr>
              <a:t>What the image shows</a:t>
            </a:r>
          </a:p>
        </p:txBody>
      </p:sp>
      <p:sp>
        <p:nvSpPr>
          <p:cNvPr id="7" name="TextBox 6"/>
          <p:cNvSpPr txBox="1"/>
          <p:nvPr/>
        </p:nvSpPr>
        <p:spPr>
          <a:xfrm>
            <a:off x="7772400" y="2194560"/>
            <a:ext cx="3749039" cy="3291840"/>
          </a:xfrm>
          <a:prstGeom prst="rect">
            <a:avLst/>
          </a:prstGeom>
          <a:noFill/>
        </p:spPr>
        <p:txBody>
          <a:bodyPr wrap="square" anchor="t" lIns="45720" rIns="45720" tIns="27432" bIns="27432">
            <a:spAutoFit/>
          </a:bodyPr>
          <a:lstStyle/>
          <a:p>
            <a:pPr algn="l">
              <a:lnSpc>
                <a:spcPct val="125000"/>
              </a:lnSpc>
            </a:pPr>
            <a:r>
              <a:rPr sz="1400" b="0" i="0">
                <a:solidFill>
                  <a:srgbClr val="41545E"/>
                </a:solidFill>
                <a:latin typeface="Poppins"/>
              </a:rPr>
              <a:t>Two or three sentences of context. Say where and when the photo was taken, and what the audience should notice.</a:t>
            </a:r>
          </a:p>
        </p:txBody>
      </p:sp>
      <p:sp>
        <p:nvSpPr>
          <p:cNvPr id="8" name="TextBox 7"/>
          <p:cNvSpPr txBox="1"/>
          <p:nvPr/>
        </p:nvSpPr>
        <p:spPr>
          <a:xfrm>
            <a:off x="7772400" y="5532120"/>
            <a:ext cx="3749039" cy="457200"/>
          </a:xfrm>
          <a:prstGeom prst="rect">
            <a:avLst/>
          </a:prstGeom>
          <a:noFill/>
        </p:spPr>
        <p:txBody>
          <a:bodyPr wrap="square" anchor="t" lIns="45720" rIns="45720" tIns="27432" bIns="27432">
            <a:spAutoFit/>
          </a:bodyPr>
          <a:lstStyle/>
          <a:p>
            <a:pPr algn="l">
              <a:lnSpc>
                <a:spcPct val="115000"/>
              </a:lnSpc>
            </a:pPr>
            <a:r>
              <a:rPr sz="1000" b="0" i="0">
                <a:solidFill>
                  <a:srgbClr val="41545E"/>
                </a:solidFill>
                <a:latin typeface="Poppins"/>
              </a:rPr>
              <a:t>Photo: your organisation · year</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685800" y="384048"/>
            <a:ext cx="10820095" cy="822960"/>
          </a:xfrm>
          <a:prstGeom prst="rect">
            <a:avLst/>
          </a:prstGeom>
          <a:noFill/>
        </p:spPr>
        <p:txBody>
          <a:bodyPr wrap="square" anchor="b" lIns="45720" rIns="45720" tIns="27432" bIns="27432">
            <a:spAutoFit/>
          </a:bodyPr>
          <a:lstStyle/>
          <a:p>
            <a:pPr algn="l">
              <a:lnSpc>
                <a:spcPct val="115000"/>
              </a:lnSpc>
            </a:pPr>
            <a:r>
              <a:rPr sz="3000" b="1" i="0">
                <a:solidFill>
                  <a:srgbClr val="10242F"/>
                </a:solidFill>
                <a:latin typeface="Poppins"/>
              </a:rPr>
              <a:t>Key figures</a:t>
            </a:r>
          </a:p>
        </p:txBody>
      </p:sp>
      <p:sp>
        <p:nvSpPr>
          <p:cNvPr id="3" name="Rounded Rectangle 2"/>
          <p:cNvSpPr/>
          <p:nvPr/>
        </p:nvSpPr>
        <p:spPr>
          <a:xfrm>
            <a:off x="685800" y="1261872"/>
            <a:ext cx="822960" cy="64008"/>
          </a:xfrm>
          <a:prstGeom prst="roundRect">
            <a:avLst>
              <a:gd name="adj" fmla="val 50000"/>
            </a:avLst>
          </a:prstGeom>
          <a:solidFill>
            <a:srgbClr val="0F76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685800" y="1371600"/>
            <a:ext cx="10820095" cy="457200"/>
          </a:xfrm>
          <a:prstGeom prst="rect">
            <a:avLst/>
          </a:prstGeom>
          <a:noFill/>
        </p:spPr>
        <p:txBody>
          <a:bodyPr wrap="square" anchor="t" lIns="45720" rIns="45720" tIns="27432" bIns="27432">
            <a:spAutoFit/>
          </a:bodyPr>
          <a:lstStyle/>
          <a:p>
            <a:pPr algn="l">
              <a:lnSpc>
                <a:spcPct val="115000"/>
              </a:lnSpc>
            </a:pPr>
            <a:r>
              <a:rPr sz="1500" b="0" i="0">
                <a:solidFill>
                  <a:srgbClr val="41545E"/>
                </a:solidFill>
                <a:latin typeface="Poppins"/>
              </a:rPr>
              <a:t>Replace with your own figures, or keep the project's.</a:t>
            </a:r>
          </a:p>
        </p:txBody>
      </p:sp>
      <p:sp>
        <p:nvSpPr>
          <p:cNvPr id="5" name="Rounded Rectangle 4"/>
          <p:cNvSpPr/>
          <p:nvPr/>
        </p:nvSpPr>
        <p:spPr>
          <a:xfrm>
            <a:off x="685800" y="2057400"/>
            <a:ext cx="3429000" cy="3566160"/>
          </a:xfrm>
          <a:prstGeom prst="roundRect">
            <a:avLst>
              <a:gd name="adj" fmla="val 8000"/>
            </a:avLst>
          </a:prstGeom>
          <a:solidFill>
            <a:srgbClr val="F4BAB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914400" y="2240280"/>
            <a:ext cx="2971800" cy="1371600"/>
          </a:xfrm>
          <a:prstGeom prst="rect">
            <a:avLst/>
          </a:prstGeom>
          <a:noFill/>
        </p:spPr>
        <p:txBody>
          <a:bodyPr wrap="square" anchor="t" lIns="45720" rIns="45720" tIns="27432" bIns="27432">
            <a:spAutoFit/>
          </a:bodyPr>
          <a:lstStyle/>
          <a:p>
            <a:pPr algn="l">
              <a:lnSpc>
                <a:spcPct val="100000"/>
              </a:lnSpc>
            </a:pPr>
            <a:r>
              <a:rPr sz="6400" b="1" i="0">
                <a:solidFill>
                  <a:srgbClr val="10242F"/>
                </a:solidFill>
                <a:latin typeface="Poppins"/>
              </a:rPr>
              <a:t>372</a:t>
            </a:r>
          </a:p>
        </p:txBody>
      </p:sp>
      <p:sp>
        <p:nvSpPr>
          <p:cNvPr id="7" name="TextBox 6"/>
          <p:cNvSpPr txBox="1"/>
          <p:nvPr/>
        </p:nvSpPr>
        <p:spPr>
          <a:xfrm>
            <a:off x="914400" y="3657600"/>
            <a:ext cx="2971800" cy="914400"/>
          </a:xfrm>
          <a:prstGeom prst="rect">
            <a:avLst/>
          </a:prstGeom>
          <a:noFill/>
        </p:spPr>
        <p:txBody>
          <a:bodyPr wrap="square" anchor="t" lIns="45720" rIns="45720" tIns="27432" bIns="27432">
            <a:spAutoFit/>
          </a:bodyPr>
          <a:lstStyle/>
          <a:p>
            <a:pPr algn="l">
              <a:lnSpc>
                <a:spcPct val="110000"/>
              </a:lnSpc>
            </a:pPr>
            <a:r>
              <a:rPr sz="1700" b="1" i="0">
                <a:solidFill>
                  <a:srgbClr val="10242F"/>
                </a:solidFill>
                <a:latin typeface="Poppins"/>
              </a:rPr>
              <a:t>participants trained in person</a:t>
            </a:r>
          </a:p>
        </p:txBody>
      </p:sp>
      <p:sp>
        <p:nvSpPr>
          <p:cNvPr id="8" name="TextBox 7"/>
          <p:cNvSpPr txBox="1"/>
          <p:nvPr/>
        </p:nvSpPr>
        <p:spPr>
          <a:xfrm>
            <a:off x="914400" y="4617720"/>
            <a:ext cx="2971800" cy="822960"/>
          </a:xfrm>
          <a:prstGeom prst="rect">
            <a:avLst/>
          </a:prstGeom>
          <a:noFill/>
        </p:spPr>
        <p:txBody>
          <a:bodyPr wrap="square" anchor="t" lIns="45720" rIns="45720" tIns="27432" bIns="27432">
            <a:spAutoFit/>
          </a:bodyPr>
          <a:lstStyle/>
          <a:p>
            <a:pPr algn="l">
              <a:lnSpc>
                <a:spcPct val="115000"/>
              </a:lnSpc>
            </a:pPr>
            <a:r>
              <a:rPr sz="1200" b="0" i="0">
                <a:solidFill>
                  <a:srgbClr val="41545E"/>
                </a:solidFill>
                <a:latin typeface="Poppins"/>
              </a:rPr>
              <a:t>Spain 161 · Lithuania 103 · Poland 108 (2026)</a:t>
            </a:r>
          </a:p>
        </p:txBody>
      </p:sp>
      <p:sp>
        <p:nvSpPr>
          <p:cNvPr id="9" name="Rounded Rectangle 8"/>
          <p:cNvSpPr/>
          <p:nvPr/>
        </p:nvSpPr>
        <p:spPr>
          <a:xfrm>
            <a:off x="4343400" y="2057400"/>
            <a:ext cx="3429000" cy="3566160"/>
          </a:xfrm>
          <a:prstGeom prst="roundRect">
            <a:avLst>
              <a:gd name="adj" fmla="val 8000"/>
            </a:avLst>
          </a:prstGeom>
          <a:solidFill>
            <a:srgbClr val="B5E8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4572000" y="2240280"/>
            <a:ext cx="2971800" cy="1371600"/>
          </a:xfrm>
          <a:prstGeom prst="rect">
            <a:avLst/>
          </a:prstGeom>
          <a:noFill/>
        </p:spPr>
        <p:txBody>
          <a:bodyPr wrap="square" anchor="t" lIns="45720" rIns="45720" tIns="27432" bIns="27432">
            <a:spAutoFit/>
          </a:bodyPr>
          <a:lstStyle/>
          <a:p>
            <a:pPr algn="l">
              <a:lnSpc>
                <a:spcPct val="100000"/>
              </a:lnSpc>
            </a:pPr>
            <a:r>
              <a:rPr sz="6400" b="1" i="0">
                <a:solidFill>
                  <a:srgbClr val="10242F"/>
                </a:solidFill>
                <a:latin typeface="Poppins"/>
              </a:rPr>
              <a:t>194</a:t>
            </a:r>
          </a:p>
        </p:txBody>
      </p:sp>
      <p:sp>
        <p:nvSpPr>
          <p:cNvPr id="11" name="TextBox 10"/>
          <p:cNvSpPr txBox="1"/>
          <p:nvPr/>
        </p:nvSpPr>
        <p:spPr>
          <a:xfrm>
            <a:off x="4572000" y="3657600"/>
            <a:ext cx="2971800" cy="914400"/>
          </a:xfrm>
          <a:prstGeom prst="rect">
            <a:avLst/>
          </a:prstGeom>
          <a:noFill/>
        </p:spPr>
        <p:txBody>
          <a:bodyPr wrap="square" anchor="t" lIns="45720" rIns="45720" tIns="27432" bIns="27432">
            <a:spAutoFit/>
          </a:bodyPr>
          <a:lstStyle/>
          <a:p>
            <a:pPr algn="l">
              <a:lnSpc>
                <a:spcPct val="110000"/>
              </a:lnSpc>
            </a:pPr>
            <a:r>
              <a:rPr sz="1700" b="1" i="0">
                <a:solidFill>
                  <a:srgbClr val="10242F"/>
                </a:solidFill>
                <a:latin typeface="Poppins"/>
              </a:rPr>
              <a:t>participants in the online events</a:t>
            </a:r>
          </a:p>
        </p:txBody>
      </p:sp>
      <p:sp>
        <p:nvSpPr>
          <p:cNvPr id="12" name="TextBox 11"/>
          <p:cNvSpPr txBox="1"/>
          <p:nvPr/>
        </p:nvSpPr>
        <p:spPr>
          <a:xfrm>
            <a:off x="4572000" y="4617720"/>
            <a:ext cx="2971800" cy="822960"/>
          </a:xfrm>
          <a:prstGeom prst="rect">
            <a:avLst/>
          </a:prstGeom>
          <a:noFill/>
        </p:spPr>
        <p:txBody>
          <a:bodyPr wrap="square" anchor="t" lIns="45720" rIns="45720" tIns="27432" bIns="27432">
            <a:spAutoFit/>
          </a:bodyPr>
          <a:lstStyle/>
          <a:p>
            <a:pPr algn="l">
              <a:lnSpc>
                <a:spcPct val="115000"/>
              </a:lnSpc>
            </a:pPr>
            <a:r>
              <a:rPr sz="1200" b="0" i="0">
                <a:solidFill>
                  <a:srgbClr val="41545E"/>
                </a:solidFill>
                <a:latin typeface="Poppins"/>
              </a:rPr>
              <a:t>Poland 56 · Spain 82 · Lithuania 56 (Feb 2026)</a:t>
            </a:r>
          </a:p>
        </p:txBody>
      </p:sp>
      <p:sp>
        <p:nvSpPr>
          <p:cNvPr id="13" name="Rounded Rectangle 12"/>
          <p:cNvSpPr/>
          <p:nvPr/>
        </p:nvSpPr>
        <p:spPr>
          <a:xfrm>
            <a:off x="8001000" y="2057400"/>
            <a:ext cx="3429000" cy="3566160"/>
          </a:xfrm>
          <a:prstGeom prst="roundRect">
            <a:avLst>
              <a:gd name="adj" fmla="val 8000"/>
            </a:avLst>
          </a:prstGeom>
          <a:solidFill>
            <a:srgbClr val="E5BDE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TextBox 13"/>
          <p:cNvSpPr txBox="1"/>
          <p:nvPr/>
        </p:nvSpPr>
        <p:spPr>
          <a:xfrm>
            <a:off x="8229600" y="2240280"/>
            <a:ext cx="2971800" cy="1371600"/>
          </a:xfrm>
          <a:prstGeom prst="rect">
            <a:avLst/>
          </a:prstGeom>
          <a:noFill/>
        </p:spPr>
        <p:txBody>
          <a:bodyPr wrap="square" anchor="t" lIns="45720" rIns="45720" tIns="27432" bIns="27432">
            <a:spAutoFit/>
          </a:bodyPr>
          <a:lstStyle/>
          <a:p>
            <a:pPr algn="l">
              <a:lnSpc>
                <a:spcPct val="100000"/>
              </a:lnSpc>
            </a:pPr>
            <a:r>
              <a:rPr sz="6400" b="1" i="0">
                <a:solidFill>
                  <a:srgbClr val="10242F"/>
                </a:solidFill>
                <a:latin typeface="Poppins"/>
              </a:rPr>
              <a:t>6</a:t>
            </a:r>
          </a:p>
        </p:txBody>
      </p:sp>
      <p:sp>
        <p:nvSpPr>
          <p:cNvPr id="15" name="TextBox 14"/>
          <p:cNvSpPr txBox="1"/>
          <p:nvPr/>
        </p:nvSpPr>
        <p:spPr>
          <a:xfrm>
            <a:off x="8229600" y="3657600"/>
            <a:ext cx="2971800" cy="914400"/>
          </a:xfrm>
          <a:prstGeom prst="rect">
            <a:avLst/>
          </a:prstGeom>
          <a:noFill/>
        </p:spPr>
        <p:txBody>
          <a:bodyPr wrap="square" anchor="t" lIns="45720" rIns="45720" tIns="27432" bIns="27432">
            <a:spAutoFit/>
          </a:bodyPr>
          <a:lstStyle/>
          <a:p>
            <a:pPr algn="l">
              <a:lnSpc>
                <a:spcPct val="110000"/>
              </a:lnSpc>
            </a:pPr>
            <a:r>
              <a:rPr sz="1700" b="1" i="0">
                <a:solidFill>
                  <a:srgbClr val="10242F"/>
                </a:solidFill>
                <a:latin typeface="Poppins"/>
              </a:rPr>
              <a:t>immersive VR scenarios</a:t>
            </a:r>
          </a:p>
        </p:txBody>
      </p:sp>
      <p:sp>
        <p:nvSpPr>
          <p:cNvPr id="16" name="TextBox 15"/>
          <p:cNvSpPr txBox="1"/>
          <p:nvPr/>
        </p:nvSpPr>
        <p:spPr>
          <a:xfrm>
            <a:off x="8229600" y="4617720"/>
            <a:ext cx="2971800" cy="822960"/>
          </a:xfrm>
          <a:prstGeom prst="rect">
            <a:avLst/>
          </a:prstGeom>
          <a:noFill/>
        </p:spPr>
        <p:txBody>
          <a:bodyPr wrap="square" anchor="t" lIns="45720" rIns="45720" tIns="27432" bIns="27432">
            <a:spAutoFit/>
          </a:bodyPr>
          <a:lstStyle/>
          <a:p>
            <a:pPr algn="l">
              <a:lnSpc>
                <a:spcPct val="115000"/>
              </a:lnSpc>
            </a:pPr>
            <a:r>
              <a:rPr sz="1200" b="0" i="0">
                <a:solidFill>
                  <a:srgbClr val="41545E"/>
                </a:solidFill>
                <a:latin typeface="Poppins"/>
              </a:rPr>
              <a:t>Meta Quest 3 and desktop, in five languages</a:t>
            </a:r>
          </a:p>
        </p:txBody>
      </p:sp>
      <p:sp>
        <p:nvSpPr>
          <p:cNvPr id="17" name="TextBox 16"/>
          <p:cNvSpPr txBox="1"/>
          <p:nvPr/>
        </p:nvSpPr>
        <p:spPr>
          <a:xfrm>
            <a:off x="685800" y="5760720"/>
            <a:ext cx="10820095" cy="365760"/>
          </a:xfrm>
          <a:prstGeom prst="rect">
            <a:avLst/>
          </a:prstGeom>
          <a:noFill/>
        </p:spPr>
        <p:txBody>
          <a:bodyPr wrap="square" anchor="t" lIns="45720" rIns="45720" tIns="27432" bIns="27432">
            <a:spAutoFit/>
          </a:bodyPr>
          <a:lstStyle/>
          <a:p>
            <a:pPr algn="l">
              <a:lnSpc>
                <a:spcPct val="115000"/>
              </a:lnSpc>
            </a:pPr>
            <a:r>
              <a:rPr sz="1000" b="0" i="0">
                <a:solidFill>
                  <a:srgbClr val="41545E"/>
                </a:solidFill>
                <a:latin typeface="Poppins"/>
              </a:rPr>
              <a:t>Source: VR Balance Course Completion Reports (D4.1–D4.3) and Online Events report (D6.3), 2026.</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217920"/>
          </a:xfrm>
          <a:prstGeom prst="rect">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822960" y="822960"/>
            <a:ext cx="1828800" cy="1828800"/>
          </a:xfrm>
          <a:prstGeom prst="rect">
            <a:avLst/>
          </a:prstGeom>
          <a:noFill/>
        </p:spPr>
        <p:txBody>
          <a:bodyPr wrap="square" anchor="t" lIns="45720" rIns="45720" tIns="27432" bIns="27432">
            <a:spAutoFit/>
          </a:bodyPr>
          <a:lstStyle/>
          <a:p>
            <a:pPr algn="l">
              <a:lnSpc>
                <a:spcPct val="80000"/>
              </a:lnSpc>
            </a:pPr>
            <a:r>
              <a:rPr sz="15000" b="1" i="0">
                <a:solidFill>
                  <a:srgbClr val="E5BDEF"/>
                </a:solidFill>
                <a:latin typeface="Poppins"/>
              </a:rPr>
              <a:t>“</a:t>
            </a:r>
          </a:p>
        </p:txBody>
      </p:sp>
      <p:sp>
        <p:nvSpPr>
          <p:cNvPr id="4" name="TextBox 3"/>
          <p:cNvSpPr txBox="1"/>
          <p:nvPr/>
        </p:nvSpPr>
        <p:spPr>
          <a:xfrm>
            <a:off x="1463040" y="1920240"/>
            <a:ext cx="9509760" cy="2377440"/>
          </a:xfrm>
          <a:prstGeom prst="rect">
            <a:avLst/>
          </a:prstGeom>
          <a:noFill/>
        </p:spPr>
        <p:txBody>
          <a:bodyPr wrap="square" anchor="ctr" lIns="45720" rIns="45720" tIns="27432" bIns="27432">
            <a:spAutoFit/>
          </a:bodyPr>
          <a:lstStyle/>
          <a:p>
            <a:pPr algn="l">
              <a:lnSpc>
                <a:spcPct val="115000"/>
              </a:lnSpc>
            </a:pPr>
            <a:r>
              <a:rPr sz="3200" b="1" i="0">
                <a:solidFill>
                  <a:srgbClr val="10242F"/>
                </a:solidFill>
                <a:latin typeface="Poppins"/>
              </a:rPr>
              <a:t>You can’t change what you don’t feel. With VR, we make you feel it.</a:t>
            </a:r>
          </a:p>
        </p:txBody>
      </p:sp>
      <p:sp>
        <p:nvSpPr>
          <p:cNvPr id="5" name="TextBox 4"/>
          <p:cNvSpPr txBox="1"/>
          <p:nvPr/>
        </p:nvSpPr>
        <p:spPr>
          <a:xfrm>
            <a:off x="1463040" y="4434840"/>
            <a:ext cx="9509760" cy="822960"/>
          </a:xfrm>
          <a:prstGeom prst="rect">
            <a:avLst/>
          </a:prstGeom>
          <a:noFill/>
        </p:spPr>
        <p:txBody>
          <a:bodyPr wrap="square" anchor="t" lIns="45720" rIns="45720" tIns="27432" bIns="27432">
            <a:spAutoFit/>
          </a:bodyPr>
          <a:lstStyle/>
          <a:p>
            <a:pPr algn="l">
              <a:lnSpc>
                <a:spcPct val="110000"/>
              </a:lnSpc>
            </a:pPr>
            <a:r>
              <a:rPr sz="1500" b="0" i="0">
                <a:solidFill>
                  <a:srgbClr val="41545E"/>
                </a:solidFill>
                <a:latin typeface="Poppins"/>
              </a:rPr>
              <a:t>VR Balance project motto</a:t>
            </a:r>
          </a:p>
          <a:p>
            <a:pPr algn="l">
              <a:lnSpc>
                <a:spcPct val="110000"/>
              </a:lnSpc>
              <a:spcBef>
                <a:spcPts val="675"/>
              </a:spcBef>
            </a:pPr>
            <a:r>
              <a:rPr sz="1500" b="0" i="0">
                <a:solidFill>
                  <a:srgbClr val="41545E"/>
                </a:solidFill>
                <a:latin typeface="Poppins"/>
              </a:rPr>
              <a:t>Replace with a participant quote (anonymised) or a speaker statement</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685800" y="384048"/>
            <a:ext cx="10820095" cy="822960"/>
          </a:xfrm>
          <a:prstGeom prst="rect">
            <a:avLst/>
          </a:prstGeom>
          <a:noFill/>
        </p:spPr>
        <p:txBody>
          <a:bodyPr wrap="square" anchor="b" lIns="45720" rIns="45720" tIns="27432" bIns="27432">
            <a:spAutoFit/>
          </a:bodyPr>
          <a:lstStyle/>
          <a:p>
            <a:pPr algn="l">
              <a:lnSpc>
                <a:spcPct val="115000"/>
              </a:lnSpc>
            </a:pPr>
            <a:r>
              <a:rPr sz="3000" b="1" i="0">
                <a:solidFill>
                  <a:srgbClr val="10242F"/>
                </a:solidFill>
                <a:latin typeface="Poppins"/>
              </a:rPr>
              <a:t>VR Balance at a glance</a:t>
            </a:r>
          </a:p>
        </p:txBody>
      </p:sp>
      <p:sp>
        <p:nvSpPr>
          <p:cNvPr id="3" name="Rounded Rectangle 2"/>
          <p:cNvSpPr/>
          <p:nvPr/>
        </p:nvSpPr>
        <p:spPr>
          <a:xfrm>
            <a:off x="685800" y="1261872"/>
            <a:ext cx="822960" cy="64008"/>
          </a:xfrm>
          <a:prstGeom prst="roundRect">
            <a:avLst>
              <a:gd name="adj" fmla="val 50000"/>
            </a:avLst>
          </a:prstGeom>
          <a:solidFill>
            <a:srgbClr val="0F76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Rounded Rectangle 3"/>
          <p:cNvSpPr/>
          <p:nvPr/>
        </p:nvSpPr>
        <p:spPr>
          <a:xfrm>
            <a:off x="685800" y="1609344"/>
            <a:ext cx="10820095" cy="512064"/>
          </a:xfrm>
          <a:prstGeom prst="roundRect">
            <a:avLst>
              <a:gd name="adj" fmla="val 15000"/>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822960" y="1645920"/>
            <a:ext cx="2011680" cy="457200"/>
          </a:xfrm>
          <a:prstGeom prst="rect">
            <a:avLst/>
          </a:prstGeom>
          <a:noFill/>
        </p:spPr>
        <p:txBody>
          <a:bodyPr wrap="square" anchor="ctr" lIns="45720" rIns="45720" tIns="27432" bIns="27432">
            <a:spAutoFit/>
          </a:bodyPr>
          <a:lstStyle/>
          <a:p>
            <a:pPr algn="l">
              <a:lnSpc>
                <a:spcPct val="115000"/>
              </a:lnSpc>
            </a:pPr>
            <a:r>
              <a:rPr sz="1200" b="1" i="0">
                <a:solidFill>
                  <a:srgbClr val="0F766E"/>
                </a:solidFill>
                <a:latin typeface="Poppins"/>
              </a:rPr>
              <a:t>Full name</a:t>
            </a:r>
          </a:p>
        </p:txBody>
      </p:sp>
      <p:sp>
        <p:nvSpPr>
          <p:cNvPr id="6" name="TextBox 5"/>
          <p:cNvSpPr txBox="1"/>
          <p:nvPr/>
        </p:nvSpPr>
        <p:spPr>
          <a:xfrm>
            <a:off x="2880360" y="1645920"/>
            <a:ext cx="8442655" cy="457200"/>
          </a:xfrm>
          <a:prstGeom prst="rect">
            <a:avLst/>
          </a:prstGeom>
          <a:noFill/>
        </p:spPr>
        <p:txBody>
          <a:bodyPr wrap="square" anchor="ctr" lIns="45720" rIns="45720" tIns="27432" bIns="27432">
            <a:spAutoFit/>
          </a:bodyPr>
          <a:lstStyle/>
          <a:p>
            <a:pPr algn="l">
              <a:lnSpc>
                <a:spcPct val="105000"/>
              </a:lnSpc>
            </a:pPr>
            <a:r>
              <a:rPr sz="1300" b="0" i="0">
                <a:solidFill>
                  <a:srgbClr val="10242F"/>
                </a:solidFill>
                <a:latin typeface="Poppins"/>
              </a:rPr>
              <a:t>VR Balance: Advancing Gender Equity in Work and Home Life through Virtual Reality</a:t>
            </a:r>
          </a:p>
        </p:txBody>
      </p:sp>
      <p:sp>
        <p:nvSpPr>
          <p:cNvPr id="7" name="TextBox 6"/>
          <p:cNvSpPr txBox="1"/>
          <p:nvPr/>
        </p:nvSpPr>
        <p:spPr>
          <a:xfrm>
            <a:off x="822960" y="2194560"/>
            <a:ext cx="2011680" cy="457200"/>
          </a:xfrm>
          <a:prstGeom prst="rect">
            <a:avLst/>
          </a:prstGeom>
          <a:noFill/>
        </p:spPr>
        <p:txBody>
          <a:bodyPr wrap="square" anchor="ctr" lIns="45720" rIns="45720" tIns="27432" bIns="27432">
            <a:spAutoFit/>
          </a:bodyPr>
          <a:lstStyle/>
          <a:p>
            <a:pPr algn="l">
              <a:lnSpc>
                <a:spcPct val="115000"/>
              </a:lnSpc>
            </a:pPr>
            <a:r>
              <a:rPr sz="1200" b="1" i="0">
                <a:solidFill>
                  <a:srgbClr val="0F766E"/>
                </a:solidFill>
                <a:latin typeface="Poppins"/>
              </a:rPr>
              <a:t>Funding</a:t>
            </a:r>
          </a:p>
        </p:txBody>
      </p:sp>
      <p:sp>
        <p:nvSpPr>
          <p:cNvPr id="8" name="TextBox 7"/>
          <p:cNvSpPr txBox="1"/>
          <p:nvPr/>
        </p:nvSpPr>
        <p:spPr>
          <a:xfrm>
            <a:off x="2880360" y="2194560"/>
            <a:ext cx="8442655" cy="457200"/>
          </a:xfrm>
          <a:prstGeom prst="rect">
            <a:avLst/>
          </a:prstGeom>
          <a:noFill/>
        </p:spPr>
        <p:txBody>
          <a:bodyPr wrap="square" anchor="ctr" lIns="45720" rIns="45720" tIns="27432" bIns="27432">
            <a:spAutoFit/>
          </a:bodyPr>
          <a:lstStyle/>
          <a:p>
            <a:pPr algn="l">
              <a:lnSpc>
                <a:spcPct val="105000"/>
              </a:lnSpc>
            </a:pPr>
            <a:r>
              <a:rPr sz="1300" b="0" i="0">
                <a:solidFill>
                  <a:srgbClr val="10242F"/>
                </a:solidFill>
                <a:latin typeface="Poppins"/>
              </a:rPr>
              <a:t>European Union — Citizens, Equality, Rights and Values programme (CERV-2024-GE), project 101191101</a:t>
            </a:r>
          </a:p>
        </p:txBody>
      </p:sp>
      <p:sp>
        <p:nvSpPr>
          <p:cNvPr id="9" name="Rounded Rectangle 8"/>
          <p:cNvSpPr/>
          <p:nvPr/>
        </p:nvSpPr>
        <p:spPr>
          <a:xfrm>
            <a:off x="685800" y="2706624"/>
            <a:ext cx="10820095" cy="512064"/>
          </a:xfrm>
          <a:prstGeom prst="roundRect">
            <a:avLst>
              <a:gd name="adj" fmla="val 15000"/>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822960" y="2743200"/>
            <a:ext cx="2011680" cy="457200"/>
          </a:xfrm>
          <a:prstGeom prst="rect">
            <a:avLst/>
          </a:prstGeom>
          <a:noFill/>
        </p:spPr>
        <p:txBody>
          <a:bodyPr wrap="square" anchor="ctr" lIns="45720" rIns="45720" tIns="27432" bIns="27432">
            <a:spAutoFit/>
          </a:bodyPr>
          <a:lstStyle/>
          <a:p>
            <a:pPr algn="l">
              <a:lnSpc>
                <a:spcPct val="115000"/>
              </a:lnSpc>
            </a:pPr>
            <a:r>
              <a:rPr sz="1200" b="1" i="0">
                <a:solidFill>
                  <a:srgbClr val="0F766E"/>
                </a:solidFill>
                <a:latin typeface="Poppins"/>
              </a:rPr>
              <a:t>Duration</a:t>
            </a:r>
          </a:p>
        </p:txBody>
      </p:sp>
      <p:sp>
        <p:nvSpPr>
          <p:cNvPr id="11" name="TextBox 10"/>
          <p:cNvSpPr txBox="1"/>
          <p:nvPr/>
        </p:nvSpPr>
        <p:spPr>
          <a:xfrm>
            <a:off x="2880360" y="2743200"/>
            <a:ext cx="8442655" cy="457200"/>
          </a:xfrm>
          <a:prstGeom prst="rect">
            <a:avLst/>
          </a:prstGeom>
          <a:noFill/>
        </p:spPr>
        <p:txBody>
          <a:bodyPr wrap="square" anchor="ctr" lIns="45720" rIns="45720" tIns="27432" bIns="27432">
            <a:spAutoFit/>
          </a:bodyPr>
          <a:lstStyle/>
          <a:p>
            <a:pPr algn="l">
              <a:lnSpc>
                <a:spcPct val="105000"/>
              </a:lnSpc>
            </a:pPr>
            <a:r>
              <a:rPr sz="1300" b="0" i="0">
                <a:solidFill>
                  <a:srgbClr val="10242F"/>
                </a:solidFill>
                <a:latin typeface="Poppins"/>
              </a:rPr>
              <a:t>24 months (2025–2026)</a:t>
            </a:r>
          </a:p>
        </p:txBody>
      </p:sp>
      <p:sp>
        <p:nvSpPr>
          <p:cNvPr id="12" name="TextBox 11"/>
          <p:cNvSpPr txBox="1"/>
          <p:nvPr/>
        </p:nvSpPr>
        <p:spPr>
          <a:xfrm>
            <a:off x="822960" y="3291840"/>
            <a:ext cx="2011680" cy="457200"/>
          </a:xfrm>
          <a:prstGeom prst="rect">
            <a:avLst/>
          </a:prstGeom>
          <a:noFill/>
        </p:spPr>
        <p:txBody>
          <a:bodyPr wrap="square" anchor="ctr" lIns="45720" rIns="45720" tIns="27432" bIns="27432">
            <a:spAutoFit/>
          </a:bodyPr>
          <a:lstStyle/>
          <a:p>
            <a:pPr algn="l">
              <a:lnSpc>
                <a:spcPct val="115000"/>
              </a:lnSpc>
            </a:pPr>
            <a:r>
              <a:rPr sz="1200" b="1" i="0">
                <a:solidFill>
                  <a:srgbClr val="0F766E"/>
                </a:solidFill>
                <a:latin typeface="Poppins"/>
              </a:rPr>
              <a:t>Coordinator</a:t>
            </a:r>
          </a:p>
        </p:txBody>
      </p:sp>
      <p:sp>
        <p:nvSpPr>
          <p:cNvPr id="13" name="TextBox 12"/>
          <p:cNvSpPr txBox="1"/>
          <p:nvPr/>
        </p:nvSpPr>
        <p:spPr>
          <a:xfrm>
            <a:off x="2880360" y="3291840"/>
            <a:ext cx="8442655" cy="457200"/>
          </a:xfrm>
          <a:prstGeom prst="rect">
            <a:avLst/>
          </a:prstGeom>
          <a:noFill/>
        </p:spPr>
        <p:txBody>
          <a:bodyPr wrap="square" anchor="ctr" lIns="45720" rIns="45720" tIns="27432" bIns="27432">
            <a:spAutoFit/>
          </a:bodyPr>
          <a:lstStyle/>
          <a:p>
            <a:pPr algn="l">
              <a:lnSpc>
                <a:spcPct val="105000"/>
              </a:lnSpc>
            </a:pPr>
            <a:r>
              <a:rPr sz="1300" b="0" i="0">
                <a:solidFill>
                  <a:srgbClr val="10242F"/>
                </a:solidFill>
                <a:latin typeface="Poppins"/>
              </a:rPr>
              <a:t>University of Barcelona (Spain)</a:t>
            </a:r>
          </a:p>
        </p:txBody>
      </p:sp>
      <p:sp>
        <p:nvSpPr>
          <p:cNvPr id="14" name="Rounded Rectangle 13"/>
          <p:cNvSpPr/>
          <p:nvPr/>
        </p:nvSpPr>
        <p:spPr>
          <a:xfrm>
            <a:off x="685800" y="3803904"/>
            <a:ext cx="10820095" cy="512064"/>
          </a:xfrm>
          <a:prstGeom prst="roundRect">
            <a:avLst>
              <a:gd name="adj" fmla="val 15000"/>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822960" y="3840480"/>
            <a:ext cx="2011680" cy="457200"/>
          </a:xfrm>
          <a:prstGeom prst="rect">
            <a:avLst/>
          </a:prstGeom>
          <a:noFill/>
        </p:spPr>
        <p:txBody>
          <a:bodyPr wrap="square" anchor="ctr" lIns="45720" rIns="45720" tIns="27432" bIns="27432">
            <a:spAutoFit/>
          </a:bodyPr>
          <a:lstStyle/>
          <a:p>
            <a:pPr algn="l">
              <a:lnSpc>
                <a:spcPct val="115000"/>
              </a:lnSpc>
            </a:pPr>
            <a:r>
              <a:rPr sz="1200" b="1" i="0">
                <a:solidFill>
                  <a:srgbClr val="0F766E"/>
                </a:solidFill>
                <a:latin typeface="Poppins"/>
              </a:rPr>
              <a:t>Partners</a:t>
            </a:r>
          </a:p>
        </p:txBody>
      </p:sp>
      <p:sp>
        <p:nvSpPr>
          <p:cNvPr id="16" name="TextBox 15"/>
          <p:cNvSpPr txBox="1"/>
          <p:nvPr/>
        </p:nvSpPr>
        <p:spPr>
          <a:xfrm>
            <a:off x="2880360" y="3840480"/>
            <a:ext cx="8442655" cy="457200"/>
          </a:xfrm>
          <a:prstGeom prst="rect">
            <a:avLst/>
          </a:prstGeom>
          <a:noFill/>
        </p:spPr>
        <p:txBody>
          <a:bodyPr wrap="square" anchor="ctr" lIns="45720" rIns="45720" tIns="27432" bIns="27432">
            <a:spAutoFit/>
          </a:bodyPr>
          <a:lstStyle/>
          <a:p>
            <a:pPr algn="l">
              <a:lnSpc>
                <a:spcPct val="105000"/>
              </a:lnSpc>
            </a:pPr>
            <a:r>
              <a:rPr sz="1300" b="0" i="0">
                <a:solidFill>
                  <a:srgbClr val="10242F"/>
                </a:solidFill>
                <a:latin typeface="Poppins"/>
              </a:rPr>
              <a:t>Social Innovation Fund (LT) · Women Entrepreneurship Foundation (PL) · MetaMedicsVR (ES)</a:t>
            </a:r>
          </a:p>
        </p:txBody>
      </p:sp>
      <p:sp>
        <p:nvSpPr>
          <p:cNvPr id="17" name="TextBox 16"/>
          <p:cNvSpPr txBox="1"/>
          <p:nvPr/>
        </p:nvSpPr>
        <p:spPr>
          <a:xfrm>
            <a:off x="822960" y="4389120"/>
            <a:ext cx="2011680" cy="457200"/>
          </a:xfrm>
          <a:prstGeom prst="rect">
            <a:avLst/>
          </a:prstGeom>
          <a:noFill/>
        </p:spPr>
        <p:txBody>
          <a:bodyPr wrap="square" anchor="ctr" lIns="45720" rIns="45720" tIns="27432" bIns="27432">
            <a:spAutoFit/>
          </a:bodyPr>
          <a:lstStyle/>
          <a:p>
            <a:pPr algn="l">
              <a:lnSpc>
                <a:spcPct val="115000"/>
              </a:lnSpc>
            </a:pPr>
            <a:r>
              <a:rPr sz="1200" b="1" i="0">
                <a:solidFill>
                  <a:srgbClr val="0F766E"/>
                </a:solidFill>
                <a:latin typeface="Poppins"/>
              </a:rPr>
              <a:t>Target groups</a:t>
            </a:r>
          </a:p>
        </p:txBody>
      </p:sp>
      <p:sp>
        <p:nvSpPr>
          <p:cNvPr id="18" name="TextBox 17"/>
          <p:cNvSpPr txBox="1"/>
          <p:nvPr/>
        </p:nvSpPr>
        <p:spPr>
          <a:xfrm>
            <a:off x="2880360" y="4389120"/>
            <a:ext cx="8442655" cy="457200"/>
          </a:xfrm>
          <a:prstGeom prst="rect">
            <a:avLst/>
          </a:prstGeom>
          <a:noFill/>
        </p:spPr>
        <p:txBody>
          <a:bodyPr wrap="square" anchor="ctr" lIns="45720" rIns="45720" tIns="27432" bIns="27432">
            <a:spAutoFit/>
          </a:bodyPr>
          <a:lstStyle/>
          <a:p>
            <a:pPr algn="l">
              <a:lnSpc>
                <a:spcPct val="105000"/>
              </a:lnSpc>
            </a:pPr>
            <a:r>
              <a:rPr sz="1300" b="0" i="0">
                <a:solidFill>
                  <a:srgbClr val="10242F"/>
                </a:solidFill>
                <a:latin typeface="Poppins"/>
              </a:rPr>
              <a:t>Current leaders (employers, academic and administrative staff) and future leaders (students)</a:t>
            </a:r>
          </a:p>
        </p:txBody>
      </p:sp>
      <p:sp>
        <p:nvSpPr>
          <p:cNvPr id="19" name="Rounded Rectangle 18"/>
          <p:cNvSpPr/>
          <p:nvPr/>
        </p:nvSpPr>
        <p:spPr>
          <a:xfrm>
            <a:off x="685800" y="4901184"/>
            <a:ext cx="10820095" cy="512064"/>
          </a:xfrm>
          <a:prstGeom prst="roundRect">
            <a:avLst>
              <a:gd name="adj" fmla="val 15000"/>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0" name="TextBox 19"/>
          <p:cNvSpPr txBox="1"/>
          <p:nvPr/>
        </p:nvSpPr>
        <p:spPr>
          <a:xfrm>
            <a:off x="822960" y="4937760"/>
            <a:ext cx="2011680" cy="457200"/>
          </a:xfrm>
          <a:prstGeom prst="rect">
            <a:avLst/>
          </a:prstGeom>
          <a:noFill/>
        </p:spPr>
        <p:txBody>
          <a:bodyPr wrap="square" anchor="ctr" lIns="45720" rIns="45720" tIns="27432" bIns="27432">
            <a:spAutoFit/>
          </a:bodyPr>
          <a:lstStyle/>
          <a:p>
            <a:pPr algn="l">
              <a:lnSpc>
                <a:spcPct val="115000"/>
              </a:lnSpc>
            </a:pPr>
            <a:r>
              <a:rPr sz="1200" b="1" i="0">
                <a:solidFill>
                  <a:srgbClr val="0F766E"/>
                </a:solidFill>
                <a:latin typeface="Poppins"/>
              </a:rPr>
              <a:t>The course</a:t>
            </a:r>
          </a:p>
        </p:txBody>
      </p:sp>
      <p:sp>
        <p:nvSpPr>
          <p:cNvPr id="21" name="TextBox 20"/>
          <p:cNvSpPr txBox="1"/>
          <p:nvPr/>
        </p:nvSpPr>
        <p:spPr>
          <a:xfrm>
            <a:off x="2880360" y="4937760"/>
            <a:ext cx="8442655" cy="457200"/>
          </a:xfrm>
          <a:prstGeom prst="rect">
            <a:avLst/>
          </a:prstGeom>
          <a:noFill/>
        </p:spPr>
        <p:txBody>
          <a:bodyPr wrap="square" anchor="ctr" lIns="45720" rIns="45720" tIns="27432" bIns="27432">
            <a:spAutoFit/>
          </a:bodyPr>
          <a:lstStyle/>
          <a:p>
            <a:pPr algn="l">
              <a:lnSpc>
                <a:spcPct val="105000"/>
              </a:lnSpc>
            </a:pPr>
            <a:r>
              <a:rPr sz="1300" b="0" i="0">
                <a:solidFill>
                  <a:srgbClr val="10242F"/>
                </a:solidFill>
                <a:latin typeface="Poppins"/>
              </a:rPr>
              <a:t>Three workshops, six immersive VR scenarios and a pre/post evaluation, in person and online</a:t>
            </a:r>
          </a:p>
        </p:txBody>
      </p:sp>
      <p:sp>
        <p:nvSpPr>
          <p:cNvPr id="22" name="TextBox 21"/>
          <p:cNvSpPr txBox="1"/>
          <p:nvPr/>
        </p:nvSpPr>
        <p:spPr>
          <a:xfrm>
            <a:off x="822960" y="5486400"/>
            <a:ext cx="2011680" cy="457200"/>
          </a:xfrm>
          <a:prstGeom prst="rect">
            <a:avLst/>
          </a:prstGeom>
          <a:noFill/>
        </p:spPr>
        <p:txBody>
          <a:bodyPr wrap="square" anchor="ctr" lIns="45720" rIns="45720" tIns="27432" bIns="27432">
            <a:spAutoFit/>
          </a:bodyPr>
          <a:lstStyle/>
          <a:p>
            <a:pPr algn="l">
              <a:lnSpc>
                <a:spcPct val="115000"/>
              </a:lnSpc>
            </a:pPr>
            <a:r>
              <a:rPr sz="1200" b="1" i="0">
                <a:solidFill>
                  <a:srgbClr val="0F766E"/>
                </a:solidFill>
                <a:latin typeface="Poppins"/>
              </a:rPr>
              <a:t>Languages</a:t>
            </a:r>
          </a:p>
        </p:txBody>
      </p:sp>
      <p:sp>
        <p:nvSpPr>
          <p:cNvPr id="23" name="TextBox 22"/>
          <p:cNvSpPr txBox="1"/>
          <p:nvPr/>
        </p:nvSpPr>
        <p:spPr>
          <a:xfrm>
            <a:off x="2880360" y="5486400"/>
            <a:ext cx="8442655" cy="457200"/>
          </a:xfrm>
          <a:prstGeom prst="rect">
            <a:avLst/>
          </a:prstGeom>
          <a:noFill/>
        </p:spPr>
        <p:txBody>
          <a:bodyPr wrap="square" anchor="ctr" lIns="45720" rIns="45720" tIns="27432" bIns="27432">
            <a:spAutoFit/>
          </a:bodyPr>
          <a:lstStyle/>
          <a:p>
            <a:pPr algn="l">
              <a:lnSpc>
                <a:spcPct val="105000"/>
              </a:lnSpc>
            </a:pPr>
            <a:r>
              <a:rPr sz="1300" b="0" i="0">
                <a:solidFill>
                  <a:srgbClr val="10242F"/>
                </a:solidFill>
                <a:latin typeface="Poppins"/>
              </a:rPr>
              <a:t>English, Spanish, Polish, Lithuanian (VR scenarios also in Catalan)</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685800" y="384048"/>
            <a:ext cx="10820095" cy="822960"/>
          </a:xfrm>
          <a:prstGeom prst="rect">
            <a:avLst/>
          </a:prstGeom>
          <a:noFill/>
        </p:spPr>
        <p:txBody>
          <a:bodyPr wrap="square" anchor="b" lIns="45720" rIns="45720" tIns="27432" bIns="27432">
            <a:spAutoFit/>
          </a:bodyPr>
          <a:lstStyle/>
          <a:p>
            <a:pPr algn="l">
              <a:lnSpc>
                <a:spcPct val="115000"/>
              </a:lnSpc>
            </a:pPr>
            <a:r>
              <a:rPr sz="3000" b="1" i="0">
                <a:solidFill>
                  <a:srgbClr val="10242F"/>
                </a:solidFill>
                <a:latin typeface="Poppins"/>
              </a:rPr>
              <a:t>Thank you</a:t>
            </a:r>
          </a:p>
        </p:txBody>
      </p:sp>
      <p:sp>
        <p:nvSpPr>
          <p:cNvPr id="3" name="Rounded Rectangle 2"/>
          <p:cNvSpPr/>
          <p:nvPr/>
        </p:nvSpPr>
        <p:spPr>
          <a:xfrm>
            <a:off x="685800" y="1261872"/>
            <a:ext cx="822960" cy="64008"/>
          </a:xfrm>
          <a:prstGeom prst="roundRect">
            <a:avLst>
              <a:gd name="adj" fmla="val 50000"/>
            </a:avLst>
          </a:prstGeom>
          <a:solidFill>
            <a:srgbClr val="0F766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685800" y="1691640"/>
            <a:ext cx="5669280" cy="2377440"/>
          </a:xfrm>
          <a:prstGeom prst="rect">
            <a:avLst/>
          </a:prstGeom>
          <a:noFill/>
        </p:spPr>
        <p:txBody>
          <a:bodyPr wrap="square" anchor="t" lIns="45720" rIns="45720" tIns="27432" bIns="27432">
            <a:spAutoFit/>
          </a:bodyPr>
          <a:lstStyle/>
          <a:p>
            <a:pPr algn="l">
              <a:lnSpc>
                <a:spcPct val="120000"/>
              </a:lnSpc>
            </a:pPr>
            <a:r>
              <a:rPr sz="1800" b="0" i="0">
                <a:solidFill>
                  <a:srgbClr val="10242F"/>
                </a:solidFill>
                <a:latin typeface="Poppins"/>
              </a:rPr>
              <a:t>Speaker name</a:t>
            </a:r>
          </a:p>
          <a:p>
            <a:pPr algn="l">
              <a:lnSpc>
                <a:spcPct val="120000"/>
              </a:lnSpc>
              <a:spcBef>
                <a:spcPts val="810"/>
              </a:spcBef>
            </a:pPr>
            <a:r>
              <a:rPr sz="1800" b="0" i="0">
                <a:solidFill>
                  <a:srgbClr val="10242F"/>
                </a:solidFill>
                <a:latin typeface="Poppins"/>
              </a:rPr>
              <a:t>name@organisation.org</a:t>
            </a:r>
          </a:p>
          <a:p>
            <a:pPr algn="l">
              <a:lnSpc>
                <a:spcPct val="120000"/>
              </a:lnSpc>
              <a:spcBef>
                <a:spcPts val="810"/>
              </a:spcBef>
            </a:pPr>
            <a:r>
              <a:rPr sz="1800" b="0" i="0">
                <a:solidFill>
                  <a:srgbClr val="10242F"/>
                </a:solidFill>
                <a:latin typeface="Poppins"/>
              </a:rPr>
              <a:t>metamedicsvr.com/projects/vr-balance</a:t>
            </a:r>
          </a:p>
        </p:txBody>
      </p:sp>
      <p:sp>
        <p:nvSpPr>
          <p:cNvPr id="5" name="TextBox 4"/>
          <p:cNvSpPr txBox="1"/>
          <p:nvPr/>
        </p:nvSpPr>
        <p:spPr>
          <a:xfrm>
            <a:off x="685800" y="3703320"/>
            <a:ext cx="5669280" cy="457200"/>
          </a:xfrm>
          <a:prstGeom prst="rect">
            <a:avLst/>
          </a:prstGeom>
          <a:noFill/>
        </p:spPr>
        <p:txBody>
          <a:bodyPr wrap="square" anchor="t" lIns="45720" rIns="45720" tIns="27432" bIns="27432">
            <a:spAutoFit/>
          </a:bodyPr>
          <a:lstStyle/>
          <a:p>
            <a:pPr algn="l">
              <a:lnSpc>
                <a:spcPct val="115000"/>
              </a:lnSpc>
            </a:pPr>
            <a:r>
              <a:rPr sz="1300" b="0" i="0">
                <a:solidFill>
                  <a:srgbClr val="41545E"/>
                </a:solidFill>
                <a:latin typeface="Poppins"/>
              </a:rPr>
              <a:t>Course materials, handbook and VR scenarios, free to download:</a:t>
            </a:r>
          </a:p>
        </p:txBody>
      </p:sp>
      <p:sp>
        <p:nvSpPr>
          <p:cNvPr id="6" name="TextBox 5"/>
          <p:cNvSpPr txBox="1"/>
          <p:nvPr/>
        </p:nvSpPr>
        <p:spPr>
          <a:xfrm>
            <a:off x="685800" y="4069080"/>
            <a:ext cx="5669280" cy="457200"/>
          </a:xfrm>
          <a:prstGeom prst="rect">
            <a:avLst/>
          </a:prstGeom>
          <a:noFill/>
        </p:spPr>
        <p:txBody>
          <a:bodyPr wrap="square" anchor="t" lIns="45720" rIns="45720" tIns="27432" bIns="27432">
            <a:spAutoFit/>
          </a:bodyPr>
          <a:lstStyle/>
          <a:p>
            <a:pPr algn="l">
              <a:lnSpc>
                <a:spcPct val="115000"/>
              </a:lnSpc>
            </a:pPr>
            <a:r>
              <a:rPr sz="1500" b="1" i="0">
                <a:solidFill>
                  <a:srgbClr val="0F766E"/>
                </a:solidFill>
                <a:latin typeface="Poppins"/>
              </a:rPr>
              <a:t>metamedicsvr.com/projects/vr-balance/resources/</a:t>
            </a:r>
          </a:p>
        </p:txBody>
      </p:sp>
      <p:sp>
        <p:nvSpPr>
          <p:cNvPr id="7" name="TextBox 6"/>
          <p:cNvSpPr txBox="1"/>
          <p:nvPr/>
        </p:nvSpPr>
        <p:spPr>
          <a:xfrm>
            <a:off x="6766560" y="1691640"/>
            <a:ext cx="4754880" cy="365760"/>
          </a:xfrm>
          <a:prstGeom prst="rect">
            <a:avLst/>
          </a:prstGeom>
          <a:noFill/>
        </p:spPr>
        <p:txBody>
          <a:bodyPr wrap="square" anchor="t" lIns="45720" rIns="45720" tIns="27432" bIns="27432">
            <a:spAutoFit/>
          </a:bodyPr>
          <a:lstStyle/>
          <a:p>
            <a:pPr algn="l">
              <a:lnSpc>
                <a:spcPct val="115000"/>
              </a:lnSpc>
            </a:pPr>
            <a:r>
              <a:rPr sz="1200" b="1" i="0">
                <a:solidFill>
                  <a:srgbClr val="0F766E"/>
                </a:solidFill>
                <a:latin typeface="Poppins"/>
              </a:rPr>
              <a:t>A European partnership</a:t>
            </a:r>
          </a:p>
        </p:txBody>
      </p:sp>
      <p:pic>
        <p:nvPicPr>
          <p:cNvPr id="8" name="Picture 7" descr="ub.png"/>
          <p:cNvPicPr>
            <a:picLocks noChangeAspect="1"/>
          </p:cNvPicPr>
          <p:nvPr/>
        </p:nvPicPr>
        <p:blipFill>
          <a:blip r:embed="rId2"/>
          <a:stretch>
            <a:fillRect/>
          </a:stretch>
        </p:blipFill>
        <p:spPr>
          <a:xfrm>
            <a:off x="6766560" y="2148840"/>
            <a:ext cx="2100968" cy="566928"/>
          </a:xfrm>
          <a:prstGeom prst="rect">
            <a:avLst/>
          </a:prstGeom>
        </p:spPr>
      </p:pic>
      <p:pic>
        <p:nvPicPr>
          <p:cNvPr id="9" name="Picture 8" descr="sif.png"/>
          <p:cNvPicPr>
            <a:picLocks noChangeAspect="1"/>
          </p:cNvPicPr>
          <p:nvPr/>
        </p:nvPicPr>
        <p:blipFill>
          <a:blip r:embed="rId3"/>
          <a:stretch>
            <a:fillRect/>
          </a:stretch>
        </p:blipFill>
        <p:spPr>
          <a:xfrm>
            <a:off x="9279008" y="2148840"/>
            <a:ext cx="566928" cy="566928"/>
          </a:xfrm>
          <a:prstGeom prst="rect">
            <a:avLst/>
          </a:prstGeom>
        </p:spPr>
      </p:pic>
      <p:pic>
        <p:nvPicPr>
          <p:cNvPr id="10" name="Picture 9" descr="wef.png"/>
          <p:cNvPicPr>
            <a:picLocks noChangeAspect="1"/>
          </p:cNvPicPr>
          <p:nvPr/>
        </p:nvPicPr>
        <p:blipFill>
          <a:blip r:embed="rId4"/>
          <a:stretch>
            <a:fillRect/>
          </a:stretch>
        </p:blipFill>
        <p:spPr>
          <a:xfrm>
            <a:off x="10257416" y="2148840"/>
            <a:ext cx="1902857" cy="566928"/>
          </a:xfrm>
          <a:prstGeom prst="rect">
            <a:avLst/>
          </a:prstGeom>
        </p:spPr>
      </p:pic>
      <p:pic>
        <p:nvPicPr>
          <p:cNvPr id="11" name="Picture 10" descr="mmvr.png"/>
          <p:cNvPicPr>
            <a:picLocks noChangeAspect="1"/>
          </p:cNvPicPr>
          <p:nvPr/>
        </p:nvPicPr>
        <p:blipFill>
          <a:blip r:embed="rId5"/>
          <a:stretch>
            <a:fillRect/>
          </a:stretch>
        </p:blipFill>
        <p:spPr>
          <a:xfrm>
            <a:off x="6766560" y="3139789"/>
            <a:ext cx="2194555" cy="322390"/>
          </a:xfrm>
          <a:prstGeom prst="rect">
            <a:avLst/>
          </a:prstGeom>
        </p:spPr>
      </p:pic>
      <p:sp>
        <p:nvSpPr>
          <p:cNvPr id="12" name="Rounded Rectangle 11"/>
          <p:cNvSpPr/>
          <p:nvPr/>
        </p:nvSpPr>
        <p:spPr>
          <a:xfrm>
            <a:off x="685800" y="4800600"/>
            <a:ext cx="10820095" cy="1234440"/>
          </a:xfrm>
          <a:prstGeom prst="roundRect">
            <a:avLst>
              <a:gd name="adj" fmla="val 6000"/>
            </a:avLst>
          </a:prstGeom>
          <a:solidFill>
            <a:srgbClr val="F6F1E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868680" y="4864608"/>
            <a:ext cx="10454335" cy="1143000"/>
          </a:xfrm>
          <a:prstGeom prst="rect">
            <a:avLst/>
          </a:prstGeom>
          <a:noFill/>
        </p:spPr>
        <p:txBody>
          <a:bodyPr wrap="square" anchor="ctr" lIns="45720" rIns="45720" tIns="27432" bIns="27432">
            <a:spAutoFit/>
          </a:bodyPr>
          <a:lstStyle/>
          <a:p>
            <a:pPr algn="l">
              <a:lnSpc>
                <a:spcPct val="120000"/>
              </a:lnSpc>
            </a:pPr>
            <a:r>
              <a:rPr sz="1100" b="0" i="0">
                <a:solidFill>
                  <a:srgbClr val="41545E"/>
                </a:solidFill>
                <a:latin typeface="Poppins"/>
              </a:rPr>
              <a:t>Funded by the European Union. Views and opinions expressed are however those of the author(s) only and do not necessarily reflect those of the European Union or the granting authority. Neither the European Union nor the granting authority can be held responsible for them.</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Poppins"/>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oppin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