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10287000" cx="18288000"/>
  <p:notesSz cx="6858000" cy="9144000"/>
  <p:embeddedFontLst>
    <p:embeddedFont>
      <p:font typeface="Poppins"/>
      <p:regular r:id="rId56"/>
      <p:bold r:id="rId57"/>
      <p:italic r:id="rId58"/>
      <p:boldItalic r:id="rId59"/>
    </p:embeddedFont>
    <p:embeddedFont>
      <p:font typeface="Montserrat"/>
      <p:bold r:id="rId60"/>
      <p:boldItalic r:id="rId61"/>
    </p:embeddedFont>
    <p:embeddedFont>
      <p:font typeface="Roboto Condensed"/>
      <p:regular r:id="rId62"/>
      <p:bold r:id="rId63"/>
      <p:italic r:id="rId64"/>
      <p:boldItalic r:id="rId65"/>
    </p:embeddedFont>
    <p:embeddedFont>
      <p:font typeface="Public Sans"/>
      <p:bold r:id="rId66"/>
      <p:boldItalic r:id="rId67"/>
    </p:embeddedFont>
    <p:embeddedFont>
      <p:font typeface="Open Sans"/>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72" roundtripDataSignature="AMtx7mj2zQUuyIswX0IqS73lxth3cpjN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2" Type="http://customschemas.google.com/relationships/presentationmetadata" Target="meta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OpenSans-boldItalic.fntdata"/><Relationship Id="rId70" Type="http://schemas.openxmlformats.org/officeDocument/2006/relationships/font" Target="fonts/OpenSans-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RobotoCondensed-regular.fntdata"/><Relationship Id="rId61" Type="http://schemas.openxmlformats.org/officeDocument/2006/relationships/font" Target="fonts/Montserrat-boldItalic.fntdata"/><Relationship Id="rId20" Type="http://schemas.openxmlformats.org/officeDocument/2006/relationships/slide" Target="slides/slide15.xml"/><Relationship Id="rId64" Type="http://schemas.openxmlformats.org/officeDocument/2006/relationships/font" Target="fonts/RobotoCondensed-italic.fntdata"/><Relationship Id="rId63" Type="http://schemas.openxmlformats.org/officeDocument/2006/relationships/font" Target="fonts/RobotoCondensed-bold.fntdata"/><Relationship Id="rId22" Type="http://schemas.openxmlformats.org/officeDocument/2006/relationships/slide" Target="slides/slide17.xml"/><Relationship Id="rId66" Type="http://schemas.openxmlformats.org/officeDocument/2006/relationships/font" Target="fonts/PublicSans-bold.fntdata"/><Relationship Id="rId21" Type="http://schemas.openxmlformats.org/officeDocument/2006/relationships/slide" Target="slides/slide16.xml"/><Relationship Id="rId65" Type="http://schemas.openxmlformats.org/officeDocument/2006/relationships/font" Target="fonts/RobotoCondensed-boldItalic.fntdata"/><Relationship Id="rId24" Type="http://schemas.openxmlformats.org/officeDocument/2006/relationships/slide" Target="slides/slide19.xml"/><Relationship Id="rId68" Type="http://schemas.openxmlformats.org/officeDocument/2006/relationships/font" Target="fonts/OpenSans-regular.fntdata"/><Relationship Id="rId23" Type="http://schemas.openxmlformats.org/officeDocument/2006/relationships/slide" Target="slides/slide18.xml"/><Relationship Id="rId67" Type="http://schemas.openxmlformats.org/officeDocument/2006/relationships/font" Target="fonts/PublicSans-boldItalic.fntdata"/><Relationship Id="rId60" Type="http://schemas.openxmlformats.org/officeDocument/2006/relationships/font" Target="fonts/Montserrat-bold.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OpenSans-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Poppins-bold.fntdata"/><Relationship Id="rId12" Type="http://schemas.openxmlformats.org/officeDocument/2006/relationships/slide" Target="slides/slide7.xml"/><Relationship Id="rId56" Type="http://schemas.openxmlformats.org/officeDocument/2006/relationships/font" Target="fonts/Poppins-regular.fntdata"/><Relationship Id="rId15" Type="http://schemas.openxmlformats.org/officeDocument/2006/relationships/slide" Target="slides/slide10.xml"/><Relationship Id="rId59" Type="http://schemas.openxmlformats.org/officeDocument/2006/relationships/font" Target="fonts/Poppins-boldItalic.fntdata"/><Relationship Id="rId14" Type="http://schemas.openxmlformats.org/officeDocument/2006/relationships/slide" Target="slides/slide9.xml"/><Relationship Id="rId58" Type="http://schemas.openxmlformats.org/officeDocument/2006/relationships/font" Target="fonts/Poppins-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1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1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2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2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2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2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2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2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2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2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2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2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3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3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3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3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3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3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3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3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3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3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3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3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3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3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3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4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p4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4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p4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4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4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4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p4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4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p4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4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4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4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p4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4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p4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4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p4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4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9" name="Google Shape;739;p4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5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0" name="Google Shape;750;p5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5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0" name="Google Shape;760;p5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5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5" name="Google Shape;765;p5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3" name="Google Shape;193;p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94" name="Google Shape;194;p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96" name="Google Shape;196;p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7" name="Google Shape;197;p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6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6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6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5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5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5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5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5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5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5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5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5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6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6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6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6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62"/>
          <p:cNvSpPr/>
          <p:nvPr>
            <p:ph idx="2" type="pic"/>
          </p:nvPr>
        </p:nvSpPr>
        <p:spPr>
          <a:xfrm>
            <a:off x="1792288" y="612775"/>
            <a:ext cx="5486400" cy="4114800"/>
          </a:xfrm>
          <a:prstGeom prst="rect">
            <a:avLst/>
          </a:prstGeom>
          <a:noFill/>
          <a:ln>
            <a:noFill/>
          </a:ln>
        </p:spPr>
      </p:sp>
      <p:sp>
        <p:nvSpPr>
          <p:cNvPr id="68" name="Google Shape;68;p6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18.png"/><Relationship Id="rId6"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3.png"/><Relationship Id="rId5"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vmlDrawing" Target="../drawings/vmlDrawing1.vml"/><Relationship Id="rId4" Type="http://schemas.openxmlformats.org/officeDocument/2006/relationships/image" Target="../media/image16.png"/><Relationship Id="rId5" Type="http://schemas.openxmlformats.org/officeDocument/2006/relationships/image" Target="../media/image48.png"/><Relationship Id="rId6" Type="http://schemas.openxmlformats.org/officeDocument/2006/relationships/oleObject" Target="../embeddings/oleObject1.bin"/><Relationship Id="rId7" Type="http://schemas.openxmlformats.org/officeDocument/2006/relationships/oleObject" Target="../embeddings/oleObject1.bin"/><Relationship Id="rId8"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4.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49.png"/><Relationship Id="rId5"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6.png"/><Relationship Id="rId4" Type="http://schemas.openxmlformats.org/officeDocument/2006/relationships/image" Target="../media/image10.png"/><Relationship Id="rId5"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33.png"/><Relationship Id="rId5" Type="http://schemas.openxmlformats.org/officeDocument/2006/relationships/image" Target="../media/image45.png"/><Relationship Id="rId6" Type="http://schemas.openxmlformats.org/officeDocument/2006/relationships/image" Target="../media/image5.png"/><Relationship Id="rId7"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28.png"/><Relationship Id="rId6"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31.png"/><Relationship Id="rId5"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30.png"/><Relationship Id="rId5" Type="http://schemas.openxmlformats.org/officeDocument/2006/relationships/image" Target="../media/image47.png"/><Relationship Id="rId6"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29.png"/><Relationship Id="rId5"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35.png"/><Relationship Id="rId5"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5.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5.png"/><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5.pn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5.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46.png"/><Relationship Id="rId4" Type="http://schemas.openxmlformats.org/officeDocument/2006/relationships/image" Target="../media/image5.png"/><Relationship Id="rId5" Type="http://schemas.openxmlformats.org/officeDocument/2006/relationships/image" Target="../media/image38.jpg"/><Relationship Id="rId6"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5.png"/><Relationship Id="rId4" Type="http://schemas.openxmlformats.org/officeDocument/2006/relationships/image" Target="../media/image43.png"/><Relationship Id="rId5" Type="http://schemas.openxmlformats.org/officeDocument/2006/relationships/image" Target="../media/image39.png"/><Relationship Id="rId6" Type="http://schemas.openxmlformats.org/officeDocument/2006/relationships/image" Target="../media/image42.png"/><Relationship Id="rId7"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7.png"/><Relationship Id="rId4" Type="http://schemas.openxmlformats.org/officeDocument/2006/relationships/image" Target="../media/image5.png"/><Relationship Id="rId5" Type="http://schemas.openxmlformats.org/officeDocument/2006/relationships/image" Target="../media/image41.png"/><Relationship Id="rId6"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5.png"/><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5.pn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jpg"/><Relationship Id="rId4" Type="http://schemas.openxmlformats.org/officeDocument/2006/relationships/image" Target="../media/image5.png"/><Relationship Id="rId5"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13.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48198"/>
        </a:solidFill>
      </p:bgPr>
    </p:bg>
    <p:spTree>
      <p:nvGrpSpPr>
        <p:cNvPr id="87" name="Shape 87"/>
        <p:cNvGrpSpPr/>
        <p:nvPr/>
      </p:nvGrpSpPr>
      <p:grpSpPr>
        <a:xfrm>
          <a:off x="0" y="0"/>
          <a:ext cx="0" cy="0"/>
          <a:chOff x="0" y="0"/>
          <a:chExt cx="0" cy="0"/>
        </a:xfrm>
      </p:grpSpPr>
      <p:grpSp>
        <p:nvGrpSpPr>
          <p:cNvPr id="88" name="Google Shape;88;p1"/>
          <p:cNvGrpSpPr/>
          <p:nvPr/>
        </p:nvGrpSpPr>
        <p:grpSpPr>
          <a:xfrm>
            <a:off x="685800" y="114300"/>
            <a:ext cx="17531119" cy="10287000"/>
            <a:chOff x="0" y="0"/>
            <a:chExt cx="23374825" cy="13716000"/>
          </a:xfrm>
        </p:grpSpPr>
        <p:sp>
          <p:nvSpPr>
            <p:cNvPr id="89" name="Google Shape;89;p1"/>
            <p:cNvSpPr/>
            <p:nvPr/>
          </p:nvSpPr>
          <p:spPr>
            <a:xfrm>
              <a:off x="7431855" y="0"/>
              <a:ext cx="15942970" cy="13716000"/>
            </a:xfrm>
            <a:custGeom>
              <a:rect b="b" l="l" r="r" t="t"/>
              <a:pathLst>
                <a:path extrusionOk="0" h="13716000" w="15942970">
                  <a:moveTo>
                    <a:pt x="0" y="0"/>
                  </a:moveTo>
                  <a:lnTo>
                    <a:pt x="15942970" y="0"/>
                  </a:lnTo>
                  <a:lnTo>
                    <a:pt x="15942970" y="13716000"/>
                  </a:lnTo>
                  <a:lnTo>
                    <a:pt x="0" y="13716000"/>
                  </a:lnTo>
                  <a:lnTo>
                    <a:pt x="0" y="0"/>
                  </a:lnTo>
                  <a:close/>
                </a:path>
              </a:pathLst>
            </a:custGeom>
            <a:blipFill rotWithShape="1">
              <a:blip r:embed="rId3">
                <a:alphaModFix/>
              </a:blip>
              <a:stretch>
                <a:fillRect b="0" l="-244" r="-6376" t="-2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1"/>
            <p:cNvSpPr txBox="1"/>
            <p:nvPr/>
          </p:nvSpPr>
          <p:spPr>
            <a:xfrm>
              <a:off x="127286" y="1301399"/>
              <a:ext cx="6661105" cy="1704596"/>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lang="en-US" sz="7695">
                  <a:solidFill>
                    <a:srgbClr val="404040"/>
                  </a:solidFill>
                  <a:latin typeface="Arial"/>
                  <a:ea typeface="Arial"/>
                  <a:cs typeface="Arial"/>
                  <a:sym typeface="Arial"/>
                </a:rPr>
                <a:t>VR BALANCE</a:t>
              </a:r>
              <a:endParaRPr/>
            </a:p>
          </p:txBody>
        </p:sp>
        <p:sp>
          <p:nvSpPr>
            <p:cNvPr id="91" name="Google Shape;91;p1"/>
            <p:cNvSpPr txBox="1"/>
            <p:nvPr/>
          </p:nvSpPr>
          <p:spPr>
            <a:xfrm>
              <a:off x="127285" y="1593499"/>
              <a:ext cx="6661105" cy="1704596"/>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lang="en-US" sz="7695">
                  <a:solidFill>
                    <a:srgbClr val="DBEDF5"/>
                  </a:solidFill>
                  <a:latin typeface="Arial"/>
                  <a:ea typeface="Arial"/>
                  <a:cs typeface="Arial"/>
                  <a:sym typeface="Arial"/>
                </a:rPr>
                <a:t>VR BALANCE</a:t>
              </a:r>
              <a:endParaRPr/>
            </a:p>
          </p:txBody>
        </p:sp>
        <p:sp>
          <p:nvSpPr>
            <p:cNvPr id="92" name="Google Shape;92;p1"/>
            <p:cNvSpPr txBox="1"/>
            <p:nvPr/>
          </p:nvSpPr>
          <p:spPr>
            <a:xfrm>
              <a:off x="0" y="3298095"/>
              <a:ext cx="6750291" cy="665396"/>
            </a:xfrm>
            <a:prstGeom prst="rect">
              <a:avLst/>
            </a:prstGeom>
            <a:noFill/>
            <a:ln>
              <a:noFill/>
            </a:ln>
          </p:spPr>
          <p:txBody>
            <a:bodyPr anchorCtr="0" anchor="t" bIns="0" lIns="0" spcFirstLastPara="1" rIns="0" wrap="square" tIns="0">
              <a:spAutoFit/>
            </a:bodyPr>
            <a:lstStyle/>
            <a:p>
              <a:pPr indent="0" lvl="0" marL="0" marR="0" rtl="0" algn="l">
                <a:lnSpc>
                  <a:spcPct val="139986"/>
                </a:lnSpc>
                <a:spcBef>
                  <a:spcPts val="0"/>
                </a:spcBef>
                <a:spcAft>
                  <a:spcPts val="0"/>
                </a:spcAft>
                <a:buNone/>
              </a:pPr>
              <a:r>
                <a:t/>
              </a:r>
              <a:endParaRPr sz="2916">
                <a:solidFill>
                  <a:srgbClr val="FBFBFB"/>
                </a:solidFill>
                <a:latin typeface="Poppins"/>
                <a:ea typeface="Poppins"/>
                <a:cs typeface="Poppins"/>
                <a:sym typeface="Poppins"/>
              </a:endParaRPr>
            </a:p>
          </p:txBody>
        </p:sp>
        <p:sp>
          <p:nvSpPr>
            <p:cNvPr id="93" name="Google Shape;93;p1"/>
            <p:cNvSpPr/>
            <p:nvPr/>
          </p:nvSpPr>
          <p:spPr>
            <a:xfrm>
              <a:off x="2648425" y="6979584"/>
              <a:ext cx="3560528" cy="4383155"/>
            </a:xfrm>
            <a:custGeom>
              <a:rect b="b" l="l" r="r" t="t"/>
              <a:pathLst>
                <a:path extrusionOk="0" h="4383154" w="3560528">
                  <a:moveTo>
                    <a:pt x="0" y="0"/>
                  </a:moveTo>
                  <a:lnTo>
                    <a:pt x="3560528" y="0"/>
                  </a:lnTo>
                  <a:lnTo>
                    <a:pt x="3560528" y="4383154"/>
                  </a:lnTo>
                  <a:lnTo>
                    <a:pt x="0" y="438315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4" name="Google Shape;94;p1"/>
          <p:cNvSpPr/>
          <p:nvPr/>
        </p:nvSpPr>
        <p:spPr>
          <a:xfrm>
            <a:off x="389084" y="8612009"/>
            <a:ext cx="5650629" cy="1292581"/>
          </a:xfrm>
          <a:custGeom>
            <a:rect b="b" l="l" r="r" t="t"/>
            <a:pathLst>
              <a:path extrusionOk="0" h="1292581" w="5650629">
                <a:moveTo>
                  <a:pt x="0" y="0"/>
                </a:moveTo>
                <a:lnTo>
                  <a:pt x="5650630" y="0"/>
                </a:lnTo>
                <a:lnTo>
                  <a:pt x="5650630" y="1292582"/>
                </a:lnTo>
                <a:lnTo>
                  <a:pt x="0" y="129258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1"/>
          <p:cNvSpPr txBox="1"/>
          <p:nvPr/>
        </p:nvSpPr>
        <p:spPr>
          <a:xfrm>
            <a:off x="383343" y="4169530"/>
            <a:ext cx="2743200" cy="2654445"/>
          </a:xfrm>
          <a:prstGeom prst="rect">
            <a:avLst/>
          </a:prstGeom>
          <a:noFill/>
          <a:ln>
            <a:noFill/>
          </a:ln>
        </p:spPr>
        <p:txBody>
          <a:bodyPr anchorCtr="0" anchor="t" bIns="45700" lIns="91425" spcFirstLastPara="1" rIns="91425" wrap="square" tIns="45700">
            <a:spAutoFit/>
          </a:bodyPr>
          <a:lstStyle/>
          <a:p>
            <a:pPr indent="0" lvl="0" marL="0" marR="0" rtl="0" algn="l">
              <a:lnSpc>
                <a:spcPct val="226777"/>
              </a:lnSpc>
              <a:spcBef>
                <a:spcPts val="0"/>
              </a:spcBef>
              <a:spcAft>
                <a:spcPts val="0"/>
              </a:spcAft>
              <a:buNone/>
            </a:pPr>
            <a:r>
              <a:rPr b="1" lang="en-US" sz="1800">
                <a:solidFill>
                  <a:schemeClr val="dk1"/>
                </a:solidFill>
                <a:latin typeface="Poppins"/>
                <a:ea typeface="Poppins"/>
                <a:cs typeface="Poppins"/>
                <a:sym typeface="Poppins"/>
              </a:rPr>
              <a:t>Lyčių lygybės skatinimas darbe ir namuose pasitelkiant virtualią realybę</a:t>
            </a:r>
            <a:endParaRPr b="1" sz="1800">
              <a:solidFill>
                <a:schemeClr val="dk1"/>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267" name="Shape 267"/>
        <p:cNvGrpSpPr/>
        <p:nvPr/>
      </p:nvGrpSpPr>
      <p:grpSpPr>
        <a:xfrm>
          <a:off x="0" y="0"/>
          <a:ext cx="0" cy="0"/>
          <a:chOff x="0" y="0"/>
          <a:chExt cx="0" cy="0"/>
        </a:xfrm>
      </p:grpSpPr>
      <p:grpSp>
        <p:nvGrpSpPr>
          <p:cNvPr id="268" name="Google Shape;268;p10"/>
          <p:cNvGrpSpPr/>
          <p:nvPr/>
        </p:nvGrpSpPr>
        <p:grpSpPr>
          <a:xfrm>
            <a:off x="13646504" y="3860122"/>
            <a:ext cx="4253936" cy="6202292"/>
            <a:chOff x="0" y="-152400"/>
            <a:chExt cx="5671915" cy="8269723"/>
          </a:xfrm>
        </p:grpSpPr>
        <p:sp>
          <p:nvSpPr>
            <p:cNvPr id="269" name="Google Shape;269;p10"/>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10"/>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grpSp>
        <p:nvGrpSpPr>
          <p:cNvPr id="271" name="Google Shape;271;p10"/>
          <p:cNvGrpSpPr/>
          <p:nvPr/>
        </p:nvGrpSpPr>
        <p:grpSpPr>
          <a:xfrm>
            <a:off x="10006278" y="1570024"/>
            <a:ext cx="7417443" cy="8115735"/>
            <a:chOff x="0" y="0"/>
            <a:chExt cx="9889924" cy="10820979"/>
          </a:xfrm>
        </p:grpSpPr>
        <p:sp>
          <p:nvSpPr>
            <p:cNvPr id="272" name="Google Shape;272;p10"/>
            <p:cNvSpPr/>
            <p:nvPr/>
          </p:nvSpPr>
          <p:spPr>
            <a:xfrm>
              <a:off x="0" y="0"/>
              <a:ext cx="9889924" cy="2644850"/>
            </a:xfrm>
            <a:custGeom>
              <a:rect b="b" l="l" r="r" t="t"/>
              <a:pathLst>
                <a:path extrusionOk="0" h="2644850" w="9889924">
                  <a:moveTo>
                    <a:pt x="0" y="0"/>
                  </a:moveTo>
                  <a:lnTo>
                    <a:pt x="9889924" y="0"/>
                  </a:lnTo>
                  <a:lnTo>
                    <a:pt x="9889924" y="2644850"/>
                  </a:lnTo>
                  <a:lnTo>
                    <a:pt x="0" y="2644850"/>
                  </a:lnTo>
                  <a:lnTo>
                    <a:pt x="0" y="0"/>
                  </a:lnTo>
                  <a:close/>
                </a:path>
              </a:pathLst>
            </a:custGeom>
            <a:blipFill rotWithShape="1">
              <a:blip r:embed="rId4">
                <a:alphaModFix/>
              </a:blip>
              <a:stretch>
                <a:fillRect b="-732409" l="-139393" r="-6151" t="-6509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10"/>
            <p:cNvSpPr/>
            <p:nvPr/>
          </p:nvSpPr>
          <p:spPr>
            <a:xfrm>
              <a:off x="0" y="2600570"/>
              <a:ext cx="9889924" cy="8220409"/>
            </a:xfrm>
            <a:custGeom>
              <a:rect b="b" l="l" r="r" t="t"/>
              <a:pathLst>
                <a:path extrusionOk="0" h="8220409" w="9889924">
                  <a:moveTo>
                    <a:pt x="0" y="0"/>
                  </a:moveTo>
                  <a:lnTo>
                    <a:pt x="9889924" y="0"/>
                  </a:lnTo>
                  <a:lnTo>
                    <a:pt x="9889924" y="8220409"/>
                  </a:lnTo>
                  <a:lnTo>
                    <a:pt x="0" y="8220409"/>
                  </a:lnTo>
                  <a:lnTo>
                    <a:pt x="0" y="0"/>
                  </a:lnTo>
                  <a:close/>
                </a:path>
              </a:pathLst>
            </a:custGeom>
            <a:blipFill rotWithShape="1">
              <a:blip r:embed="rId4">
                <a:alphaModFix/>
              </a:blip>
              <a:stretch>
                <a:fillRect b="-103303" l="-141448" r="-4694" t="-8616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74" name="Google Shape;274;p10"/>
          <p:cNvGrpSpPr/>
          <p:nvPr/>
        </p:nvGrpSpPr>
        <p:grpSpPr>
          <a:xfrm>
            <a:off x="1885207" y="1028700"/>
            <a:ext cx="16727791" cy="8802298"/>
            <a:chOff x="0" y="0"/>
            <a:chExt cx="22303721" cy="11736397"/>
          </a:xfrm>
        </p:grpSpPr>
        <p:sp>
          <p:nvSpPr>
            <p:cNvPr id="275" name="Google Shape;275;p10"/>
            <p:cNvSpPr/>
            <p:nvPr/>
          </p:nvSpPr>
          <p:spPr>
            <a:xfrm>
              <a:off x="0" y="0"/>
              <a:ext cx="3171404" cy="967278"/>
            </a:xfrm>
            <a:custGeom>
              <a:rect b="b" l="l" r="r" t="t"/>
              <a:pathLst>
                <a:path extrusionOk="0" h="967278" w="3171404">
                  <a:moveTo>
                    <a:pt x="0" y="0"/>
                  </a:moveTo>
                  <a:lnTo>
                    <a:pt x="3171404" y="0"/>
                  </a:lnTo>
                  <a:lnTo>
                    <a:pt x="3171404" y="967278"/>
                  </a:lnTo>
                  <a:lnTo>
                    <a:pt x="0" y="96727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10"/>
            <p:cNvSpPr/>
            <p:nvPr/>
          </p:nvSpPr>
          <p:spPr>
            <a:xfrm>
              <a:off x="3387304" y="408040"/>
              <a:ext cx="4810316" cy="10805225"/>
            </a:xfrm>
            <a:custGeom>
              <a:rect b="b" l="l" r="r" t="t"/>
              <a:pathLst>
                <a:path extrusionOk="0" h="10805225" w="4810316">
                  <a:moveTo>
                    <a:pt x="0" y="0"/>
                  </a:moveTo>
                  <a:lnTo>
                    <a:pt x="4810316" y="0"/>
                  </a:lnTo>
                  <a:lnTo>
                    <a:pt x="4810316" y="10805225"/>
                  </a:lnTo>
                  <a:lnTo>
                    <a:pt x="0" y="10805225"/>
                  </a:lnTo>
                  <a:lnTo>
                    <a:pt x="0" y="0"/>
                  </a:lnTo>
                  <a:close/>
                </a:path>
              </a:pathLst>
            </a:custGeom>
            <a:blipFill rotWithShape="1">
              <a:blip r:embed="rId4">
                <a:alphaModFix/>
              </a:blip>
              <a:stretch>
                <a:fillRect b="-1060" l="-139889" r="-10499" t="-790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77" name="Google Shape;277;p10"/>
            <p:cNvCxnSpPr/>
            <p:nvPr/>
          </p:nvCxnSpPr>
          <p:spPr>
            <a:xfrm>
              <a:off x="4419957" y="3192080"/>
              <a:ext cx="8193564" cy="0"/>
            </a:xfrm>
            <a:prstGeom prst="straightConnector1">
              <a:avLst/>
            </a:prstGeom>
            <a:noFill/>
            <a:ln cap="flat" cmpd="sng" w="50800">
              <a:solidFill>
                <a:srgbClr val="FF3131"/>
              </a:solidFill>
              <a:prstDash val="solid"/>
              <a:round/>
              <a:headEnd len="sm" w="sm" type="none"/>
              <a:tailEnd len="med" w="med" type="stealth"/>
            </a:ln>
          </p:spPr>
        </p:cxnSp>
        <p:cxnSp>
          <p:nvCxnSpPr>
            <p:cNvPr id="278" name="Google Shape;278;p10"/>
            <p:cNvCxnSpPr/>
            <p:nvPr/>
          </p:nvCxnSpPr>
          <p:spPr>
            <a:xfrm>
              <a:off x="4419957" y="3395280"/>
              <a:ext cx="8193564" cy="218625"/>
            </a:xfrm>
            <a:prstGeom prst="straightConnector1">
              <a:avLst/>
            </a:prstGeom>
            <a:noFill/>
            <a:ln cap="flat" cmpd="sng" w="50800">
              <a:solidFill>
                <a:srgbClr val="FF3131"/>
              </a:solidFill>
              <a:prstDash val="solid"/>
              <a:round/>
              <a:headEnd len="sm" w="sm" type="none"/>
              <a:tailEnd len="med" w="med" type="stealth"/>
            </a:ln>
          </p:spPr>
        </p:cxnSp>
        <p:cxnSp>
          <p:nvCxnSpPr>
            <p:cNvPr id="279" name="Google Shape;279;p10"/>
            <p:cNvCxnSpPr/>
            <p:nvPr/>
          </p:nvCxnSpPr>
          <p:spPr>
            <a:xfrm>
              <a:off x="4419957" y="6941296"/>
              <a:ext cx="8193564" cy="3913396"/>
            </a:xfrm>
            <a:prstGeom prst="straightConnector1">
              <a:avLst/>
            </a:prstGeom>
            <a:noFill/>
            <a:ln cap="flat" cmpd="sng" w="50800">
              <a:solidFill>
                <a:srgbClr val="FF3131"/>
              </a:solidFill>
              <a:prstDash val="solid"/>
              <a:round/>
              <a:headEnd len="sm" w="sm" type="none"/>
              <a:tailEnd len="med" w="med" type="stealth"/>
            </a:ln>
          </p:spPr>
        </p:cxnSp>
        <p:sp>
          <p:nvSpPr>
            <p:cNvPr id="280" name="Google Shape;280;p10"/>
            <p:cNvSpPr/>
            <p:nvPr/>
          </p:nvSpPr>
          <p:spPr>
            <a:xfrm>
              <a:off x="12666601" y="10574532"/>
              <a:ext cx="8553724" cy="655476"/>
            </a:xfrm>
            <a:custGeom>
              <a:rect b="b" l="l" r="r" t="t"/>
              <a:pathLst>
                <a:path extrusionOk="0" h="655476" w="8553724">
                  <a:moveTo>
                    <a:pt x="0" y="0"/>
                  </a:moveTo>
                  <a:lnTo>
                    <a:pt x="8553724" y="0"/>
                  </a:lnTo>
                  <a:lnTo>
                    <a:pt x="8553724" y="655476"/>
                  </a:lnTo>
                  <a:lnTo>
                    <a:pt x="0" y="655476"/>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0"/>
            <p:cNvSpPr txBox="1"/>
            <p:nvPr/>
          </p:nvSpPr>
          <p:spPr>
            <a:xfrm>
              <a:off x="14020757" y="11404583"/>
              <a:ext cx="8282964" cy="331814"/>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lang="en-US" sz="1453">
                  <a:solidFill>
                    <a:srgbClr val="FFFFFF"/>
                  </a:solidFill>
                  <a:latin typeface="Poppins"/>
                  <a:ea typeface="Poppins"/>
                  <a:cs typeface="Poppins"/>
                  <a:sym typeface="Poppins"/>
                </a:rPr>
                <a:t>Source: World Economic Forum, Global Gender GAP Index 2024. </a:t>
              </a:r>
              <a:endParaRPr/>
            </a:p>
          </p:txBody>
        </p:sp>
      </p:grpSp>
      <p:sp>
        <p:nvSpPr>
          <p:cNvPr id="282" name="Google Shape;282;p10"/>
          <p:cNvSpPr txBox="1"/>
          <p:nvPr/>
        </p:nvSpPr>
        <p:spPr>
          <a:xfrm>
            <a:off x="2354922" y="1134807"/>
            <a:ext cx="1286867" cy="435216"/>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364">
                <a:solidFill>
                  <a:srgbClr val="FFFFFF"/>
                </a:solidFill>
                <a:latin typeface="Poppins"/>
                <a:ea typeface="Poppins"/>
                <a:cs typeface="Poppins"/>
                <a:sym typeface="Poppins"/>
              </a:rPr>
              <a:t>EUROPA</a:t>
            </a:r>
            <a:endParaRPr/>
          </a:p>
        </p:txBody>
      </p:sp>
      <p:sp>
        <p:nvSpPr>
          <p:cNvPr id="283" name="Google Shape;283;p10"/>
          <p:cNvSpPr/>
          <p:nvPr/>
        </p:nvSpPr>
        <p:spPr>
          <a:xfrm>
            <a:off x="10195881" y="3484897"/>
            <a:ext cx="6415293" cy="756988"/>
          </a:xfrm>
          <a:custGeom>
            <a:rect b="b" l="l" r="r" t="t"/>
            <a:pathLst>
              <a:path extrusionOk="0" h="756988" w="6415293">
                <a:moveTo>
                  <a:pt x="0" y="0"/>
                </a:moveTo>
                <a:lnTo>
                  <a:pt x="6415293" y="0"/>
                </a:lnTo>
                <a:lnTo>
                  <a:pt x="6415293" y="756988"/>
                </a:lnTo>
                <a:lnTo>
                  <a:pt x="0" y="756988"/>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10"/>
          <p:cNvSpPr txBox="1"/>
          <p:nvPr/>
        </p:nvSpPr>
        <p:spPr>
          <a:xfrm>
            <a:off x="2998356" y="133252"/>
            <a:ext cx="12291289" cy="86359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5000">
                <a:solidFill>
                  <a:srgbClr val="FFFFFF"/>
                </a:solidFill>
                <a:latin typeface="Open Sans"/>
                <a:ea typeface="Open Sans"/>
                <a:cs typeface="Open Sans"/>
                <a:sym typeface="Open Sans"/>
              </a:rPr>
              <a:t>PASAULINIS LYČIŲ ATOTRŪKIO INDEKSAS</a:t>
            </a:r>
            <a:endParaRPr/>
          </a:p>
        </p:txBody>
      </p:sp>
      <p:sp>
        <p:nvSpPr>
          <p:cNvPr id="285" name="Google Shape;285;p10"/>
          <p:cNvSpPr/>
          <p:nvPr/>
        </p:nvSpPr>
        <p:spPr>
          <a:xfrm>
            <a:off x="389084" y="8612009"/>
            <a:ext cx="4043130" cy="924866"/>
          </a:xfrm>
          <a:custGeom>
            <a:rect b="b" l="l" r="r" t="t"/>
            <a:pathLst>
              <a:path extrusionOk="0" h="924866" w="4043130">
                <a:moveTo>
                  <a:pt x="0" y="0"/>
                </a:moveTo>
                <a:lnTo>
                  <a:pt x="4043131" y="0"/>
                </a:lnTo>
                <a:lnTo>
                  <a:pt x="4043131" y="924866"/>
                </a:lnTo>
                <a:lnTo>
                  <a:pt x="0" y="924866"/>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289" name="Shape 289"/>
        <p:cNvGrpSpPr/>
        <p:nvPr/>
      </p:nvGrpSpPr>
      <p:grpSpPr>
        <a:xfrm>
          <a:off x="0" y="0"/>
          <a:ext cx="0" cy="0"/>
          <a:chOff x="0" y="0"/>
          <a:chExt cx="0" cy="0"/>
        </a:xfrm>
      </p:grpSpPr>
      <p:grpSp>
        <p:nvGrpSpPr>
          <p:cNvPr id="290" name="Google Shape;290;p11"/>
          <p:cNvGrpSpPr/>
          <p:nvPr/>
        </p:nvGrpSpPr>
        <p:grpSpPr>
          <a:xfrm>
            <a:off x="13646504" y="3860122"/>
            <a:ext cx="4253936" cy="6202292"/>
            <a:chOff x="0" y="-152400"/>
            <a:chExt cx="5671915" cy="8269723"/>
          </a:xfrm>
        </p:grpSpPr>
        <p:sp>
          <p:nvSpPr>
            <p:cNvPr id="291" name="Google Shape;291;p11"/>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1"/>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293" name="Google Shape;293;p11"/>
          <p:cNvSpPr/>
          <p:nvPr/>
        </p:nvSpPr>
        <p:spPr>
          <a:xfrm>
            <a:off x="3132392" y="2416518"/>
            <a:ext cx="12023216" cy="6988494"/>
          </a:xfrm>
          <a:custGeom>
            <a:rect b="b" l="l" r="r" t="t"/>
            <a:pathLst>
              <a:path extrusionOk="0" h="6988494" w="12023216">
                <a:moveTo>
                  <a:pt x="0" y="0"/>
                </a:moveTo>
                <a:lnTo>
                  <a:pt x="12023216" y="0"/>
                </a:lnTo>
                <a:lnTo>
                  <a:pt x="12023216" y="6988494"/>
                </a:lnTo>
                <a:lnTo>
                  <a:pt x="0" y="698849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11"/>
          <p:cNvSpPr txBox="1"/>
          <p:nvPr/>
        </p:nvSpPr>
        <p:spPr>
          <a:xfrm>
            <a:off x="702870" y="209551"/>
            <a:ext cx="16882260" cy="108774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6300">
                <a:solidFill>
                  <a:srgbClr val="FFFFFF"/>
                </a:solidFill>
                <a:latin typeface="Roboto Condensed"/>
                <a:ea typeface="Roboto Condensed"/>
                <a:cs typeface="Roboto Condensed"/>
                <a:sym typeface="Roboto Condensed"/>
              </a:rPr>
              <a:t>LYČIŲ NELYGYBĖ ISPANIJOJE: PAGRINDINĖS SRITYS</a:t>
            </a:r>
            <a:endParaRPr/>
          </a:p>
        </p:txBody>
      </p:sp>
      <p:sp>
        <p:nvSpPr>
          <p:cNvPr id="295" name="Google Shape;295;p11"/>
          <p:cNvSpPr/>
          <p:nvPr/>
        </p:nvSpPr>
        <p:spPr>
          <a:xfrm>
            <a:off x="7784341" y="8498965"/>
            <a:ext cx="7371267" cy="883561"/>
          </a:xfrm>
          <a:custGeom>
            <a:rect b="b" l="l" r="r" t="t"/>
            <a:pathLst>
              <a:path extrusionOk="0" h="883561" w="7371267">
                <a:moveTo>
                  <a:pt x="0" y="0"/>
                </a:moveTo>
                <a:lnTo>
                  <a:pt x="7371267" y="0"/>
                </a:lnTo>
                <a:lnTo>
                  <a:pt x="7371267" y="883561"/>
                </a:lnTo>
                <a:lnTo>
                  <a:pt x="0" y="883561"/>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1"/>
          <p:cNvSpPr/>
          <p:nvPr/>
        </p:nvSpPr>
        <p:spPr>
          <a:xfrm>
            <a:off x="7784341" y="5910765"/>
            <a:ext cx="7371267" cy="883561"/>
          </a:xfrm>
          <a:custGeom>
            <a:rect b="b" l="l" r="r" t="t"/>
            <a:pathLst>
              <a:path extrusionOk="0" h="883561" w="7371267">
                <a:moveTo>
                  <a:pt x="0" y="0"/>
                </a:moveTo>
                <a:lnTo>
                  <a:pt x="7371267" y="0"/>
                </a:lnTo>
                <a:lnTo>
                  <a:pt x="7371267" y="883562"/>
                </a:lnTo>
                <a:lnTo>
                  <a:pt x="0" y="883562"/>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11"/>
          <p:cNvSpPr/>
          <p:nvPr/>
        </p:nvSpPr>
        <p:spPr>
          <a:xfrm rot="5400000">
            <a:off x="3611224" y="6572834"/>
            <a:ext cx="830488" cy="996792"/>
          </a:xfrm>
          <a:custGeom>
            <a:rect b="b" l="l" r="r" t="t"/>
            <a:pathLst>
              <a:path extrusionOk="0" h="996792" w="830488">
                <a:moveTo>
                  <a:pt x="0" y="996792"/>
                </a:moveTo>
                <a:lnTo>
                  <a:pt x="0" y="0"/>
                </a:lnTo>
                <a:lnTo>
                  <a:pt x="830488" y="0"/>
                </a:lnTo>
                <a:lnTo>
                  <a:pt x="830488" y="996792"/>
                </a:lnTo>
                <a:lnTo>
                  <a:pt x="0" y="996792"/>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1"/>
          <p:cNvSpPr txBox="1"/>
          <p:nvPr/>
        </p:nvSpPr>
        <p:spPr>
          <a:xfrm>
            <a:off x="8943385" y="9587621"/>
            <a:ext cx="6212223" cy="258385"/>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lang="en-US" sz="1453">
                <a:solidFill>
                  <a:srgbClr val="FFFFFF"/>
                </a:solidFill>
                <a:latin typeface="Poppins"/>
                <a:ea typeface="Poppins"/>
                <a:cs typeface="Poppins"/>
                <a:sym typeface="Poppins"/>
              </a:rPr>
              <a:t>Source: World Economic Forum, Global Gender GAP Index 2024. </a:t>
            </a:r>
            <a:endParaRPr/>
          </a:p>
        </p:txBody>
      </p:sp>
      <p:sp>
        <p:nvSpPr>
          <p:cNvPr id="299" name="Google Shape;299;p11"/>
          <p:cNvSpPr/>
          <p:nvPr/>
        </p:nvSpPr>
        <p:spPr>
          <a:xfrm>
            <a:off x="0" y="9258300"/>
            <a:ext cx="4043130" cy="924866"/>
          </a:xfrm>
          <a:custGeom>
            <a:rect b="b" l="l" r="r" t="t"/>
            <a:pathLst>
              <a:path extrusionOk="0" h="924866" w="4043130">
                <a:moveTo>
                  <a:pt x="0" y="0"/>
                </a:moveTo>
                <a:lnTo>
                  <a:pt x="4043130" y="0"/>
                </a:lnTo>
                <a:lnTo>
                  <a:pt x="4043130" y="924866"/>
                </a:lnTo>
                <a:lnTo>
                  <a:pt x="0" y="9248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03" name="Shape 303"/>
        <p:cNvGrpSpPr/>
        <p:nvPr/>
      </p:nvGrpSpPr>
      <p:grpSpPr>
        <a:xfrm>
          <a:off x="0" y="0"/>
          <a:ext cx="0" cy="0"/>
          <a:chOff x="0" y="0"/>
          <a:chExt cx="0" cy="0"/>
        </a:xfrm>
      </p:grpSpPr>
      <p:grpSp>
        <p:nvGrpSpPr>
          <p:cNvPr id="304" name="Google Shape;304;p12"/>
          <p:cNvGrpSpPr/>
          <p:nvPr/>
        </p:nvGrpSpPr>
        <p:grpSpPr>
          <a:xfrm>
            <a:off x="13646504" y="3860122"/>
            <a:ext cx="4253936" cy="6202292"/>
            <a:chOff x="0" y="-152400"/>
            <a:chExt cx="5671915" cy="8269723"/>
          </a:xfrm>
        </p:grpSpPr>
        <p:sp>
          <p:nvSpPr>
            <p:cNvPr id="305" name="Google Shape;305;p12"/>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12"/>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307" name="Google Shape;307;p12"/>
          <p:cNvSpPr/>
          <p:nvPr/>
        </p:nvSpPr>
        <p:spPr>
          <a:xfrm>
            <a:off x="131110" y="9405012"/>
            <a:ext cx="2204969" cy="881988"/>
          </a:xfrm>
          <a:custGeom>
            <a:rect b="b" l="l" r="r" t="t"/>
            <a:pathLst>
              <a:path extrusionOk="0" h="881988" w="2204969">
                <a:moveTo>
                  <a:pt x="0" y="0"/>
                </a:moveTo>
                <a:lnTo>
                  <a:pt x="2204970" y="0"/>
                </a:lnTo>
                <a:lnTo>
                  <a:pt x="2204970" y="881988"/>
                </a:lnTo>
                <a:lnTo>
                  <a:pt x="0" y="88198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08" name="Google Shape;308;p12"/>
          <p:cNvGrpSpPr/>
          <p:nvPr/>
        </p:nvGrpSpPr>
        <p:grpSpPr>
          <a:xfrm>
            <a:off x="2489334" y="1563649"/>
            <a:ext cx="13309332" cy="7986758"/>
            <a:chOff x="0" y="0"/>
            <a:chExt cx="17745776" cy="10649010"/>
          </a:xfrm>
        </p:grpSpPr>
        <p:sp>
          <p:nvSpPr>
            <p:cNvPr id="309" name="Google Shape;309;p12"/>
            <p:cNvSpPr/>
            <p:nvPr/>
          </p:nvSpPr>
          <p:spPr>
            <a:xfrm>
              <a:off x="0" y="0"/>
              <a:ext cx="17745776" cy="7620905"/>
            </a:xfrm>
            <a:custGeom>
              <a:rect b="b" l="l" r="r" t="t"/>
              <a:pathLst>
                <a:path extrusionOk="0" h="7620905" w="17745776">
                  <a:moveTo>
                    <a:pt x="0" y="0"/>
                  </a:moveTo>
                  <a:lnTo>
                    <a:pt x="17745776" y="0"/>
                  </a:lnTo>
                  <a:lnTo>
                    <a:pt x="17745776" y="7620905"/>
                  </a:lnTo>
                  <a:lnTo>
                    <a:pt x="0" y="7620905"/>
                  </a:lnTo>
                  <a:lnTo>
                    <a:pt x="0" y="0"/>
                  </a:lnTo>
                  <a:close/>
                </a:path>
              </a:pathLst>
            </a:custGeom>
            <a:blipFill rotWithShape="1">
              <a:blip r:embed="rId5">
                <a:alphaModFix/>
              </a:blip>
              <a:stretch>
                <a:fillRect b="-70265" l="-3858" r="-4137" t="-1645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2"/>
            <p:cNvSpPr/>
            <p:nvPr/>
          </p:nvSpPr>
          <p:spPr>
            <a:xfrm>
              <a:off x="9429220" y="8154305"/>
              <a:ext cx="8282964" cy="957893"/>
            </a:xfrm>
            <a:custGeom>
              <a:rect b="b" l="l" r="r" t="t"/>
              <a:pathLst>
                <a:path extrusionOk="0" h="957893" w="8282964">
                  <a:moveTo>
                    <a:pt x="0" y="0"/>
                  </a:moveTo>
                  <a:lnTo>
                    <a:pt x="8282964" y="0"/>
                  </a:lnTo>
                  <a:lnTo>
                    <a:pt x="8282964" y="957894"/>
                  </a:lnTo>
                  <a:lnTo>
                    <a:pt x="0" y="957894"/>
                  </a:lnTo>
                  <a:lnTo>
                    <a:pt x="0" y="0"/>
                  </a:lnTo>
                  <a:close/>
                </a:path>
              </a:pathLst>
            </a:custGeom>
            <a:blipFill rotWithShape="1">
              <a:blip r:embed="rId5">
                <a:alphaModFix/>
              </a:blip>
              <a:stretch>
                <a:fillRect b="-256686" l="-8322" r="-41186" t="-60328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12"/>
            <p:cNvSpPr/>
            <p:nvPr/>
          </p:nvSpPr>
          <p:spPr>
            <a:xfrm>
              <a:off x="0" y="8154305"/>
              <a:ext cx="9115264" cy="2494704"/>
            </a:xfrm>
            <a:custGeom>
              <a:rect b="b" l="l" r="r" t="t"/>
              <a:pathLst>
                <a:path extrusionOk="0" h="2494704" w="9115264">
                  <a:moveTo>
                    <a:pt x="0" y="0"/>
                  </a:moveTo>
                  <a:lnTo>
                    <a:pt x="9115264" y="0"/>
                  </a:lnTo>
                  <a:lnTo>
                    <a:pt x="9115264" y="2494704"/>
                  </a:lnTo>
                  <a:lnTo>
                    <a:pt x="0" y="2494704"/>
                  </a:lnTo>
                  <a:lnTo>
                    <a:pt x="0" y="0"/>
                  </a:lnTo>
                  <a:close/>
                </a:path>
              </a:pathLst>
            </a:custGeom>
            <a:blipFill rotWithShape="1">
              <a:blip r:embed="rId5">
                <a:alphaModFix/>
              </a:blip>
              <a:stretch>
                <a:fillRect b="-27596" l="-73636" r="-11645" t="-37506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2"/>
            <p:cNvSpPr txBox="1"/>
            <p:nvPr/>
          </p:nvSpPr>
          <p:spPr>
            <a:xfrm>
              <a:off x="9462812" y="10317196"/>
              <a:ext cx="8282964" cy="331814"/>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lang="en-US" sz="1453">
                  <a:solidFill>
                    <a:srgbClr val="FFFFFF"/>
                  </a:solidFill>
                  <a:latin typeface="Poppins"/>
                  <a:ea typeface="Poppins"/>
                  <a:cs typeface="Poppins"/>
                  <a:sym typeface="Poppins"/>
                </a:rPr>
                <a:t>Source: World Economic Forum, Global Gender GAP Index 2024. </a:t>
              </a:r>
              <a:endParaRPr/>
            </a:p>
          </p:txBody>
        </p:sp>
      </p:grpSp>
      <p:sp>
        <p:nvSpPr>
          <p:cNvPr id="313" name="Google Shape;313;p12"/>
          <p:cNvSpPr/>
          <p:nvPr/>
        </p:nvSpPr>
        <p:spPr>
          <a:xfrm>
            <a:off x="3637338" y="6629820"/>
            <a:ext cx="711612" cy="649508"/>
          </a:xfrm>
          <a:custGeom>
            <a:rect b="b" l="l" r="r" t="t"/>
            <a:pathLst>
              <a:path extrusionOk="0" h="649508" w="711612">
                <a:moveTo>
                  <a:pt x="0" y="0"/>
                </a:moveTo>
                <a:lnTo>
                  <a:pt x="711612" y="0"/>
                </a:lnTo>
                <a:lnTo>
                  <a:pt x="711612" y="649508"/>
                </a:lnTo>
                <a:lnTo>
                  <a:pt x="0" y="64950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2"/>
          <p:cNvSpPr txBox="1"/>
          <p:nvPr/>
        </p:nvSpPr>
        <p:spPr>
          <a:xfrm>
            <a:off x="412196" y="331235"/>
            <a:ext cx="16301381" cy="71439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4205">
                <a:solidFill>
                  <a:srgbClr val="FFFFFF"/>
                </a:solidFill>
                <a:latin typeface="Arial"/>
                <a:ea typeface="Arial"/>
                <a:cs typeface="Arial"/>
                <a:sym typeface="Arial"/>
              </a:rPr>
              <a:t>EVOLUTION OF THE GLOBAL GENDER GAP – TOP 10 (2006 → 2025)</a:t>
            </a:r>
            <a:endParaRPr/>
          </a:p>
        </p:txBody>
      </p:sp>
      <p:sp>
        <p:nvSpPr>
          <p:cNvPr id="315" name="Google Shape;315;p12"/>
          <p:cNvSpPr/>
          <p:nvPr/>
        </p:nvSpPr>
        <p:spPr>
          <a:xfrm>
            <a:off x="12170698" y="5665229"/>
            <a:ext cx="711612" cy="649508"/>
          </a:xfrm>
          <a:custGeom>
            <a:rect b="b" l="l" r="r" t="t"/>
            <a:pathLst>
              <a:path extrusionOk="0" h="649508" w="711612">
                <a:moveTo>
                  <a:pt x="0" y="0"/>
                </a:moveTo>
                <a:lnTo>
                  <a:pt x="711612" y="0"/>
                </a:lnTo>
                <a:lnTo>
                  <a:pt x="711612" y="649508"/>
                </a:lnTo>
                <a:lnTo>
                  <a:pt x="0" y="64950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12"/>
          <p:cNvSpPr/>
          <p:nvPr/>
        </p:nvSpPr>
        <p:spPr>
          <a:xfrm>
            <a:off x="15061860" y="6629820"/>
            <a:ext cx="711612" cy="649508"/>
          </a:xfrm>
          <a:custGeom>
            <a:rect b="b" l="l" r="r" t="t"/>
            <a:pathLst>
              <a:path extrusionOk="0" h="649508" w="711612">
                <a:moveTo>
                  <a:pt x="0" y="0"/>
                </a:moveTo>
                <a:lnTo>
                  <a:pt x="711612" y="0"/>
                </a:lnTo>
                <a:lnTo>
                  <a:pt x="711612" y="649508"/>
                </a:lnTo>
                <a:lnTo>
                  <a:pt x="0" y="64950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20" name="Shape 320"/>
        <p:cNvGrpSpPr/>
        <p:nvPr/>
      </p:nvGrpSpPr>
      <p:grpSpPr>
        <a:xfrm>
          <a:off x="0" y="0"/>
          <a:ext cx="0" cy="0"/>
          <a:chOff x="0" y="0"/>
          <a:chExt cx="0" cy="0"/>
        </a:xfrm>
      </p:grpSpPr>
      <p:sp>
        <p:nvSpPr>
          <p:cNvPr id="321" name="Google Shape;321;p13"/>
          <p:cNvSpPr/>
          <p:nvPr/>
        </p:nvSpPr>
        <p:spPr>
          <a:xfrm>
            <a:off x="1114483" y="1458649"/>
            <a:ext cx="16059035" cy="8691953"/>
          </a:xfrm>
          <a:custGeom>
            <a:rect b="b" l="l" r="r" t="t"/>
            <a:pathLst>
              <a:path extrusionOk="0" h="8691953" w="16059035">
                <a:moveTo>
                  <a:pt x="0" y="0"/>
                </a:moveTo>
                <a:lnTo>
                  <a:pt x="16059034" y="0"/>
                </a:lnTo>
                <a:lnTo>
                  <a:pt x="16059034" y="8691953"/>
                </a:lnTo>
                <a:lnTo>
                  <a:pt x="0" y="86919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2" name="Google Shape;322;p13"/>
          <p:cNvSpPr txBox="1"/>
          <p:nvPr/>
        </p:nvSpPr>
        <p:spPr>
          <a:xfrm>
            <a:off x="2707800" y="371585"/>
            <a:ext cx="8080673" cy="892250"/>
          </a:xfrm>
          <a:prstGeom prst="rect">
            <a:avLst/>
          </a:prstGeom>
          <a:noFill/>
          <a:ln>
            <a:noFill/>
          </a:ln>
        </p:spPr>
        <p:txBody>
          <a:bodyPr anchorCtr="0" anchor="t" bIns="0" lIns="0" spcFirstLastPara="1" rIns="0" wrap="square" tIns="0">
            <a:spAutoFit/>
          </a:bodyPr>
          <a:lstStyle/>
          <a:p>
            <a:pPr indent="0" lvl="0" marL="0" marR="0" rtl="0" algn="ctr">
              <a:lnSpc>
                <a:spcPct val="139984"/>
              </a:lnSpc>
              <a:spcBef>
                <a:spcPts val="0"/>
              </a:spcBef>
              <a:spcAft>
                <a:spcPts val="0"/>
              </a:spcAft>
              <a:buNone/>
            </a:pPr>
            <a:r>
              <a:rPr b="1" lang="en-US" sz="4997">
                <a:solidFill>
                  <a:srgbClr val="BDEBED"/>
                </a:solidFill>
                <a:latin typeface="Poppins"/>
                <a:ea typeface="Poppins"/>
                <a:cs typeface="Poppins"/>
                <a:sym typeface="Poppins"/>
              </a:rPr>
              <a:t>LYČIŲ LYGYBĖ LIETUVOJE</a:t>
            </a:r>
            <a:endParaRPr/>
          </a:p>
        </p:txBody>
      </p:sp>
      <p:sp>
        <p:nvSpPr>
          <p:cNvPr id="323" name="Google Shape;323;p13"/>
          <p:cNvSpPr/>
          <p:nvPr/>
        </p:nvSpPr>
        <p:spPr>
          <a:xfrm>
            <a:off x="14193240" y="504935"/>
            <a:ext cx="2649902" cy="606165"/>
          </a:xfrm>
          <a:custGeom>
            <a:rect b="b" l="l" r="r" t="t"/>
            <a:pathLst>
              <a:path extrusionOk="0" h="606165" w="2649902">
                <a:moveTo>
                  <a:pt x="0" y="0"/>
                </a:moveTo>
                <a:lnTo>
                  <a:pt x="2649902" y="0"/>
                </a:lnTo>
                <a:lnTo>
                  <a:pt x="2649902" y="606165"/>
                </a:lnTo>
                <a:lnTo>
                  <a:pt x="0" y="60616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27" name="Shape 327"/>
        <p:cNvGrpSpPr/>
        <p:nvPr/>
      </p:nvGrpSpPr>
      <p:grpSpPr>
        <a:xfrm>
          <a:off x="0" y="0"/>
          <a:ext cx="0" cy="0"/>
          <a:chOff x="0" y="0"/>
          <a:chExt cx="0" cy="0"/>
        </a:xfrm>
      </p:grpSpPr>
      <p:sp>
        <p:nvSpPr>
          <p:cNvPr id="328" name="Google Shape;328;p14"/>
          <p:cNvSpPr/>
          <p:nvPr/>
        </p:nvSpPr>
        <p:spPr>
          <a:xfrm>
            <a:off x="1721782" y="1523600"/>
            <a:ext cx="13233365" cy="8237770"/>
          </a:xfrm>
          <a:custGeom>
            <a:rect b="b" l="l" r="r" t="t"/>
            <a:pathLst>
              <a:path extrusionOk="0" h="8237770" w="13233365">
                <a:moveTo>
                  <a:pt x="0" y="0"/>
                </a:moveTo>
                <a:lnTo>
                  <a:pt x="13233365" y="0"/>
                </a:lnTo>
                <a:lnTo>
                  <a:pt x="13233365" y="8237770"/>
                </a:lnTo>
                <a:lnTo>
                  <a:pt x="0" y="823777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14"/>
          <p:cNvSpPr txBox="1"/>
          <p:nvPr/>
        </p:nvSpPr>
        <p:spPr>
          <a:xfrm>
            <a:off x="0" y="244657"/>
            <a:ext cx="17882599" cy="816685"/>
          </a:xfrm>
          <a:prstGeom prst="rect">
            <a:avLst/>
          </a:prstGeom>
          <a:noFill/>
          <a:ln>
            <a:noFill/>
          </a:ln>
        </p:spPr>
        <p:txBody>
          <a:bodyPr anchorCtr="0" anchor="t" bIns="0" lIns="0" spcFirstLastPara="1" rIns="0" wrap="square" tIns="0">
            <a:spAutoFit/>
          </a:bodyPr>
          <a:lstStyle/>
          <a:p>
            <a:pPr indent="0" lvl="0" marL="0" marR="0" rtl="0" algn="ctr">
              <a:lnSpc>
                <a:spcPct val="139982"/>
              </a:lnSpc>
              <a:spcBef>
                <a:spcPts val="0"/>
              </a:spcBef>
              <a:spcAft>
                <a:spcPts val="0"/>
              </a:spcAft>
              <a:buNone/>
            </a:pPr>
            <a:r>
              <a:rPr b="1" lang="en-US" sz="4597">
                <a:solidFill>
                  <a:srgbClr val="FBFBFB"/>
                </a:solidFill>
                <a:latin typeface="Poppins"/>
                <a:ea typeface="Poppins"/>
                <a:cs typeface="Poppins"/>
                <a:sym typeface="Poppins"/>
              </a:rPr>
              <a:t>ES LYČIŲ LYGYBĖS INSTITUTO LYČIŲ LYGYBĖS INDEKSAS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33" name="Shape 333"/>
        <p:cNvGrpSpPr/>
        <p:nvPr/>
      </p:nvGrpSpPr>
      <p:grpSpPr>
        <a:xfrm>
          <a:off x="0" y="0"/>
          <a:ext cx="0" cy="0"/>
          <a:chOff x="0" y="0"/>
          <a:chExt cx="0" cy="0"/>
        </a:xfrm>
      </p:grpSpPr>
      <p:sp>
        <p:nvSpPr>
          <p:cNvPr id="334" name="Google Shape;334;p15"/>
          <p:cNvSpPr/>
          <p:nvPr/>
        </p:nvSpPr>
        <p:spPr>
          <a:xfrm>
            <a:off x="709836" y="813266"/>
            <a:ext cx="15916209" cy="9211506"/>
          </a:xfrm>
          <a:custGeom>
            <a:rect b="b" l="l" r="r" t="t"/>
            <a:pathLst>
              <a:path extrusionOk="0" h="9211506" w="15916209">
                <a:moveTo>
                  <a:pt x="0" y="0"/>
                </a:moveTo>
                <a:lnTo>
                  <a:pt x="15916209" y="0"/>
                </a:lnTo>
                <a:lnTo>
                  <a:pt x="15916209" y="9211506"/>
                </a:lnTo>
                <a:lnTo>
                  <a:pt x="0" y="921150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15"/>
          <p:cNvSpPr/>
          <p:nvPr/>
        </p:nvSpPr>
        <p:spPr>
          <a:xfrm>
            <a:off x="1920744" y="1627612"/>
            <a:ext cx="4955718" cy="3307942"/>
          </a:xfrm>
          <a:custGeom>
            <a:rect b="b" l="l" r="r" t="t"/>
            <a:pathLst>
              <a:path extrusionOk="0" h="3307942" w="4955718">
                <a:moveTo>
                  <a:pt x="0" y="0"/>
                </a:moveTo>
                <a:lnTo>
                  <a:pt x="4955718" y="0"/>
                </a:lnTo>
                <a:lnTo>
                  <a:pt x="4955718" y="3307942"/>
                </a:lnTo>
                <a:lnTo>
                  <a:pt x="0" y="330794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aphicFrame>
        <p:nvGraphicFramePr>
          <p:cNvPr id="336" name="Google Shape;336;p15"/>
          <p:cNvGraphicFramePr/>
          <p:nvPr/>
        </p:nvGraphicFramePr>
        <p:xfrm>
          <a:off x="7515109" y="1627612"/>
          <a:ext cx="16230600" cy="3901201"/>
        </p:xfrm>
        <a:graphic>
          <a:graphicData uri="http://schemas.openxmlformats.org/presentationml/2006/ole">
            <mc:AlternateContent>
              <mc:Choice Requires="v">
                <p:oleObj r:id="rId6" imgH="3901201" imgW="16230600" progId="Excel.Sheet.12" spid="_x0000_s1">
                  <p:embed/>
                </p:oleObj>
              </mc:Choice>
              <mc:Fallback>
                <p:oleObj r:id="rId7" imgH="3901201" imgW="16230600" progId="Excel.Sheet.12">
                  <p:embed/>
                  <p:pic>
                    <p:nvPicPr>
                      <p:cNvPr id="336" name="Google Shape;336;p15"/>
                      <p:cNvPicPr preferRelativeResize="0"/>
                      <p:nvPr/>
                    </p:nvPicPr>
                    <p:blipFill rotWithShape="1">
                      <a:blip r:embed="rId8">
                        <a:alphaModFix/>
                      </a:blip>
                      <a:srcRect b="0" l="0" r="0" t="0"/>
                      <a:stretch/>
                    </p:blipFill>
                    <p:spPr>
                      <a:xfrm>
                        <a:off x="7515109" y="1627612"/>
                        <a:ext cx="16230600" cy="3901201"/>
                      </a:xfrm>
                      <a:prstGeom prst="rect">
                        <a:avLst/>
                      </a:prstGeom>
                      <a:noFill/>
                      <a:ln>
                        <a:noFill/>
                      </a:ln>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40" name="Shape 340"/>
        <p:cNvGrpSpPr/>
        <p:nvPr/>
      </p:nvGrpSpPr>
      <p:grpSpPr>
        <a:xfrm>
          <a:off x="0" y="0"/>
          <a:ext cx="0" cy="0"/>
          <a:chOff x="0" y="0"/>
          <a:chExt cx="0" cy="0"/>
        </a:xfrm>
      </p:grpSpPr>
      <p:sp>
        <p:nvSpPr>
          <p:cNvPr id="341" name="Google Shape;341;p16"/>
          <p:cNvSpPr/>
          <p:nvPr/>
        </p:nvSpPr>
        <p:spPr>
          <a:xfrm>
            <a:off x="1708212" y="300275"/>
            <a:ext cx="14342833" cy="9686450"/>
          </a:xfrm>
          <a:custGeom>
            <a:rect b="b" l="l" r="r" t="t"/>
            <a:pathLst>
              <a:path extrusionOk="0" h="9686450" w="14342833">
                <a:moveTo>
                  <a:pt x="0" y="0"/>
                </a:moveTo>
                <a:lnTo>
                  <a:pt x="14342833" y="0"/>
                </a:lnTo>
                <a:lnTo>
                  <a:pt x="14342833" y="9686450"/>
                </a:lnTo>
                <a:lnTo>
                  <a:pt x="0" y="9686450"/>
                </a:lnTo>
                <a:lnTo>
                  <a:pt x="0" y="0"/>
                </a:lnTo>
                <a:close/>
              </a:path>
            </a:pathLst>
          </a:custGeom>
          <a:blipFill rotWithShape="1">
            <a:blip r:embed="rId3">
              <a:alphaModFix/>
            </a:blip>
            <a:stretch>
              <a:fillRect b="0" l="-423"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45" name="Shape 345"/>
        <p:cNvGrpSpPr/>
        <p:nvPr/>
      </p:nvGrpSpPr>
      <p:grpSpPr>
        <a:xfrm>
          <a:off x="0" y="0"/>
          <a:ext cx="0" cy="0"/>
          <a:chOff x="0" y="0"/>
          <a:chExt cx="0" cy="0"/>
        </a:xfrm>
      </p:grpSpPr>
      <p:grpSp>
        <p:nvGrpSpPr>
          <p:cNvPr id="346" name="Google Shape;346;p17"/>
          <p:cNvGrpSpPr/>
          <p:nvPr/>
        </p:nvGrpSpPr>
        <p:grpSpPr>
          <a:xfrm>
            <a:off x="13646504" y="3860122"/>
            <a:ext cx="4253936" cy="6202292"/>
            <a:chOff x="0" y="-152400"/>
            <a:chExt cx="5671915" cy="8269723"/>
          </a:xfrm>
        </p:grpSpPr>
        <p:sp>
          <p:nvSpPr>
            <p:cNvPr id="347" name="Google Shape;347;p17"/>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17"/>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grpSp>
        <p:nvGrpSpPr>
          <p:cNvPr id="349" name="Google Shape;349;p17"/>
          <p:cNvGrpSpPr/>
          <p:nvPr/>
        </p:nvGrpSpPr>
        <p:grpSpPr>
          <a:xfrm>
            <a:off x="2984334" y="5825418"/>
            <a:ext cx="12319332" cy="1994174"/>
            <a:chOff x="0" y="25400"/>
            <a:chExt cx="16425776" cy="2658898"/>
          </a:xfrm>
        </p:grpSpPr>
        <p:cxnSp>
          <p:nvCxnSpPr>
            <p:cNvPr id="350" name="Google Shape;350;p17"/>
            <p:cNvCxnSpPr/>
            <p:nvPr/>
          </p:nvCxnSpPr>
          <p:spPr>
            <a:xfrm flipH="1" rot="10800000">
              <a:off x="1883065" y="25400"/>
              <a:ext cx="12727660" cy="11"/>
            </a:xfrm>
            <a:prstGeom prst="straightConnector1">
              <a:avLst/>
            </a:prstGeom>
            <a:noFill/>
            <a:ln cap="flat" cmpd="sng" w="50800">
              <a:solidFill>
                <a:srgbClr val="FFFFFF"/>
              </a:solidFill>
              <a:prstDash val="solid"/>
              <a:round/>
              <a:headEnd len="sm" w="sm" type="none"/>
              <a:tailEnd len="sm" w="sm" type="none"/>
            </a:ln>
          </p:spPr>
        </p:cxnSp>
        <p:sp>
          <p:nvSpPr>
            <p:cNvPr id="351" name="Google Shape;351;p17"/>
            <p:cNvSpPr txBox="1"/>
            <p:nvPr/>
          </p:nvSpPr>
          <p:spPr>
            <a:xfrm>
              <a:off x="0" y="1755160"/>
              <a:ext cx="16425776" cy="929138"/>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lang="en-US" sz="4064">
                  <a:solidFill>
                    <a:srgbClr val="FFFFFF"/>
                  </a:solidFill>
                  <a:latin typeface="Poppins"/>
                  <a:ea typeface="Poppins"/>
                  <a:cs typeface="Poppins"/>
                  <a:sym typeface="Poppins"/>
                </a:rPr>
                <a:t>Lyčių stereotipai ir priežiūra namuose </a:t>
              </a:r>
              <a:endParaRPr/>
            </a:p>
          </p:txBody>
        </p:sp>
      </p:grpSp>
      <p:sp>
        <p:nvSpPr>
          <p:cNvPr id="352" name="Google Shape;352;p17"/>
          <p:cNvSpPr txBox="1"/>
          <p:nvPr/>
        </p:nvSpPr>
        <p:spPr>
          <a:xfrm>
            <a:off x="4345625" y="1278525"/>
            <a:ext cx="10958100" cy="343530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Arial"/>
                <a:ea typeface="Arial"/>
                <a:cs typeface="Arial"/>
                <a:sym typeface="Arial"/>
              </a:rPr>
              <a:t>INFORMUOTUMO DIDINIMAS</a:t>
            </a:r>
            <a:endParaRPr/>
          </a:p>
        </p:txBody>
      </p:sp>
      <p:sp>
        <p:nvSpPr>
          <p:cNvPr id="353" name="Google Shape;353;p17"/>
          <p:cNvSpPr/>
          <p:nvPr/>
        </p:nvSpPr>
        <p:spPr>
          <a:xfrm>
            <a:off x="389084" y="8612009"/>
            <a:ext cx="4043130" cy="924866"/>
          </a:xfrm>
          <a:custGeom>
            <a:rect b="b" l="l" r="r" t="t"/>
            <a:pathLst>
              <a:path extrusionOk="0" h="924866" w="4043130">
                <a:moveTo>
                  <a:pt x="0" y="0"/>
                </a:moveTo>
                <a:lnTo>
                  <a:pt x="4043131" y="0"/>
                </a:lnTo>
                <a:lnTo>
                  <a:pt x="4043131" y="924866"/>
                </a:lnTo>
                <a:lnTo>
                  <a:pt x="0" y="92486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57" name="Shape 357"/>
        <p:cNvGrpSpPr/>
        <p:nvPr/>
      </p:nvGrpSpPr>
      <p:grpSpPr>
        <a:xfrm>
          <a:off x="0" y="0"/>
          <a:ext cx="0" cy="0"/>
          <a:chOff x="0" y="0"/>
          <a:chExt cx="0" cy="0"/>
        </a:xfrm>
      </p:grpSpPr>
      <p:grpSp>
        <p:nvGrpSpPr>
          <p:cNvPr id="358" name="Google Shape;358;p18"/>
          <p:cNvGrpSpPr/>
          <p:nvPr/>
        </p:nvGrpSpPr>
        <p:grpSpPr>
          <a:xfrm>
            <a:off x="13646504" y="3860122"/>
            <a:ext cx="4253936" cy="6202292"/>
            <a:chOff x="0" y="-152400"/>
            <a:chExt cx="5671915" cy="8269723"/>
          </a:xfrm>
        </p:grpSpPr>
        <p:sp>
          <p:nvSpPr>
            <p:cNvPr id="359" name="Google Shape;359;p18"/>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8"/>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361" name="Google Shape;361;p18"/>
          <p:cNvSpPr/>
          <p:nvPr/>
        </p:nvSpPr>
        <p:spPr>
          <a:xfrm>
            <a:off x="2889124" y="2677953"/>
            <a:ext cx="9981951" cy="6334766"/>
          </a:xfrm>
          <a:custGeom>
            <a:rect b="b" l="l" r="r" t="t"/>
            <a:pathLst>
              <a:path extrusionOk="0" h="6334766" w="9981951">
                <a:moveTo>
                  <a:pt x="0" y="0"/>
                </a:moveTo>
                <a:lnTo>
                  <a:pt x="9981951" y="0"/>
                </a:lnTo>
                <a:lnTo>
                  <a:pt x="9981951" y="6334766"/>
                </a:lnTo>
                <a:lnTo>
                  <a:pt x="0" y="6334766"/>
                </a:lnTo>
                <a:lnTo>
                  <a:pt x="0" y="0"/>
                </a:lnTo>
                <a:close/>
              </a:path>
            </a:pathLst>
          </a:custGeom>
          <a:blipFill rotWithShape="1">
            <a:blip r:embed="rId4">
              <a:alphaModFix/>
            </a:blip>
            <a:stretch>
              <a:fillRect b="0" l="-3218" r="-321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2" name="Google Shape;362;p18"/>
          <p:cNvSpPr txBox="1"/>
          <p:nvPr/>
        </p:nvSpPr>
        <p:spPr>
          <a:xfrm>
            <a:off x="4029789" y="430090"/>
            <a:ext cx="10228421" cy="1592588"/>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LYČIŲ STEREOTIPAI</a:t>
            </a:r>
            <a:endParaRPr/>
          </a:p>
        </p:txBody>
      </p:sp>
      <p:sp>
        <p:nvSpPr>
          <p:cNvPr id="363" name="Google Shape;363;p18"/>
          <p:cNvSpPr/>
          <p:nvPr/>
        </p:nvSpPr>
        <p:spPr>
          <a:xfrm>
            <a:off x="334366" y="9012719"/>
            <a:ext cx="4043130" cy="924866"/>
          </a:xfrm>
          <a:custGeom>
            <a:rect b="b" l="l" r="r" t="t"/>
            <a:pathLst>
              <a:path extrusionOk="0" h="924866" w="4043130">
                <a:moveTo>
                  <a:pt x="0" y="0"/>
                </a:moveTo>
                <a:lnTo>
                  <a:pt x="4043130" y="0"/>
                </a:lnTo>
                <a:lnTo>
                  <a:pt x="4043130" y="924866"/>
                </a:lnTo>
                <a:lnTo>
                  <a:pt x="0" y="9248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67" name="Shape 367"/>
        <p:cNvGrpSpPr/>
        <p:nvPr/>
      </p:nvGrpSpPr>
      <p:grpSpPr>
        <a:xfrm>
          <a:off x="0" y="0"/>
          <a:ext cx="0" cy="0"/>
          <a:chOff x="0" y="0"/>
          <a:chExt cx="0" cy="0"/>
        </a:xfrm>
      </p:grpSpPr>
      <p:sp>
        <p:nvSpPr>
          <p:cNvPr id="368" name="Google Shape;368;p19"/>
          <p:cNvSpPr/>
          <p:nvPr/>
        </p:nvSpPr>
        <p:spPr>
          <a:xfrm>
            <a:off x="1028700" y="716870"/>
            <a:ext cx="16230600" cy="8784812"/>
          </a:xfrm>
          <a:custGeom>
            <a:rect b="b" l="l" r="r" t="t"/>
            <a:pathLst>
              <a:path extrusionOk="0" h="8784812" w="16230600">
                <a:moveTo>
                  <a:pt x="0" y="0"/>
                </a:moveTo>
                <a:lnTo>
                  <a:pt x="16230600" y="0"/>
                </a:lnTo>
                <a:lnTo>
                  <a:pt x="16230600" y="8784812"/>
                </a:lnTo>
                <a:lnTo>
                  <a:pt x="0" y="87848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19"/>
          <p:cNvSpPr/>
          <p:nvPr/>
        </p:nvSpPr>
        <p:spPr>
          <a:xfrm>
            <a:off x="15392166" y="397957"/>
            <a:ext cx="2454765" cy="561527"/>
          </a:xfrm>
          <a:custGeom>
            <a:rect b="b" l="l" r="r" t="t"/>
            <a:pathLst>
              <a:path extrusionOk="0" h="561527" w="2454765">
                <a:moveTo>
                  <a:pt x="0" y="0"/>
                </a:moveTo>
                <a:lnTo>
                  <a:pt x="2454765" y="0"/>
                </a:lnTo>
                <a:lnTo>
                  <a:pt x="2454765" y="561527"/>
                </a:lnTo>
                <a:lnTo>
                  <a:pt x="0" y="56152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99" name="Shape 99"/>
        <p:cNvGrpSpPr/>
        <p:nvPr/>
      </p:nvGrpSpPr>
      <p:grpSpPr>
        <a:xfrm>
          <a:off x="0" y="0"/>
          <a:ext cx="0" cy="0"/>
          <a:chOff x="0" y="0"/>
          <a:chExt cx="0" cy="0"/>
        </a:xfrm>
      </p:grpSpPr>
      <p:grpSp>
        <p:nvGrpSpPr>
          <p:cNvPr id="100" name="Google Shape;100;p2"/>
          <p:cNvGrpSpPr/>
          <p:nvPr/>
        </p:nvGrpSpPr>
        <p:grpSpPr>
          <a:xfrm>
            <a:off x="13513468" y="3902985"/>
            <a:ext cx="4520009" cy="6159429"/>
            <a:chOff x="0" y="-95250"/>
            <a:chExt cx="6026678" cy="8212573"/>
          </a:xfrm>
        </p:grpSpPr>
        <p:sp>
          <p:nvSpPr>
            <p:cNvPr id="101" name="Google Shape;101;p2"/>
            <p:cNvSpPr/>
            <p:nvPr/>
          </p:nvSpPr>
          <p:spPr>
            <a:xfrm>
              <a:off x="265114"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2"/>
            <p:cNvSpPr txBox="1"/>
            <p:nvPr/>
          </p:nvSpPr>
          <p:spPr>
            <a:xfrm>
              <a:off x="0" y="-95250"/>
              <a:ext cx="6026678" cy="24223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Montserrat"/>
                  <a:ea typeface="Montserrat"/>
                  <a:cs typeface="Montserrat"/>
                  <a:sym typeface="Montserrat"/>
                </a:rPr>
                <a:t>VR BALANCE</a:t>
              </a:r>
              <a:endParaRPr/>
            </a:p>
          </p:txBody>
        </p:sp>
      </p:grpSp>
      <p:cxnSp>
        <p:nvCxnSpPr>
          <p:cNvPr id="103" name="Google Shape;103;p2"/>
          <p:cNvCxnSpPr/>
          <p:nvPr/>
        </p:nvCxnSpPr>
        <p:spPr>
          <a:xfrm flipH="1" rot="10800000">
            <a:off x="4804048" y="1598995"/>
            <a:ext cx="13174690" cy="598776"/>
          </a:xfrm>
          <a:prstGeom prst="straightConnector1">
            <a:avLst/>
          </a:prstGeom>
          <a:noFill/>
          <a:ln cap="flat" cmpd="sng" w="38100">
            <a:solidFill>
              <a:srgbClr val="FFFFFF"/>
            </a:solidFill>
            <a:prstDash val="solid"/>
            <a:round/>
            <a:headEnd len="sm" w="sm" type="none"/>
            <a:tailEnd len="sm" w="sm" type="none"/>
          </a:ln>
        </p:spPr>
      </p:cxnSp>
      <p:sp>
        <p:nvSpPr>
          <p:cNvPr id="104" name="Google Shape;104;p2"/>
          <p:cNvSpPr/>
          <p:nvPr/>
        </p:nvSpPr>
        <p:spPr>
          <a:xfrm>
            <a:off x="3870841" y="2447955"/>
            <a:ext cx="10546318" cy="7839045"/>
          </a:xfrm>
          <a:custGeom>
            <a:rect b="b" l="l" r="r" t="t"/>
            <a:pathLst>
              <a:path extrusionOk="0" h="7839045" w="10546318">
                <a:moveTo>
                  <a:pt x="0" y="0"/>
                </a:moveTo>
                <a:lnTo>
                  <a:pt x="10546318" y="0"/>
                </a:lnTo>
                <a:lnTo>
                  <a:pt x="10546318" y="7839045"/>
                </a:lnTo>
                <a:lnTo>
                  <a:pt x="0" y="7839045"/>
                </a:lnTo>
                <a:lnTo>
                  <a:pt x="0" y="0"/>
                </a:lnTo>
                <a:close/>
              </a:path>
            </a:pathLst>
          </a:custGeom>
          <a:blipFill rotWithShape="1">
            <a:blip r:embed="rId4">
              <a:alphaModFix/>
            </a:blip>
            <a:stretch>
              <a:fillRect b="0" l="-10474" r="-16872" t="-2849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2"/>
          <p:cNvSpPr/>
          <p:nvPr/>
        </p:nvSpPr>
        <p:spPr>
          <a:xfrm flipH="1" rot="-10336714">
            <a:off x="13630983" y="7230562"/>
            <a:ext cx="2787547" cy="1613293"/>
          </a:xfrm>
          <a:custGeom>
            <a:rect b="b" l="l" r="r" t="t"/>
            <a:pathLst>
              <a:path extrusionOk="0" h="1613293" w="2787547">
                <a:moveTo>
                  <a:pt x="2787546" y="0"/>
                </a:moveTo>
                <a:lnTo>
                  <a:pt x="0" y="0"/>
                </a:lnTo>
                <a:lnTo>
                  <a:pt x="0" y="1613293"/>
                </a:lnTo>
                <a:lnTo>
                  <a:pt x="2787546" y="1613293"/>
                </a:lnTo>
                <a:lnTo>
                  <a:pt x="2787546"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2"/>
          <p:cNvSpPr txBox="1"/>
          <p:nvPr/>
        </p:nvSpPr>
        <p:spPr>
          <a:xfrm>
            <a:off x="704551" y="8089099"/>
            <a:ext cx="3263057" cy="3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FFFFFF"/>
                </a:solidFill>
                <a:latin typeface="Montserrat"/>
                <a:ea typeface="Montserrat"/>
                <a:cs typeface="Montserrat"/>
                <a:sym typeface="Montserrat"/>
              </a:rPr>
              <a:t>ANDRÉS MARCHANT</a:t>
            </a:r>
            <a:endParaRPr/>
          </a:p>
        </p:txBody>
      </p:sp>
      <p:sp>
        <p:nvSpPr>
          <p:cNvPr id="107" name="Google Shape;107;p2"/>
          <p:cNvSpPr/>
          <p:nvPr/>
        </p:nvSpPr>
        <p:spPr>
          <a:xfrm flipH="1" rot="-2329297">
            <a:off x="1541268" y="5932004"/>
            <a:ext cx="2787547" cy="1613293"/>
          </a:xfrm>
          <a:custGeom>
            <a:rect b="b" l="l" r="r" t="t"/>
            <a:pathLst>
              <a:path extrusionOk="0" h="1613293" w="2787547">
                <a:moveTo>
                  <a:pt x="0" y="1613293"/>
                </a:moveTo>
                <a:lnTo>
                  <a:pt x="2787547" y="1613293"/>
                </a:lnTo>
                <a:lnTo>
                  <a:pt x="2787547" y="0"/>
                </a:lnTo>
                <a:lnTo>
                  <a:pt x="0" y="0"/>
                </a:lnTo>
                <a:lnTo>
                  <a:pt x="0" y="1613293"/>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2"/>
          <p:cNvSpPr/>
          <p:nvPr/>
        </p:nvSpPr>
        <p:spPr>
          <a:xfrm rot="4748918">
            <a:off x="4713524" y="1686419"/>
            <a:ext cx="865953" cy="2234719"/>
          </a:xfrm>
          <a:custGeom>
            <a:rect b="b" l="l" r="r" t="t"/>
            <a:pathLst>
              <a:path extrusionOk="0" h="2234719" w="865953">
                <a:moveTo>
                  <a:pt x="0" y="0"/>
                </a:moveTo>
                <a:lnTo>
                  <a:pt x="865953" y="0"/>
                </a:lnTo>
                <a:lnTo>
                  <a:pt x="865953" y="2234718"/>
                </a:lnTo>
                <a:lnTo>
                  <a:pt x="0" y="223471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2"/>
          <p:cNvSpPr txBox="1"/>
          <p:nvPr/>
        </p:nvSpPr>
        <p:spPr>
          <a:xfrm>
            <a:off x="309262" y="662390"/>
            <a:ext cx="17669476" cy="93660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500">
                <a:solidFill>
                  <a:srgbClr val="FFFFFF"/>
                </a:solidFill>
                <a:latin typeface="Open Sans"/>
                <a:ea typeface="Open Sans"/>
                <a:cs typeface="Open Sans"/>
                <a:sym typeface="Open Sans"/>
              </a:rPr>
              <a:t>VR-BALANCE KOORDINATORIAUS, BAESELONOS UNIVERSITETO, KOMANDA</a:t>
            </a:r>
            <a:endParaRPr/>
          </a:p>
        </p:txBody>
      </p:sp>
      <p:sp>
        <p:nvSpPr>
          <p:cNvPr id="110" name="Google Shape;110;p2"/>
          <p:cNvSpPr txBox="1"/>
          <p:nvPr/>
        </p:nvSpPr>
        <p:spPr>
          <a:xfrm>
            <a:off x="14924995" y="6520186"/>
            <a:ext cx="2702843" cy="3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FFFFFF"/>
                </a:solidFill>
                <a:latin typeface="Montserrat"/>
                <a:ea typeface="Montserrat"/>
                <a:cs typeface="Montserrat"/>
                <a:sym typeface="Montserrat"/>
              </a:rPr>
              <a:t>ANNA MANZANO</a:t>
            </a:r>
            <a:endParaRPr/>
          </a:p>
        </p:txBody>
      </p:sp>
      <p:sp>
        <p:nvSpPr>
          <p:cNvPr id="111" name="Google Shape;111;p2"/>
          <p:cNvSpPr txBox="1"/>
          <p:nvPr/>
        </p:nvSpPr>
        <p:spPr>
          <a:xfrm>
            <a:off x="14417159" y="3585118"/>
            <a:ext cx="2323703" cy="3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FFFFFF"/>
                </a:solidFill>
                <a:latin typeface="Montserrat"/>
                <a:ea typeface="Montserrat"/>
                <a:cs typeface="Montserrat"/>
                <a:sym typeface="Montserrat"/>
              </a:rPr>
              <a:t>MAR GALLEGO</a:t>
            </a:r>
            <a:endParaRPr/>
          </a:p>
        </p:txBody>
      </p:sp>
      <p:sp>
        <p:nvSpPr>
          <p:cNvPr id="112" name="Google Shape;112;p2"/>
          <p:cNvSpPr txBox="1"/>
          <p:nvPr/>
        </p:nvSpPr>
        <p:spPr>
          <a:xfrm>
            <a:off x="11198559" y="2291402"/>
            <a:ext cx="4141763" cy="3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FFFFFF"/>
                </a:solidFill>
                <a:latin typeface="Montserrat"/>
                <a:ea typeface="Montserrat"/>
                <a:cs typeface="Montserrat"/>
                <a:sym typeface="Montserrat"/>
              </a:rPr>
              <a:t>PEPITA GIMÉNEZ-BONAFÉ</a:t>
            </a:r>
            <a:endParaRPr/>
          </a:p>
        </p:txBody>
      </p:sp>
      <p:sp>
        <p:nvSpPr>
          <p:cNvPr id="113" name="Google Shape;113;p2"/>
          <p:cNvSpPr txBox="1"/>
          <p:nvPr/>
        </p:nvSpPr>
        <p:spPr>
          <a:xfrm>
            <a:off x="1740182" y="3391744"/>
            <a:ext cx="2786435" cy="3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FFFFFF"/>
                </a:solidFill>
                <a:latin typeface="Montserrat"/>
                <a:ea typeface="Montserrat"/>
                <a:cs typeface="Montserrat"/>
                <a:sym typeface="Montserrat"/>
              </a:rPr>
              <a:t>AUREA NAVARRO</a:t>
            </a:r>
            <a:endParaRPr/>
          </a:p>
        </p:txBody>
      </p:sp>
      <p:sp>
        <p:nvSpPr>
          <p:cNvPr id="114" name="Google Shape;114;p2"/>
          <p:cNvSpPr txBox="1"/>
          <p:nvPr/>
        </p:nvSpPr>
        <p:spPr>
          <a:xfrm>
            <a:off x="7103301" y="9673110"/>
            <a:ext cx="3253135" cy="3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FFFFFF"/>
                </a:solidFill>
                <a:latin typeface="Montserrat"/>
                <a:ea typeface="Montserrat"/>
                <a:cs typeface="Montserrat"/>
                <a:sym typeface="Montserrat"/>
              </a:rPr>
              <a:t>TOMÁS SANTALUCÍA</a:t>
            </a:r>
            <a:endParaRPr/>
          </a:p>
        </p:txBody>
      </p:sp>
      <p:sp>
        <p:nvSpPr>
          <p:cNvPr id="115" name="Google Shape;115;p2"/>
          <p:cNvSpPr/>
          <p:nvPr/>
        </p:nvSpPr>
        <p:spPr>
          <a:xfrm flipH="1" rot="-4614351">
            <a:off x="13050975" y="1896527"/>
            <a:ext cx="865953" cy="2234719"/>
          </a:xfrm>
          <a:custGeom>
            <a:rect b="b" l="l" r="r" t="t"/>
            <a:pathLst>
              <a:path extrusionOk="0" h="2234719" w="865953">
                <a:moveTo>
                  <a:pt x="0" y="2234718"/>
                </a:moveTo>
                <a:lnTo>
                  <a:pt x="865954" y="2234718"/>
                </a:lnTo>
                <a:lnTo>
                  <a:pt x="865954" y="0"/>
                </a:lnTo>
                <a:lnTo>
                  <a:pt x="0" y="0"/>
                </a:lnTo>
                <a:lnTo>
                  <a:pt x="0" y="2234718"/>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2"/>
          <p:cNvSpPr/>
          <p:nvPr/>
        </p:nvSpPr>
        <p:spPr>
          <a:xfrm rot="2367907">
            <a:off x="8500945" y="8143144"/>
            <a:ext cx="1899384" cy="1099269"/>
          </a:xfrm>
          <a:custGeom>
            <a:rect b="b" l="l" r="r" t="t"/>
            <a:pathLst>
              <a:path extrusionOk="0" h="1099269" w="1899384">
                <a:moveTo>
                  <a:pt x="1899385" y="1099269"/>
                </a:moveTo>
                <a:lnTo>
                  <a:pt x="0" y="1099269"/>
                </a:lnTo>
                <a:lnTo>
                  <a:pt x="0" y="0"/>
                </a:lnTo>
                <a:lnTo>
                  <a:pt x="1899385" y="0"/>
                </a:lnTo>
                <a:lnTo>
                  <a:pt x="1899385" y="1099269"/>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2"/>
          <p:cNvSpPr/>
          <p:nvPr/>
        </p:nvSpPr>
        <p:spPr>
          <a:xfrm flipH="1" rot="-6421394">
            <a:off x="10384490" y="2150910"/>
            <a:ext cx="432977" cy="1117359"/>
          </a:xfrm>
          <a:custGeom>
            <a:rect b="b" l="l" r="r" t="t"/>
            <a:pathLst>
              <a:path extrusionOk="0" h="1117359" w="432977">
                <a:moveTo>
                  <a:pt x="0" y="1117359"/>
                </a:moveTo>
                <a:lnTo>
                  <a:pt x="432977" y="1117359"/>
                </a:lnTo>
                <a:lnTo>
                  <a:pt x="432977" y="0"/>
                </a:lnTo>
                <a:lnTo>
                  <a:pt x="0" y="0"/>
                </a:lnTo>
                <a:lnTo>
                  <a:pt x="0" y="1117359"/>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2"/>
          <p:cNvSpPr/>
          <p:nvPr/>
        </p:nvSpPr>
        <p:spPr>
          <a:xfrm>
            <a:off x="328114" y="8935289"/>
            <a:ext cx="2824138" cy="646022"/>
          </a:xfrm>
          <a:custGeom>
            <a:rect b="b" l="l" r="r" t="t"/>
            <a:pathLst>
              <a:path extrusionOk="0" h="646022" w="2824138">
                <a:moveTo>
                  <a:pt x="0" y="0"/>
                </a:moveTo>
                <a:lnTo>
                  <a:pt x="2824137" y="0"/>
                </a:lnTo>
                <a:lnTo>
                  <a:pt x="2824137" y="646022"/>
                </a:lnTo>
                <a:lnTo>
                  <a:pt x="0" y="64602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73" name="Shape 373"/>
        <p:cNvGrpSpPr/>
        <p:nvPr/>
      </p:nvGrpSpPr>
      <p:grpSpPr>
        <a:xfrm>
          <a:off x="0" y="0"/>
          <a:ext cx="0" cy="0"/>
          <a:chOff x="0" y="0"/>
          <a:chExt cx="0" cy="0"/>
        </a:xfrm>
      </p:grpSpPr>
      <p:sp>
        <p:nvSpPr>
          <p:cNvPr id="374" name="Google Shape;374;p21"/>
          <p:cNvSpPr/>
          <p:nvPr/>
        </p:nvSpPr>
        <p:spPr>
          <a:xfrm>
            <a:off x="883840" y="546249"/>
            <a:ext cx="15741356" cy="8607693"/>
          </a:xfrm>
          <a:custGeom>
            <a:rect b="b" l="l" r="r" t="t"/>
            <a:pathLst>
              <a:path extrusionOk="0" h="8607693" w="15741356">
                <a:moveTo>
                  <a:pt x="0" y="0"/>
                </a:moveTo>
                <a:lnTo>
                  <a:pt x="15741356" y="0"/>
                </a:lnTo>
                <a:lnTo>
                  <a:pt x="15741356" y="8607694"/>
                </a:lnTo>
                <a:lnTo>
                  <a:pt x="0" y="8607694"/>
                </a:lnTo>
                <a:lnTo>
                  <a:pt x="0" y="0"/>
                </a:lnTo>
                <a:close/>
              </a:path>
            </a:pathLst>
          </a:custGeom>
          <a:blipFill rotWithShape="1">
            <a:blip r:embed="rId3">
              <a:alphaModFix/>
            </a:blip>
            <a:stretch>
              <a:fillRect b="-3149" l="0" r="0" t="-314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5" name="Google Shape;375;p21"/>
          <p:cNvSpPr txBox="1"/>
          <p:nvPr/>
        </p:nvSpPr>
        <p:spPr>
          <a:xfrm>
            <a:off x="1106811" y="3829635"/>
            <a:ext cx="15741356" cy="667466"/>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3721">
                <a:solidFill>
                  <a:srgbClr val="DBEDF5"/>
                </a:solidFill>
                <a:latin typeface="Poppins"/>
                <a:ea typeface="Poppins"/>
                <a:cs typeface="Poppins"/>
                <a:sym typeface="Poppins"/>
              </a:rPr>
              <a:t>LYČIŲ TAPATYBIŲ ĮVAIROVĖ</a:t>
            </a:r>
            <a:endParaRPr/>
          </a:p>
        </p:txBody>
      </p:sp>
      <p:sp>
        <p:nvSpPr>
          <p:cNvPr id="376" name="Google Shape;376;p21"/>
          <p:cNvSpPr/>
          <p:nvPr/>
        </p:nvSpPr>
        <p:spPr>
          <a:xfrm>
            <a:off x="15392166" y="397957"/>
            <a:ext cx="2454765" cy="561527"/>
          </a:xfrm>
          <a:custGeom>
            <a:rect b="b" l="l" r="r" t="t"/>
            <a:pathLst>
              <a:path extrusionOk="0" h="561527" w="2454765">
                <a:moveTo>
                  <a:pt x="0" y="0"/>
                </a:moveTo>
                <a:lnTo>
                  <a:pt x="2454765" y="0"/>
                </a:lnTo>
                <a:lnTo>
                  <a:pt x="2454765" y="561527"/>
                </a:lnTo>
                <a:lnTo>
                  <a:pt x="0" y="56152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80" name="Shape 380"/>
        <p:cNvGrpSpPr/>
        <p:nvPr/>
      </p:nvGrpSpPr>
      <p:grpSpPr>
        <a:xfrm>
          <a:off x="0" y="0"/>
          <a:ext cx="0" cy="0"/>
          <a:chOff x="0" y="0"/>
          <a:chExt cx="0" cy="0"/>
        </a:xfrm>
      </p:grpSpPr>
      <p:sp>
        <p:nvSpPr>
          <p:cNvPr id="381" name="Google Shape;381;p22"/>
          <p:cNvSpPr/>
          <p:nvPr/>
        </p:nvSpPr>
        <p:spPr>
          <a:xfrm>
            <a:off x="1028700" y="223599"/>
            <a:ext cx="16338730" cy="9905355"/>
          </a:xfrm>
          <a:custGeom>
            <a:rect b="b" l="l" r="r" t="t"/>
            <a:pathLst>
              <a:path extrusionOk="0" h="9905355" w="16338730">
                <a:moveTo>
                  <a:pt x="0" y="0"/>
                </a:moveTo>
                <a:lnTo>
                  <a:pt x="16338730" y="0"/>
                </a:lnTo>
                <a:lnTo>
                  <a:pt x="16338730" y="9905355"/>
                </a:lnTo>
                <a:lnTo>
                  <a:pt x="0" y="990535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22"/>
          <p:cNvSpPr/>
          <p:nvPr/>
        </p:nvSpPr>
        <p:spPr>
          <a:xfrm>
            <a:off x="15392166" y="397957"/>
            <a:ext cx="2454765" cy="561527"/>
          </a:xfrm>
          <a:custGeom>
            <a:rect b="b" l="l" r="r" t="t"/>
            <a:pathLst>
              <a:path extrusionOk="0" h="561527" w="2454765">
                <a:moveTo>
                  <a:pt x="0" y="0"/>
                </a:moveTo>
                <a:lnTo>
                  <a:pt x="2454765" y="0"/>
                </a:lnTo>
                <a:lnTo>
                  <a:pt x="2454765" y="561527"/>
                </a:lnTo>
                <a:lnTo>
                  <a:pt x="0" y="56152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86" name="Shape 386"/>
        <p:cNvGrpSpPr/>
        <p:nvPr/>
      </p:nvGrpSpPr>
      <p:grpSpPr>
        <a:xfrm>
          <a:off x="0" y="0"/>
          <a:ext cx="0" cy="0"/>
          <a:chOff x="0" y="0"/>
          <a:chExt cx="0" cy="0"/>
        </a:xfrm>
      </p:grpSpPr>
      <p:sp>
        <p:nvSpPr>
          <p:cNvPr id="387" name="Google Shape;387;p23"/>
          <p:cNvSpPr/>
          <p:nvPr/>
        </p:nvSpPr>
        <p:spPr>
          <a:xfrm>
            <a:off x="537242" y="775570"/>
            <a:ext cx="17051968" cy="8653874"/>
          </a:xfrm>
          <a:custGeom>
            <a:rect b="b" l="l" r="r" t="t"/>
            <a:pathLst>
              <a:path extrusionOk="0" h="8653874" w="17051968">
                <a:moveTo>
                  <a:pt x="0" y="0"/>
                </a:moveTo>
                <a:lnTo>
                  <a:pt x="17051968" y="0"/>
                </a:lnTo>
                <a:lnTo>
                  <a:pt x="17051968" y="8653874"/>
                </a:lnTo>
                <a:lnTo>
                  <a:pt x="0" y="865387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8" name="Google Shape;388;p23"/>
          <p:cNvSpPr/>
          <p:nvPr/>
        </p:nvSpPr>
        <p:spPr>
          <a:xfrm>
            <a:off x="15392166" y="397957"/>
            <a:ext cx="2454765" cy="561527"/>
          </a:xfrm>
          <a:custGeom>
            <a:rect b="b" l="l" r="r" t="t"/>
            <a:pathLst>
              <a:path extrusionOk="0" h="561527" w="2454765">
                <a:moveTo>
                  <a:pt x="0" y="0"/>
                </a:moveTo>
                <a:lnTo>
                  <a:pt x="2454765" y="0"/>
                </a:lnTo>
                <a:lnTo>
                  <a:pt x="2454765" y="561527"/>
                </a:lnTo>
                <a:lnTo>
                  <a:pt x="0" y="56152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89" name="Google Shape;389;p23"/>
          <p:cNvGrpSpPr/>
          <p:nvPr/>
        </p:nvGrpSpPr>
        <p:grpSpPr>
          <a:xfrm>
            <a:off x="13646504" y="3860122"/>
            <a:ext cx="4253936" cy="6202292"/>
            <a:chOff x="0" y="-152400"/>
            <a:chExt cx="5671915" cy="8269723"/>
          </a:xfrm>
        </p:grpSpPr>
        <p:sp>
          <p:nvSpPr>
            <p:cNvPr id="390" name="Google Shape;390;p23"/>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5">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23"/>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395" name="Shape 395"/>
        <p:cNvGrpSpPr/>
        <p:nvPr/>
      </p:nvGrpSpPr>
      <p:grpSpPr>
        <a:xfrm>
          <a:off x="0" y="0"/>
          <a:ext cx="0" cy="0"/>
          <a:chOff x="0" y="0"/>
          <a:chExt cx="0" cy="0"/>
        </a:xfrm>
      </p:grpSpPr>
      <p:sp>
        <p:nvSpPr>
          <p:cNvPr id="396" name="Google Shape;396;p24"/>
          <p:cNvSpPr/>
          <p:nvPr/>
        </p:nvSpPr>
        <p:spPr>
          <a:xfrm>
            <a:off x="13342001" y="2856500"/>
            <a:ext cx="4558439" cy="1758817"/>
          </a:xfrm>
          <a:custGeom>
            <a:rect b="b" l="l" r="r" t="t"/>
            <a:pathLst>
              <a:path extrusionOk="0" h="1758817" w="4558439">
                <a:moveTo>
                  <a:pt x="0" y="0"/>
                </a:moveTo>
                <a:lnTo>
                  <a:pt x="4558439" y="0"/>
                </a:lnTo>
                <a:lnTo>
                  <a:pt x="4558439" y="1758817"/>
                </a:lnTo>
                <a:lnTo>
                  <a:pt x="0" y="1758817"/>
                </a:lnTo>
                <a:lnTo>
                  <a:pt x="0" y="0"/>
                </a:lnTo>
                <a:close/>
              </a:path>
            </a:pathLst>
          </a:custGeom>
          <a:blipFill rotWithShape="1">
            <a:blip r:embed="rId3">
              <a:alphaModFix/>
            </a:blip>
            <a:stretch>
              <a:fillRect b="-51031" l="-210699" r="-234052" t="-2795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7" name="Google Shape;397;p24"/>
          <p:cNvSpPr/>
          <p:nvPr/>
        </p:nvSpPr>
        <p:spPr>
          <a:xfrm>
            <a:off x="13393212" y="5703175"/>
            <a:ext cx="4558439" cy="2630487"/>
          </a:xfrm>
          <a:custGeom>
            <a:rect b="b" l="l" r="r" t="t"/>
            <a:pathLst>
              <a:path extrusionOk="0" h="2630487" w="4558439">
                <a:moveTo>
                  <a:pt x="0" y="0"/>
                </a:moveTo>
                <a:lnTo>
                  <a:pt x="4558439" y="0"/>
                </a:lnTo>
                <a:lnTo>
                  <a:pt x="4558439" y="2630487"/>
                </a:lnTo>
                <a:lnTo>
                  <a:pt x="0" y="2630487"/>
                </a:lnTo>
                <a:lnTo>
                  <a:pt x="0" y="0"/>
                </a:lnTo>
                <a:close/>
              </a:path>
            </a:pathLst>
          </a:custGeom>
          <a:blipFill rotWithShape="1">
            <a:blip r:embed="rId4">
              <a:alphaModFix/>
            </a:blip>
            <a:stretch>
              <a:fillRect b="-985" l="-215825" r="-228926" t="-18693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8" name="Google Shape;398;p24"/>
          <p:cNvSpPr/>
          <p:nvPr/>
        </p:nvSpPr>
        <p:spPr>
          <a:xfrm>
            <a:off x="12226030" y="8718914"/>
            <a:ext cx="4558439" cy="1384234"/>
          </a:xfrm>
          <a:custGeom>
            <a:rect b="b" l="l" r="r" t="t"/>
            <a:pathLst>
              <a:path extrusionOk="0" h="1384234" w="4558439">
                <a:moveTo>
                  <a:pt x="0" y="0"/>
                </a:moveTo>
                <a:lnTo>
                  <a:pt x="4558440" y="0"/>
                </a:lnTo>
                <a:lnTo>
                  <a:pt x="4558440" y="1384234"/>
                </a:lnTo>
                <a:lnTo>
                  <a:pt x="0" y="1384234"/>
                </a:lnTo>
                <a:lnTo>
                  <a:pt x="0" y="0"/>
                </a:lnTo>
                <a:close/>
              </a:path>
            </a:pathLst>
          </a:custGeom>
          <a:blipFill rotWithShape="1">
            <a:blip r:embed="rId5">
              <a:alphaModFix/>
            </a:blip>
            <a:stretch>
              <a:fillRect b="-64850" l="-210699" r="-234052" t="-38231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99" name="Google Shape;399;p24"/>
          <p:cNvGrpSpPr/>
          <p:nvPr/>
        </p:nvGrpSpPr>
        <p:grpSpPr>
          <a:xfrm>
            <a:off x="13646504" y="3860122"/>
            <a:ext cx="4253936" cy="6202292"/>
            <a:chOff x="0" y="-152400"/>
            <a:chExt cx="5671915" cy="8269723"/>
          </a:xfrm>
        </p:grpSpPr>
        <p:sp>
          <p:nvSpPr>
            <p:cNvPr id="400" name="Google Shape;400;p24"/>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6">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1" name="Google Shape;401;p24"/>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02" name="Google Shape;402;p24"/>
          <p:cNvSpPr/>
          <p:nvPr/>
        </p:nvSpPr>
        <p:spPr>
          <a:xfrm>
            <a:off x="131110" y="9405012"/>
            <a:ext cx="2204969" cy="881988"/>
          </a:xfrm>
          <a:custGeom>
            <a:rect b="b" l="l" r="r" t="t"/>
            <a:pathLst>
              <a:path extrusionOk="0" h="881988" w="2204969">
                <a:moveTo>
                  <a:pt x="0" y="0"/>
                </a:moveTo>
                <a:lnTo>
                  <a:pt x="2204970" y="0"/>
                </a:lnTo>
                <a:lnTo>
                  <a:pt x="2204970" y="881988"/>
                </a:lnTo>
                <a:lnTo>
                  <a:pt x="0" y="88198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24"/>
          <p:cNvSpPr txBox="1"/>
          <p:nvPr/>
        </p:nvSpPr>
        <p:spPr>
          <a:xfrm>
            <a:off x="1221832" y="4869772"/>
            <a:ext cx="3237714" cy="52387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lang="en-US" sz="2999">
                <a:solidFill>
                  <a:srgbClr val="FFFFFF"/>
                </a:solidFill>
                <a:latin typeface="Poppins"/>
                <a:ea typeface="Poppins"/>
                <a:cs typeface="Poppins"/>
                <a:sym typeface="Poppins"/>
              </a:rPr>
              <a:t>Cyberviolence</a:t>
            </a:r>
            <a:endParaRPr/>
          </a:p>
        </p:txBody>
      </p:sp>
      <p:sp>
        <p:nvSpPr>
          <p:cNvPr id="404" name="Google Shape;404;p24"/>
          <p:cNvSpPr txBox="1"/>
          <p:nvPr/>
        </p:nvSpPr>
        <p:spPr>
          <a:xfrm>
            <a:off x="1459642" y="320363"/>
            <a:ext cx="15368716" cy="124333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7300">
                <a:solidFill>
                  <a:srgbClr val="FFFFFF"/>
                </a:solidFill>
                <a:latin typeface="Open Sans"/>
                <a:ea typeface="Open Sans"/>
                <a:cs typeface="Open Sans"/>
                <a:sym typeface="Open Sans"/>
              </a:rPr>
              <a:t>GENDER DISCRIMINATION</a:t>
            </a:r>
            <a:endParaRPr/>
          </a:p>
        </p:txBody>
      </p:sp>
      <p:sp>
        <p:nvSpPr>
          <p:cNvPr id="405" name="Google Shape;405;p24"/>
          <p:cNvSpPr txBox="1"/>
          <p:nvPr/>
        </p:nvSpPr>
        <p:spPr>
          <a:xfrm>
            <a:off x="1221832" y="2030400"/>
            <a:ext cx="3576647" cy="52387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lang="en-US" sz="2999">
                <a:solidFill>
                  <a:srgbClr val="FFFFFF"/>
                </a:solidFill>
                <a:latin typeface="Poppins"/>
                <a:ea typeface="Poppins"/>
                <a:cs typeface="Poppins"/>
                <a:sym typeface="Poppins"/>
              </a:rPr>
              <a:t>Structural Sexism</a:t>
            </a:r>
            <a:endParaRPr/>
          </a:p>
        </p:txBody>
      </p:sp>
      <p:sp>
        <p:nvSpPr>
          <p:cNvPr id="406" name="Google Shape;406;p24"/>
          <p:cNvSpPr txBox="1"/>
          <p:nvPr/>
        </p:nvSpPr>
        <p:spPr>
          <a:xfrm>
            <a:off x="1221832" y="3450547"/>
            <a:ext cx="4802021" cy="52387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lang="en-US" sz="2999">
                <a:solidFill>
                  <a:srgbClr val="FFFFFF"/>
                </a:solidFill>
                <a:latin typeface="Poppins"/>
                <a:ea typeface="Poppins"/>
                <a:cs typeface="Poppins"/>
                <a:sym typeface="Poppins"/>
              </a:rPr>
              <a:t>Gender‑Based Violence </a:t>
            </a:r>
            <a:endParaRPr/>
          </a:p>
        </p:txBody>
      </p:sp>
      <p:sp>
        <p:nvSpPr>
          <p:cNvPr id="407" name="Google Shape;407;p24"/>
          <p:cNvSpPr txBox="1"/>
          <p:nvPr/>
        </p:nvSpPr>
        <p:spPr>
          <a:xfrm>
            <a:off x="6230261" y="3501347"/>
            <a:ext cx="5564982" cy="879475"/>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lang="en-US" sz="2499">
                <a:solidFill>
                  <a:srgbClr val="FFFFFF"/>
                </a:solidFill>
                <a:latin typeface="Poppins"/>
                <a:ea typeface="Poppins"/>
                <a:cs typeface="Poppins"/>
                <a:sym typeface="Poppins"/>
              </a:rPr>
              <a:t>Multiple forms of harm rooted in unequal power relations:</a:t>
            </a:r>
            <a:endParaRPr/>
          </a:p>
        </p:txBody>
      </p:sp>
      <p:sp>
        <p:nvSpPr>
          <p:cNvPr id="408" name="Google Shape;408;p24"/>
          <p:cNvSpPr txBox="1"/>
          <p:nvPr/>
        </p:nvSpPr>
        <p:spPr>
          <a:xfrm>
            <a:off x="13393212" y="3063197"/>
            <a:ext cx="4322095" cy="1317625"/>
          </a:xfrm>
          <a:prstGeom prst="rect">
            <a:avLst/>
          </a:prstGeom>
          <a:noFill/>
          <a:ln>
            <a:noFill/>
          </a:ln>
        </p:spPr>
        <p:txBody>
          <a:bodyPr anchorCtr="0" anchor="t" bIns="0" lIns="0" spcFirstLastPara="1" rIns="0" wrap="square" tIns="0">
            <a:spAutoFit/>
          </a:bodyPr>
          <a:lstStyle/>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Poppins"/>
                <a:ea typeface="Poppins"/>
                <a:cs typeface="Poppins"/>
                <a:sym typeface="Poppins"/>
              </a:rPr>
              <a:t>Physical violence</a:t>
            </a:r>
            <a:endParaRPr/>
          </a:p>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Poppins"/>
                <a:ea typeface="Poppins"/>
                <a:cs typeface="Poppins"/>
                <a:sym typeface="Poppins"/>
              </a:rPr>
              <a:t>Psychological violence</a:t>
            </a:r>
            <a:endParaRPr/>
          </a:p>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Poppins"/>
                <a:ea typeface="Poppins"/>
                <a:cs typeface="Poppins"/>
                <a:sym typeface="Poppins"/>
              </a:rPr>
              <a:t>Sexual violence</a:t>
            </a:r>
            <a:endParaRPr/>
          </a:p>
        </p:txBody>
      </p:sp>
      <p:sp>
        <p:nvSpPr>
          <p:cNvPr id="409" name="Google Shape;409;p24"/>
          <p:cNvSpPr txBox="1"/>
          <p:nvPr/>
        </p:nvSpPr>
        <p:spPr>
          <a:xfrm>
            <a:off x="1221832" y="6244547"/>
            <a:ext cx="3962911" cy="52387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lang="en-US" sz="2999">
                <a:solidFill>
                  <a:srgbClr val="FFFFFF"/>
                </a:solidFill>
                <a:latin typeface="Poppins"/>
                <a:ea typeface="Poppins"/>
                <a:cs typeface="Poppins"/>
                <a:sym typeface="Poppins"/>
              </a:rPr>
              <a:t>Symbolic Violence </a:t>
            </a:r>
            <a:endParaRPr/>
          </a:p>
        </p:txBody>
      </p:sp>
      <p:sp>
        <p:nvSpPr>
          <p:cNvPr id="410" name="Google Shape;410;p24"/>
          <p:cNvSpPr txBox="1"/>
          <p:nvPr/>
        </p:nvSpPr>
        <p:spPr>
          <a:xfrm>
            <a:off x="6230261" y="4879297"/>
            <a:ext cx="5707340" cy="879475"/>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lang="en-US" sz="2499">
                <a:solidFill>
                  <a:srgbClr val="FFFFFF"/>
                </a:solidFill>
                <a:latin typeface="Poppins"/>
                <a:ea typeface="Poppins"/>
                <a:cs typeface="Poppins"/>
                <a:sym typeface="Poppins"/>
              </a:rPr>
              <a:t>Harassment, threats, hate speech, and abuse in digital spaces.</a:t>
            </a:r>
            <a:endParaRPr/>
          </a:p>
        </p:txBody>
      </p:sp>
      <p:sp>
        <p:nvSpPr>
          <p:cNvPr id="411" name="Google Shape;411;p24"/>
          <p:cNvSpPr txBox="1"/>
          <p:nvPr/>
        </p:nvSpPr>
        <p:spPr>
          <a:xfrm>
            <a:off x="13646504" y="5888118"/>
            <a:ext cx="4068802" cy="2193925"/>
          </a:xfrm>
          <a:prstGeom prst="rect">
            <a:avLst/>
          </a:prstGeom>
          <a:noFill/>
          <a:ln>
            <a:noFill/>
          </a:ln>
        </p:spPr>
        <p:txBody>
          <a:bodyPr anchorCtr="0" anchor="t" bIns="0" lIns="0" spcFirstLastPara="1" rIns="0" wrap="square" tIns="0">
            <a:spAutoFit/>
          </a:bodyPr>
          <a:lstStyle/>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Poppins"/>
                <a:ea typeface="Poppins"/>
                <a:cs typeface="Poppins"/>
                <a:sym typeface="Poppins"/>
              </a:rPr>
              <a:t>The use of non‑inclusive language.</a:t>
            </a:r>
            <a:endParaRPr/>
          </a:p>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Poppins"/>
                <a:ea typeface="Poppins"/>
                <a:cs typeface="Poppins"/>
                <a:sym typeface="Poppins"/>
              </a:rPr>
              <a:t>The perpetuation of gender stereotypes.</a:t>
            </a:r>
            <a:endParaRPr/>
          </a:p>
        </p:txBody>
      </p:sp>
      <p:sp>
        <p:nvSpPr>
          <p:cNvPr id="412" name="Google Shape;412;p24"/>
          <p:cNvSpPr txBox="1"/>
          <p:nvPr/>
        </p:nvSpPr>
        <p:spPr>
          <a:xfrm>
            <a:off x="6230261" y="6346148"/>
            <a:ext cx="5763938" cy="87947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lang="en-US" sz="2499">
                <a:solidFill>
                  <a:srgbClr val="FFFFFF"/>
                </a:solidFill>
                <a:latin typeface="Poppins"/>
                <a:ea typeface="Poppins"/>
                <a:cs typeface="Poppins"/>
                <a:sym typeface="Poppins"/>
              </a:rPr>
              <a:t>Reinforces inequality through cultural and social norms, including:</a:t>
            </a:r>
            <a:endParaRPr/>
          </a:p>
        </p:txBody>
      </p:sp>
      <p:sp>
        <p:nvSpPr>
          <p:cNvPr id="413" name="Google Shape;413;p24"/>
          <p:cNvSpPr txBox="1"/>
          <p:nvPr/>
        </p:nvSpPr>
        <p:spPr>
          <a:xfrm>
            <a:off x="1221832" y="7514547"/>
            <a:ext cx="3576647"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000">
                <a:solidFill>
                  <a:srgbClr val="FFFFFF"/>
                </a:solidFill>
                <a:latin typeface="Arial"/>
                <a:ea typeface="Arial"/>
                <a:cs typeface="Arial"/>
                <a:sym typeface="Arial"/>
              </a:rPr>
              <a:t>Political Violence</a:t>
            </a:r>
            <a:endParaRPr/>
          </a:p>
        </p:txBody>
      </p:sp>
      <p:sp>
        <p:nvSpPr>
          <p:cNvPr id="414" name="Google Shape;414;p24"/>
          <p:cNvSpPr txBox="1"/>
          <p:nvPr/>
        </p:nvSpPr>
        <p:spPr>
          <a:xfrm>
            <a:off x="6023853" y="7574872"/>
            <a:ext cx="3798845" cy="860425"/>
          </a:xfrm>
          <a:prstGeom prst="rect">
            <a:avLst/>
          </a:prstGeom>
          <a:noFill/>
          <a:ln>
            <a:noFill/>
          </a:ln>
        </p:spPr>
        <p:txBody>
          <a:bodyPr anchorCtr="0" anchor="t" bIns="0" lIns="0" spcFirstLastPara="1" rIns="0" wrap="square" tIns="0">
            <a:spAutoFit/>
          </a:bodyPr>
          <a:lstStyle/>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Arial"/>
                <a:ea typeface="Arial"/>
                <a:cs typeface="Arial"/>
                <a:sym typeface="Arial"/>
              </a:rPr>
              <a:t>Threats</a:t>
            </a:r>
            <a:endParaRPr/>
          </a:p>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Arial"/>
                <a:ea typeface="Arial"/>
                <a:cs typeface="Arial"/>
                <a:sym typeface="Arial"/>
              </a:rPr>
              <a:t>Smear campaigns</a:t>
            </a:r>
            <a:endParaRPr/>
          </a:p>
        </p:txBody>
      </p:sp>
      <p:sp>
        <p:nvSpPr>
          <p:cNvPr id="415" name="Google Shape;415;p24"/>
          <p:cNvSpPr txBox="1"/>
          <p:nvPr/>
        </p:nvSpPr>
        <p:spPr>
          <a:xfrm>
            <a:off x="1233595" y="8797247"/>
            <a:ext cx="4229627"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000">
                <a:solidFill>
                  <a:srgbClr val="FFFFFF"/>
                </a:solidFill>
                <a:latin typeface="Arial"/>
                <a:ea typeface="Arial"/>
                <a:cs typeface="Arial"/>
                <a:sym typeface="Arial"/>
              </a:rPr>
              <a:t>Economic Violence</a:t>
            </a:r>
            <a:endParaRPr/>
          </a:p>
        </p:txBody>
      </p:sp>
      <p:sp>
        <p:nvSpPr>
          <p:cNvPr id="416" name="Google Shape;416;p24"/>
          <p:cNvSpPr txBox="1"/>
          <p:nvPr/>
        </p:nvSpPr>
        <p:spPr>
          <a:xfrm>
            <a:off x="12077033" y="8957006"/>
            <a:ext cx="4856434" cy="860425"/>
          </a:xfrm>
          <a:prstGeom prst="rect">
            <a:avLst/>
          </a:prstGeom>
          <a:noFill/>
          <a:ln>
            <a:noFill/>
          </a:ln>
        </p:spPr>
        <p:txBody>
          <a:bodyPr anchorCtr="0" anchor="t" bIns="0" lIns="0" spcFirstLastPara="1" rIns="0" wrap="square" tIns="0">
            <a:spAutoFit/>
          </a:bodyPr>
          <a:lstStyle/>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Arial"/>
                <a:ea typeface="Arial"/>
                <a:cs typeface="Arial"/>
                <a:sym typeface="Arial"/>
              </a:rPr>
              <a:t>Gender employment gap</a:t>
            </a:r>
            <a:endParaRPr/>
          </a:p>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Arial"/>
                <a:ea typeface="Arial"/>
                <a:cs typeface="Arial"/>
                <a:sym typeface="Arial"/>
              </a:rPr>
              <a:t>Gender retirement gap</a:t>
            </a:r>
            <a:endParaRPr/>
          </a:p>
        </p:txBody>
      </p:sp>
      <p:sp>
        <p:nvSpPr>
          <p:cNvPr id="417" name="Google Shape;417;p24"/>
          <p:cNvSpPr/>
          <p:nvPr/>
        </p:nvSpPr>
        <p:spPr>
          <a:xfrm>
            <a:off x="6149629" y="8718914"/>
            <a:ext cx="4755545" cy="1384234"/>
          </a:xfrm>
          <a:custGeom>
            <a:rect b="b" l="l" r="r" t="t"/>
            <a:pathLst>
              <a:path extrusionOk="0" h="1384234" w="4755545">
                <a:moveTo>
                  <a:pt x="0" y="0"/>
                </a:moveTo>
                <a:lnTo>
                  <a:pt x="4755545" y="0"/>
                </a:lnTo>
                <a:lnTo>
                  <a:pt x="4755545" y="1384234"/>
                </a:lnTo>
                <a:lnTo>
                  <a:pt x="0" y="1384234"/>
                </a:lnTo>
                <a:lnTo>
                  <a:pt x="0" y="0"/>
                </a:lnTo>
                <a:close/>
              </a:path>
            </a:pathLst>
          </a:custGeom>
          <a:blipFill rotWithShape="1">
            <a:blip r:embed="rId5">
              <a:alphaModFix/>
            </a:blip>
            <a:stretch>
              <a:fillRect b="-64850" l="-201963" r="-220203" t="-38231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8" name="Google Shape;418;p24"/>
          <p:cNvSpPr txBox="1"/>
          <p:nvPr/>
        </p:nvSpPr>
        <p:spPr>
          <a:xfrm>
            <a:off x="6023853" y="8905197"/>
            <a:ext cx="4967046" cy="860425"/>
          </a:xfrm>
          <a:prstGeom prst="rect">
            <a:avLst/>
          </a:prstGeom>
          <a:noFill/>
          <a:ln>
            <a:noFill/>
          </a:ln>
        </p:spPr>
        <p:txBody>
          <a:bodyPr anchorCtr="0" anchor="t" bIns="0" lIns="0" spcFirstLastPara="1" rIns="0" wrap="square" tIns="0">
            <a:spAutoFit/>
          </a:bodyPr>
          <a:lstStyle/>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Arial"/>
                <a:ea typeface="Arial"/>
                <a:cs typeface="Arial"/>
                <a:sym typeface="Arial"/>
              </a:rPr>
              <a:t>Gender wage gap</a:t>
            </a:r>
            <a:endParaRPr/>
          </a:p>
          <a:p>
            <a:pPr indent="-269875" lvl="1" marL="539749" marR="0" rtl="0" algn="l">
              <a:lnSpc>
                <a:spcPct val="140016"/>
              </a:lnSpc>
              <a:spcBef>
                <a:spcPts val="0"/>
              </a:spcBef>
              <a:spcAft>
                <a:spcPts val="0"/>
              </a:spcAft>
              <a:buClr>
                <a:srgbClr val="FFFFFF"/>
              </a:buClr>
              <a:buSzPts val="2499"/>
              <a:buFont typeface="Arial"/>
              <a:buChar char="•"/>
            </a:pPr>
            <a:r>
              <a:rPr b="0" i="0" lang="en-US" sz="2499" u="none" cap="none" strike="noStrike">
                <a:solidFill>
                  <a:srgbClr val="FFFFFF"/>
                </a:solidFill>
                <a:latin typeface="Arial"/>
                <a:ea typeface="Arial"/>
                <a:cs typeface="Arial"/>
                <a:sym typeface="Arial"/>
              </a:rPr>
              <a:t>Glass ceiling vs. sticky floor</a:t>
            </a:r>
            <a:endParaRPr/>
          </a:p>
        </p:txBody>
      </p:sp>
      <p:cxnSp>
        <p:nvCxnSpPr>
          <p:cNvPr id="419" name="Google Shape;419;p24"/>
          <p:cNvCxnSpPr/>
          <p:nvPr/>
        </p:nvCxnSpPr>
        <p:spPr>
          <a:xfrm>
            <a:off x="1253669" y="3983947"/>
            <a:ext cx="4927797" cy="0"/>
          </a:xfrm>
          <a:prstGeom prst="straightConnector1">
            <a:avLst/>
          </a:prstGeom>
          <a:noFill/>
          <a:ln cap="flat" cmpd="sng" w="38100">
            <a:solidFill>
              <a:srgbClr val="F0CC0F"/>
            </a:solidFill>
            <a:prstDash val="solid"/>
            <a:round/>
            <a:headEnd len="sm" w="sm" type="none"/>
            <a:tailEnd len="med" w="med" type="stealth"/>
          </a:ln>
        </p:spPr>
      </p:cxnSp>
      <p:cxnSp>
        <p:nvCxnSpPr>
          <p:cNvPr id="420" name="Google Shape;420;p24"/>
          <p:cNvCxnSpPr/>
          <p:nvPr/>
        </p:nvCxnSpPr>
        <p:spPr>
          <a:xfrm>
            <a:off x="1221832" y="5412698"/>
            <a:ext cx="4927797" cy="0"/>
          </a:xfrm>
          <a:prstGeom prst="straightConnector1">
            <a:avLst/>
          </a:prstGeom>
          <a:noFill/>
          <a:ln cap="flat" cmpd="sng" w="38100">
            <a:solidFill>
              <a:srgbClr val="CD4E2F"/>
            </a:solidFill>
            <a:prstDash val="solid"/>
            <a:round/>
            <a:headEnd len="sm" w="sm" type="none"/>
            <a:tailEnd len="med" w="med" type="stealth"/>
          </a:ln>
        </p:spPr>
      </p:cxnSp>
      <p:cxnSp>
        <p:nvCxnSpPr>
          <p:cNvPr id="421" name="Google Shape;421;p24"/>
          <p:cNvCxnSpPr/>
          <p:nvPr/>
        </p:nvCxnSpPr>
        <p:spPr>
          <a:xfrm>
            <a:off x="1221832" y="6819223"/>
            <a:ext cx="4927797" cy="0"/>
          </a:xfrm>
          <a:prstGeom prst="straightConnector1">
            <a:avLst/>
          </a:prstGeom>
          <a:noFill/>
          <a:ln cap="flat" cmpd="sng" w="38100">
            <a:solidFill>
              <a:srgbClr val="6F56E4"/>
            </a:solidFill>
            <a:prstDash val="solid"/>
            <a:round/>
            <a:headEnd len="sm" w="sm" type="none"/>
            <a:tailEnd len="med" w="med" type="stealth"/>
          </a:ln>
        </p:spPr>
      </p:cxnSp>
      <p:cxnSp>
        <p:nvCxnSpPr>
          <p:cNvPr id="422" name="Google Shape;422;p24"/>
          <p:cNvCxnSpPr/>
          <p:nvPr/>
        </p:nvCxnSpPr>
        <p:spPr>
          <a:xfrm>
            <a:off x="1233595" y="8076522"/>
            <a:ext cx="4927797" cy="0"/>
          </a:xfrm>
          <a:prstGeom prst="straightConnector1">
            <a:avLst/>
          </a:prstGeom>
          <a:noFill/>
          <a:ln cap="flat" cmpd="sng" w="38100">
            <a:solidFill>
              <a:srgbClr val="F0CC0F"/>
            </a:solidFill>
            <a:prstDash val="solid"/>
            <a:round/>
            <a:headEnd len="sm" w="sm" type="none"/>
            <a:tailEnd len="med" w="med" type="stealth"/>
          </a:ln>
        </p:spPr>
      </p:cxnSp>
      <p:cxnSp>
        <p:nvCxnSpPr>
          <p:cNvPr id="423" name="Google Shape;423;p24"/>
          <p:cNvCxnSpPr/>
          <p:nvPr/>
        </p:nvCxnSpPr>
        <p:spPr>
          <a:xfrm>
            <a:off x="1221832" y="9359222"/>
            <a:ext cx="4927797" cy="0"/>
          </a:xfrm>
          <a:prstGeom prst="straightConnector1">
            <a:avLst/>
          </a:prstGeom>
          <a:noFill/>
          <a:ln cap="flat" cmpd="sng" w="38100">
            <a:solidFill>
              <a:srgbClr val="CD4E2F"/>
            </a:solidFill>
            <a:prstDash val="solid"/>
            <a:round/>
            <a:headEnd len="sm" w="sm" type="none"/>
            <a:tailEnd len="med" w="med" type="stealth"/>
          </a:ln>
        </p:spPr>
      </p:cxnSp>
      <p:cxnSp>
        <p:nvCxnSpPr>
          <p:cNvPr id="424" name="Google Shape;424;p24"/>
          <p:cNvCxnSpPr/>
          <p:nvPr/>
        </p:nvCxnSpPr>
        <p:spPr>
          <a:xfrm>
            <a:off x="11331869" y="6625548"/>
            <a:ext cx="1788323" cy="0"/>
          </a:xfrm>
          <a:prstGeom prst="straightConnector1">
            <a:avLst/>
          </a:prstGeom>
          <a:noFill/>
          <a:ln cap="flat" cmpd="sng" w="161925">
            <a:solidFill>
              <a:srgbClr val="6F56E4"/>
            </a:solidFill>
            <a:prstDash val="solid"/>
            <a:round/>
            <a:headEnd len="sm" w="sm" type="none"/>
            <a:tailEnd len="med" w="med" type="stealth"/>
          </a:ln>
        </p:spPr>
      </p:cxnSp>
      <p:cxnSp>
        <p:nvCxnSpPr>
          <p:cNvPr id="425" name="Google Shape;425;p24"/>
          <p:cNvCxnSpPr/>
          <p:nvPr/>
        </p:nvCxnSpPr>
        <p:spPr>
          <a:xfrm>
            <a:off x="11331869" y="4074435"/>
            <a:ext cx="1788323" cy="0"/>
          </a:xfrm>
          <a:prstGeom prst="straightConnector1">
            <a:avLst/>
          </a:prstGeom>
          <a:noFill/>
          <a:ln cap="flat" cmpd="sng" w="161925">
            <a:solidFill>
              <a:srgbClr val="E8BD2F"/>
            </a:solidFill>
            <a:prstDash val="solid"/>
            <a:round/>
            <a:headEnd len="sm" w="sm" type="none"/>
            <a:tailEnd len="med" w="med" type="stealth"/>
          </a:ln>
        </p:spPr>
      </p:cxnSp>
      <p:cxnSp>
        <p:nvCxnSpPr>
          <p:cNvPr id="426" name="Google Shape;426;p24"/>
          <p:cNvCxnSpPr/>
          <p:nvPr/>
        </p:nvCxnSpPr>
        <p:spPr>
          <a:xfrm>
            <a:off x="11066227" y="9440185"/>
            <a:ext cx="1084476" cy="0"/>
          </a:xfrm>
          <a:prstGeom prst="straightConnector1">
            <a:avLst/>
          </a:prstGeom>
          <a:noFill/>
          <a:ln cap="flat" cmpd="sng" w="161925">
            <a:solidFill>
              <a:srgbClr val="FF8C6F"/>
            </a:solidFill>
            <a:prstDash val="solid"/>
            <a:round/>
            <a:headEnd len="sm" w="sm" type="none"/>
            <a:tailEnd len="med" w="med" type="stealth"/>
          </a:ln>
        </p:spPr>
      </p:cxnSp>
      <p:cxnSp>
        <p:nvCxnSpPr>
          <p:cNvPr id="427" name="Google Shape;427;p24"/>
          <p:cNvCxnSpPr/>
          <p:nvPr/>
        </p:nvCxnSpPr>
        <p:spPr>
          <a:xfrm>
            <a:off x="1221832" y="2650447"/>
            <a:ext cx="3576647" cy="0"/>
          </a:xfrm>
          <a:prstGeom prst="straightConnector1">
            <a:avLst/>
          </a:prstGeom>
          <a:noFill/>
          <a:ln cap="flat" cmpd="sng" w="38100">
            <a:solidFill>
              <a:srgbClr val="6F56E4"/>
            </a:solidFill>
            <a:prstDash val="solid"/>
            <a:round/>
            <a:headEnd len="sm" w="sm" type="none"/>
            <a:tailEnd len="med" w="med" type="stealth"/>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431" name="Shape 431"/>
        <p:cNvGrpSpPr/>
        <p:nvPr/>
      </p:nvGrpSpPr>
      <p:grpSpPr>
        <a:xfrm>
          <a:off x="0" y="0"/>
          <a:ext cx="0" cy="0"/>
          <a:chOff x="0" y="0"/>
          <a:chExt cx="0" cy="0"/>
        </a:xfrm>
      </p:grpSpPr>
      <p:grpSp>
        <p:nvGrpSpPr>
          <p:cNvPr id="432" name="Google Shape;432;p25"/>
          <p:cNvGrpSpPr/>
          <p:nvPr/>
        </p:nvGrpSpPr>
        <p:grpSpPr>
          <a:xfrm>
            <a:off x="13646504" y="3860122"/>
            <a:ext cx="4253936" cy="6202292"/>
            <a:chOff x="0" y="-152400"/>
            <a:chExt cx="5671915" cy="8269723"/>
          </a:xfrm>
        </p:grpSpPr>
        <p:sp>
          <p:nvSpPr>
            <p:cNvPr id="433" name="Google Shape;433;p25"/>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4" name="Google Shape;434;p25"/>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35" name="Google Shape;435;p25"/>
          <p:cNvSpPr/>
          <p:nvPr/>
        </p:nvSpPr>
        <p:spPr>
          <a:xfrm>
            <a:off x="623119" y="1734503"/>
            <a:ext cx="8769032" cy="4934159"/>
          </a:xfrm>
          <a:custGeom>
            <a:rect b="b" l="l" r="r" t="t"/>
            <a:pathLst>
              <a:path extrusionOk="0" h="4934159" w="8769032">
                <a:moveTo>
                  <a:pt x="0" y="0"/>
                </a:moveTo>
                <a:lnTo>
                  <a:pt x="8769032" y="0"/>
                </a:lnTo>
                <a:lnTo>
                  <a:pt x="8769032" y="4934158"/>
                </a:lnTo>
                <a:lnTo>
                  <a:pt x="0" y="4934158"/>
                </a:lnTo>
                <a:lnTo>
                  <a:pt x="0" y="0"/>
                </a:lnTo>
                <a:close/>
              </a:path>
            </a:pathLst>
          </a:custGeom>
          <a:blipFill rotWithShape="1">
            <a:blip r:embed="rId4">
              <a:alphaModFix amt="51000"/>
            </a:blip>
            <a:stretch>
              <a:fillRect b="-9611" l="-210699" r="-234052" t="-18567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6" name="Google Shape;436;p25"/>
          <p:cNvSpPr txBox="1"/>
          <p:nvPr/>
        </p:nvSpPr>
        <p:spPr>
          <a:xfrm>
            <a:off x="828014" y="3519528"/>
            <a:ext cx="8315986" cy="267660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3000">
                <a:solidFill>
                  <a:srgbClr val="FFFFFF"/>
                </a:solidFill>
                <a:latin typeface="Poppins"/>
                <a:ea typeface="Poppins"/>
                <a:cs typeface="Poppins"/>
                <a:sym typeface="Poppins"/>
              </a:rPr>
              <a:t>.Iš anksto susiformavusios nuostatos, pagal kurias vyrams ir moterims savavališkai priskiriamos savybės, elgesio modeliai ir socialiniai vaidmenys, nulemti jų lyties.</a:t>
            </a:r>
            <a:endParaRPr/>
          </a:p>
          <a:p>
            <a:pPr indent="0" lvl="0" marL="0" marR="0" rtl="0" algn="just">
              <a:lnSpc>
                <a:spcPct val="140000"/>
              </a:lnSpc>
              <a:spcBef>
                <a:spcPts val="0"/>
              </a:spcBef>
              <a:spcAft>
                <a:spcPts val="0"/>
              </a:spcAft>
              <a:buNone/>
            </a:pPr>
            <a:r>
              <a:t/>
            </a:r>
            <a:endParaRPr sz="3000">
              <a:solidFill>
                <a:srgbClr val="FFFFFF"/>
              </a:solidFill>
              <a:latin typeface="Poppins"/>
              <a:ea typeface="Poppins"/>
              <a:cs typeface="Poppins"/>
              <a:sym typeface="Poppins"/>
            </a:endParaRPr>
          </a:p>
        </p:txBody>
      </p:sp>
      <p:sp>
        <p:nvSpPr>
          <p:cNvPr id="437" name="Google Shape;437;p25"/>
          <p:cNvSpPr/>
          <p:nvPr/>
        </p:nvSpPr>
        <p:spPr>
          <a:xfrm>
            <a:off x="3127772" y="7027943"/>
            <a:ext cx="5224536" cy="2736351"/>
          </a:xfrm>
          <a:custGeom>
            <a:rect b="b" l="l" r="r" t="t"/>
            <a:pathLst>
              <a:path extrusionOk="0" h="2736351" w="5224536">
                <a:moveTo>
                  <a:pt x="0" y="0"/>
                </a:moveTo>
                <a:lnTo>
                  <a:pt x="5224536" y="0"/>
                </a:lnTo>
                <a:lnTo>
                  <a:pt x="5224536" y="2736351"/>
                </a:lnTo>
                <a:lnTo>
                  <a:pt x="0" y="273635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8" name="Google Shape;438;p25"/>
          <p:cNvSpPr txBox="1"/>
          <p:nvPr/>
        </p:nvSpPr>
        <p:spPr>
          <a:xfrm>
            <a:off x="34142" y="189548"/>
            <a:ext cx="18219715" cy="2538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7300">
                <a:solidFill>
                  <a:srgbClr val="FFFFFF"/>
                </a:solidFill>
                <a:latin typeface="Open Sans"/>
                <a:ea typeface="Open Sans"/>
                <a:cs typeface="Open Sans"/>
                <a:sym typeface="Open Sans"/>
              </a:rPr>
              <a:t>LYČIŲ DISKRIMINACIJOS APIBRĖŽIMAI</a:t>
            </a:r>
            <a:endParaRPr/>
          </a:p>
          <a:p>
            <a:pPr indent="0" lvl="0" marL="0" marR="0" rtl="0" algn="ctr">
              <a:lnSpc>
                <a:spcPct val="140000"/>
              </a:lnSpc>
              <a:spcBef>
                <a:spcPts val="0"/>
              </a:spcBef>
              <a:spcAft>
                <a:spcPts val="0"/>
              </a:spcAft>
              <a:buNone/>
            </a:pPr>
            <a:r>
              <a:t/>
            </a:r>
            <a:endParaRPr sz="7300">
              <a:solidFill>
                <a:srgbClr val="FFFFFF"/>
              </a:solidFill>
              <a:latin typeface="Open Sans"/>
              <a:ea typeface="Open Sans"/>
              <a:cs typeface="Open Sans"/>
              <a:sym typeface="Open Sans"/>
            </a:endParaRPr>
          </a:p>
        </p:txBody>
      </p:sp>
      <p:sp>
        <p:nvSpPr>
          <p:cNvPr id="439" name="Google Shape;439;p25"/>
          <p:cNvSpPr/>
          <p:nvPr/>
        </p:nvSpPr>
        <p:spPr>
          <a:xfrm>
            <a:off x="10102645" y="4466212"/>
            <a:ext cx="7706113" cy="5050492"/>
          </a:xfrm>
          <a:custGeom>
            <a:rect b="b" l="l" r="r" t="t"/>
            <a:pathLst>
              <a:path extrusionOk="0" h="5050492" w="7706113">
                <a:moveTo>
                  <a:pt x="0" y="0"/>
                </a:moveTo>
                <a:lnTo>
                  <a:pt x="7706113" y="0"/>
                </a:lnTo>
                <a:lnTo>
                  <a:pt x="7706113" y="5050492"/>
                </a:lnTo>
                <a:lnTo>
                  <a:pt x="0" y="5050492"/>
                </a:lnTo>
                <a:lnTo>
                  <a:pt x="0" y="0"/>
                </a:lnTo>
                <a:close/>
              </a:path>
            </a:pathLst>
          </a:custGeom>
          <a:blipFill rotWithShape="1">
            <a:blip r:embed="rId4">
              <a:alphaModFix amt="51000"/>
            </a:blip>
            <a:stretch>
              <a:fillRect b="-11371" l="-250300" r="-294404" t="-1886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0" name="Google Shape;440;p25"/>
          <p:cNvSpPr txBox="1"/>
          <p:nvPr/>
        </p:nvSpPr>
        <p:spPr>
          <a:xfrm>
            <a:off x="10489322" y="6110328"/>
            <a:ext cx="7012839" cy="3743437"/>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3000">
                <a:solidFill>
                  <a:srgbClr val="FFFFFF"/>
                </a:solidFill>
                <a:latin typeface="Poppins"/>
                <a:ea typeface="Poppins"/>
                <a:cs typeface="Poppins"/>
                <a:sym typeface="Poppins"/>
              </a:rPr>
              <a:t>Šie stereotipai dažnai primeta normatyvinius lūkesčius — pavyzdžiui, kad rūpinimasis kitais yra „moterų“ atsakomybė — ir dėl to priežiūros darbas pasiskirsto netolygiai.</a:t>
            </a:r>
            <a:endParaRPr/>
          </a:p>
          <a:p>
            <a:pPr indent="0" lvl="0" marL="0" marR="0" rtl="0" algn="just">
              <a:lnSpc>
                <a:spcPct val="140000"/>
              </a:lnSpc>
              <a:spcBef>
                <a:spcPts val="0"/>
              </a:spcBef>
              <a:spcAft>
                <a:spcPts val="0"/>
              </a:spcAft>
              <a:buNone/>
            </a:pPr>
            <a:r>
              <a:t/>
            </a:r>
            <a:endParaRPr sz="3000">
              <a:solidFill>
                <a:srgbClr val="FFFFFF"/>
              </a:solidFill>
              <a:latin typeface="Poppins"/>
              <a:ea typeface="Poppins"/>
              <a:cs typeface="Poppins"/>
              <a:sym typeface="Poppins"/>
            </a:endParaRPr>
          </a:p>
        </p:txBody>
      </p:sp>
      <p:sp>
        <p:nvSpPr>
          <p:cNvPr id="441" name="Google Shape;441;p25"/>
          <p:cNvSpPr txBox="1"/>
          <p:nvPr/>
        </p:nvSpPr>
        <p:spPr>
          <a:xfrm>
            <a:off x="1090362" y="2132607"/>
            <a:ext cx="6172769" cy="179651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021">
                <a:solidFill>
                  <a:srgbClr val="FFFFFF"/>
                </a:solidFill>
                <a:latin typeface="Poppins"/>
                <a:ea typeface="Poppins"/>
                <a:cs typeface="Poppins"/>
                <a:sym typeface="Poppins"/>
              </a:rPr>
              <a:t>LYČIŲ STEREOTIPAI</a:t>
            </a:r>
            <a:endParaRPr/>
          </a:p>
          <a:p>
            <a:pPr indent="0" lvl="0" marL="0" marR="0" rtl="0" algn="ctr">
              <a:lnSpc>
                <a:spcPct val="140011"/>
              </a:lnSpc>
              <a:spcBef>
                <a:spcPts val="0"/>
              </a:spcBef>
              <a:spcAft>
                <a:spcPts val="0"/>
              </a:spcAft>
              <a:buNone/>
            </a:pPr>
            <a:r>
              <a:t/>
            </a:r>
            <a:endParaRPr b="1" sz="5021">
              <a:solidFill>
                <a:srgbClr val="FFFFFF"/>
              </a:solidFill>
              <a:latin typeface="Poppins"/>
              <a:ea typeface="Poppins"/>
              <a:cs typeface="Poppins"/>
              <a:sym typeface="Poppins"/>
            </a:endParaRPr>
          </a:p>
        </p:txBody>
      </p:sp>
      <p:sp>
        <p:nvSpPr>
          <p:cNvPr id="442" name="Google Shape;442;p25"/>
          <p:cNvSpPr txBox="1"/>
          <p:nvPr/>
        </p:nvSpPr>
        <p:spPr>
          <a:xfrm>
            <a:off x="11215946" y="4611964"/>
            <a:ext cx="6545191" cy="179651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021">
                <a:solidFill>
                  <a:srgbClr val="FFFFFF"/>
                </a:solidFill>
                <a:latin typeface="Poppins"/>
                <a:ea typeface="Poppins"/>
                <a:cs typeface="Poppins"/>
                <a:sym typeface="Poppins"/>
              </a:rPr>
              <a:t>LYČIŲ NORMATYVAI</a:t>
            </a:r>
            <a:endParaRPr/>
          </a:p>
          <a:p>
            <a:pPr indent="0" lvl="0" marL="0" marR="0" rtl="0" algn="ctr">
              <a:lnSpc>
                <a:spcPct val="140011"/>
              </a:lnSpc>
              <a:spcBef>
                <a:spcPts val="0"/>
              </a:spcBef>
              <a:spcAft>
                <a:spcPts val="0"/>
              </a:spcAft>
              <a:buNone/>
            </a:pPr>
            <a:r>
              <a:t/>
            </a:r>
            <a:endParaRPr b="1" sz="5021">
              <a:solidFill>
                <a:srgbClr val="FFFFFF"/>
              </a:solidFill>
              <a:latin typeface="Poppins"/>
              <a:ea typeface="Poppins"/>
              <a:cs typeface="Poppins"/>
              <a:sym typeface="Poppins"/>
            </a:endParaRPr>
          </a:p>
        </p:txBody>
      </p:sp>
      <p:sp>
        <p:nvSpPr>
          <p:cNvPr id="443" name="Google Shape;443;p25"/>
          <p:cNvSpPr/>
          <p:nvPr/>
        </p:nvSpPr>
        <p:spPr>
          <a:xfrm>
            <a:off x="334366" y="9012719"/>
            <a:ext cx="2793406" cy="638992"/>
          </a:xfrm>
          <a:custGeom>
            <a:rect b="b" l="l" r="r" t="t"/>
            <a:pathLst>
              <a:path extrusionOk="0" h="638992" w="2793406">
                <a:moveTo>
                  <a:pt x="0" y="0"/>
                </a:moveTo>
                <a:lnTo>
                  <a:pt x="2793406" y="0"/>
                </a:lnTo>
                <a:lnTo>
                  <a:pt x="2793406" y="638991"/>
                </a:lnTo>
                <a:lnTo>
                  <a:pt x="0" y="63899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447" name="Shape 447"/>
        <p:cNvGrpSpPr/>
        <p:nvPr/>
      </p:nvGrpSpPr>
      <p:grpSpPr>
        <a:xfrm>
          <a:off x="0" y="0"/>
          <a:ext cx="0" cy="0"/>
          <a:chOff x="0" y="0"/>
          <a:chExt cx="0" cy="0"/>
        </a:xfrm>
      </p:grpSpPr>
      <p:grpSp>
        <p:nvGrpSpPr>
          <p:cNvPr id="448" name="Google Shape;448;p26"/>
          <p:cNvGrpSpPr/>
          <p:nvPr/>
        </p:nvGrpSpPr>
        <p:grpSpPr>
          <a:xfrm>
            <a:off x="13646504" y="3860122"/>
            <a:ext cx="4253936" cy="6202292"/>
            <a:chOff x="0" y="-152400"/>
            <a:chExt cx="5671915" cy="8269723"/>
          </a:xfrm>
        </p:grpSpPr>
        <p:sp>
          <p:nvSpPr>
            <p:cNvPr id="449" name="Google Shape;449;p26"/>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0" name="Google Shape;450;p26"/>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51" name="Google Shape;451;p26"/>
          <p:cNvSpPr/>
          <p:nvPr/>
        </p:nvSpPr>
        <p:spPr>
          <a:xfrm flipH="1">
            <a:off x="778597" y="5731206"/>
            <a:ext cx="3471862" cy="4114800"/>
          </a:xfrm>
          <a:custGeom>
            <a:rect b="b" l="l" r="r" t="t"/>
            <a:pathLst>
              <a:path extrusionOk="0" h="4114800" w="3471862">
                <a:moveTo>
                  <a:pt x="3471862" y="0"/>
                </a:moveTo>
                <a:lnTo>
                  <a:pt x="0" y="0"/>
                </a:lnTo>
                <a:lnTo>
                  <a:pt x="0" y="4114800"/>
                </a:lnTo>
                <a:lnTo>
                  <a:pt x="3471862" y="4114800"/>
                </a:lnTo>
                <a:lnTo>
                  <a:pt x="3471862"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2" name="Google Shape;452;p26"/>
          <p:cNvSpPr/>
          <p:nvPr/>
        </p:nvSpPr>
        <p:spPr>
          <a:xfrm>
            <a:off x="14176415" y="1616406"/>
            <a:ext cx="3194113" cy="4114800"/>
          </a:xfrm>
          <a:custGeom>
            <a:rect b="b" l="l" r="r" t="t"/>
            <a:pathLst>
              <a:path extrusionOk="0" h="4114800" w="3194113">
                <a:moveTo>
                  <a:pt x="0" y="0"/>
                </a:moveTo>
                <a:lnTo>
                  <a:pt x="3194114" y="0"/>
                </a:lnTo>
                <a:lnTo>
                  <a:pt x="3194114"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3" name="Google Shape;453;p26"/>
          <p:cNvSpPr txBox="1"/>
          <p:nvPr/>
        </p:nvSpPr>
        <p:spPr>
          <a:xfrm>
            <a:off x="1876732" y="2376449"/>
            <a:ext cx="11769772" cy="157162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lang="en-US" sz="2999">
                <a:solidFill>
                  <a:srgbClr val="FFFFFF"/>
                </a:solidFill>
                <a:latin typeface="Poppins"/>
                <a:ea typeface="Poppins"/>
                <a:cs typeface="Poppins"/>
                <a:sym typeface="Poppins"/>
              </a:rPr>
              <a:t>Lyčių nelygybė priežiūros srityje reiškiamoterų ir vyrų nelygybę </a:t>
            </a:r>
            <a:r>
              <a:rPr b="1" lang="en-US" sz="2999">
                <a:solidFill>
                  <a:srgbClr val="FFFFFF"/>
                </a:solidFill>
                <a:latin typeface="Poppins"/>
                <a:ea typeface="Poppins"/>
                <a:cs typeface="Poppins"/>
                <a:sym typeface="Poppins"/>
              </a:rPr>
              <a:t>priežiūros</a:t>
            </a:r>
            <a:r>
              <a:rPr lang="en-US" sz="2999">
                <a:solidFill>
                  <a:srgbClr val="FFFFFF"/>
                </a:solidFill>
                <a:latin typeface="Poppins"/>
                <a:ea typeface="Poppins"/>
                <a:cs typeface="Poppins"/>
                <a:sym typeface="Poppins"/>
              </a:rPr>
              <a:t> </a:t>
            </a:r>
            <a:r>
              <a:rPr b="1" lang="en-US" sz="2999">
                <a:solidFill>
                  <a:srgbClr val="FFFFFF"/>
                </a:solidFill>
                <a:latin typeface="Poppins"/>
                <a:ea typeface="Poppins"/>
                <a:cs typeface="Poppins"/>
                <a:sym typeface="Poppins"/>
              </a:rPr>
              <a:t>vaidmenyse</a:t>
            </a:r>
            <a:r>
              <a:rPr lang="en-US" sz="2999">
                <a:solidFill>
                  <a:srgbClr val="FFFFFF"/>
                </a:solidFill>
                <a:latin typeface="Poppins"/>
                <a:ea typeface="Poppins"/>
                <a:cs typeface="Poppins"/>
                <a:sym typeface="Poppins"/>
              </a:rPr>
              <a:t> ir </a:t>
            </a:r>
            <a:r>
              <a:rPr b="1" lang="en-US" sz="2999">
                <a:solidFill>
                  <a:srgbClr val="FFFFFF"/>
                </a:solidFill>
                <a:latin typeface="Poppins"/>
                <a:ea typeface="Poppins"/>
                <a:cs typeface="Poppins"/>
                <a:sym typeface="Poppins"/>
              </a:rPr>
              <a:t>namų ruošos darbų pasiskirstyme.</a:t>
            </a:r>
            <a:endParaRPr/>
          </a:p>
        </p:txBody>
      </p:sp>
      <p:sp>
        <p:nvSpPr>
          <p:cNvPr id="454" name="Google Shape;454;p26"/>
          <p:cNvSpPr txBox="1"/>
          <p:nvPr/>
        </p:nvSpPr>
        <p:spPr>
          <a:xfrm>
            <a:off x="6627530" y="368941"/>
            <a:ext cx="9145941" cy="1764006"/>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lang="en-US" sz="5035">
                <a:solidFill>
                  <a:srgbClr val="FFFFFF"/>
                </a:solidFill>
                <a:latin typeface="Open Sans"/>
                <a:ea typeface="Open Sans"/>
                <a:cs typeface="Open Sans"/>
                <a:sym typeface="Open Sans"/>
              </a:rPr>
              <a:t>LYČIŲ SKIRTUMAI PRIEŽIŪROS SRITYJE</a:t>
            </a:r>
            <a:endParaRPr/>
          </a:p>
          <a:p>
            <a:pPr indent="0" lvl="0" marL="0" marR="0" rtl="0" algn="ctr">
              <a:lnSpc>
                <a:spcPct val="140019"/>
              </a:lnSpc>
              <a:spcBef>
                <a:spcPts val="0"/>
              </a:spcBef>
              <a:spcAft>
                <a:spcPts val="0"/>
              </a:spcAft>
              <a:buNone/>
            </a:pPr>
            <a:r>
              <a:t/>
            </a:r>
            <a:endParaRPr sz="5035">
              <a:solidFill>
                <a:srgbClr val="FFFFFF"/>
              </a:solidFill>
              <a:latin typeface="Open Sans"/>
              <a:ea typeface="Open Sans"/>
              <a:cs typeface="Open Sans"/>
              <a:sym typeface="Open Sans"/>
            </a:endParaRPr>
          </a:p>
        </p:txBody>
      </p:sp>
      <p:sp>
        <p:nvSpPr>
          <p:cNvPr id="455" name="Google Shape;455;p26"/>
          <p:cNvSpPr txBox="1"/>
          <p:nvPr/>
        </p:nvSpPr>
        <p:spPr>
          <a:xfrm>
            <a:off x="4250459" y="4635099"/>
            <a:ext cx="10398489" cy="1818232"/>
          </a:xfrm>
          <a:prstGeom prst="rect">
            <a:avLst/>
          </a:prstGeom>
          <a:noFill/>
          <a:ln>
            <a:noFill/>
          </a:ln>
        </p:spPr>
        <p:txBody>
          <a:bodyPr anchorCtr="0" anchor="t" bIns="0" lIns="0" spcFirstLastPara="1" rIns="0" wrap="square" tIns="0">
            <a:spAutoFit/>
          </a:bodyPr>
          <a:lstStyle/>
          <a:p>
            <a:pPr indent="0" lvl="0" marL="0" marR="0" rtl="0" algn="l">
              <a:lnSpc>
                <a:spcPct val="139988"/>
              </a:lnSpc>
              <a:spcBef>
                <a:spcPts val="0"/>
              </a:spcBef>
              <a:spcAft>
                <a:spcPts val="0"/>
              </a:spcAft>
              <a:buNone/>
            </a:pPr>
            <a:r>
              <a:rPr b="1" lang="en-US" sz="3416">
                <a:solidFill>
                  <a:srgbClr val="FFFFFF"/>
                </a:solidFill>
                <a:latin typeface="Poppins"/>
                <a:ea typeface="Poppins"/>
                <a:cs typeface="Poppins"/>
                <a:sym typeface="Poppins"/>
              </a:rPr>
              <a:t>Moterys dažniau prisiima priežiūros pareigas— savo karjeros ar asmeninio gyvenimo sąskaita.</a:t>
            </a:r>
            <a:endParaRPr/>
          </a:p>
        </p:txBody>
      </p:sp>
      <p:sp>
        <p:nvSpPr>
          <p:cNvPr id="456" name="Google Shape;456;p26"/>
          <p:cNvSpPr txBox="1"/>
          <p:nvPr/>
        </p:nvSpPr>
        <p:spPr>
          <a:xfrm>
            <a:off x="4605108" y="7966198"/>
            <a:ext cx="12654192" cy="1292102"/>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3595">
                <a:solidFill>
                  <a:srgbClr val="FFFFFF"/>
                </a:solidFill>
                <a:latin typeface="Poppins"/>
                <a:ea typeface="Poppins"/>
                <a:cs typeface="Poppins"/>
                <a:sym typeface="Poppins"/>
              </a:rPr>
              <a:t>Šį skirtumą lemia socialiniai lūkesčiai ir stereotipai.</a:t>
            </a:r>
            <a:endParaRPr/>
          </a:p>
          <a:p>
            <a:pPr indent="0" lvl="0" marL="0" marR="0" rtl="0" algn="just">
              <a:lnSpc>
                <a:spcPct val="140000"/>
              </a:lnSpc>
              <a:spcBef>
                <a:spcPts val="0"/>
              </a:spcBef>
              <a:spcAft>
                <a:spcPts val="0"/>
              </a:spcAft>
              <a:buNone/>
            </a:pPr>
            <a:r>
              <a:t/>
            </a:r>
            <a:endParaRPr sz="3595">
              <a:solidFill>
                <a:srgbClr val="FFFFFF"/>
              </a:solidFill>
              <a:latin typeface="Poppins"/>
              <a:ea typeface="Poppins"/>
              <a:cs typeface="Poppins"/>
              <a:sym typeface="Poppins"/>
            </a:endParaRPr>
          </a:p>
        </p:txBody>
      </p:sp>
      <p:sp>
        <p:nvSpPr>
          <p:cNvPr id="457" name="Google Shape;457;p26"/>
          <p:cNvSpPr/>
          <p:nvPr/>
        </p:nvSpPr>
        <p:spPr>
          <a:xfrm>
            <a:off x="480029" y="664340"/>
            <a:ext cx="2793406" cy="638992"/>
          </a:xfrm>
          <a:custGeom>
            <a:rect b="b" l="l" r="r" t="t"/>
            <a:pathLst>
              <a:path extrusionOk="0" h="638992" w="2793406">
                <a:moveTo>
                  <a:pt x="0" y="0"/>
                </a:moveTo>
                <a:lnTo>
                  <a:pt x="2793406" y="0"/>
                </a:lnTo>
                <a:lnTo>
                  <a:pt x="2793406" y="638991"/>
                </a:lnTo>
                <a:lnTo>
                  <a:pt x="0" y="63899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461" name="Shape 461"/>
        <p:cNvGrpSpPr/>
        <p:nvPr/>
      </p:nvGrpSpPr>
      <p:grpSpPr>
        <a:xfrm>
          <a:off x="0" y="0"/>
          <a:ext cx="0" cy="0"/>
          <a:chOff x="0" y="0"/>
          <a:chExt cx="0" cy="0"/>
        </a:xfrm>
      </p:grpSpPr>
      <p:grpSp>
        <p:nvGrpSpPr>
          <p:cNvPr id="462" name="Google Shape;462;p27"/>
          <p:cNvGrpSpPr/>
          <p:nvPr/>
        </p:nvGrpSpPr>
        <p:grpSpPr>
          <a:xfrm>
            <a:off x="13646504" y="3860122"/>
            <a:ext cx="4253936" cy="6202292"/>
            <a:chOff x="0" y="-152400"/>
            <a:chExt cx="5671915" cy="8269723"/>
          </a:xfrm>
        </p:grpSpPr>
        <p:sp>
          <p:nvSpPr>
            <p:cNvPr id="463" name="Google Shape;463;p27"/>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27"/>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65" name="Google Shape;465;p27"/>
          <p:cNvSpPr txBox="1"/>
          <p:nvPr/>
        </p:nvSpPr>
        <p:spPr>
          <a:xfrm>
            <a:off x="0" y="3432810"/>
            <a:ext cx="18288000" cy="3240421"/>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LYČIŲ STEREOTIPŲ POVEIKIS LYČIŲ ATOTRŪKIUI PRIEŽIŪROJE</a:t>
            </a:r>
            <a:endParaRPr/>
          </a:p>
        </p:txBody>
      </p:sp>
      <p:cxnSp>
        <p:nvCxnSpPr>
          <p:cNvPr id="466" name="Google Shape;466;p27"/>
          <p:cNvCxnSpPr/>
          <p:nvPr/>
        </p:nvCxnSpPr>
        <p:spPr>
          <a:xfrm flipH="1" rot="10800000">
            <a:off x="131110" y="6673231"/>
            <a:ext cx="17922392" cy="19034"/>
          </a:xfrm>
          <a:prstGeom prst="straightConnector1">
            <a:avLst/>
          </a:prstGeom>
          <a:noFill/>
          <a:ln cap="flat" cmpd="sng" w="38100">
            <a:solidFill>
              <a:srgbClr val="FFFFFF"/>
            </a:solidFill>
            <a:prstDash val="solid"/>
            <a:round/>
            <a:headEnd len="sm" w="sm" type="none"/>
            <a:tailEnd len="sm" w="sm" type="none"/>
          </a:ln>
        </p:spPr>
      </p:cxnSp>
      <p:sp>
        <p:nvSpPr>
          <p:cNvPr id="467" name="Google Shape;467;p27"/>
          <p:cNvSpPr/>
          <p:nvPr/>
        </p:nvSpPr>
        <p:spPr>
          <a:xfrm>
            <a:off x="334366" y="9012719"/>
            <a:ext cx="2793406" cy="638992"/>
          </a:xfrm>
          <a:custGeom>
            <a:rect b="b" l="l" r="r" t="t"/>
            <a:pathLst>
              <a:path extrusionOk="0" h="638992" w="2793406">
                <a:moveTo>
                  <a:pt x="0" y="0"/>
                </a:moveTo>
                <a:lnTo>
                  <a:pt x="2793406" y="0"/>
                </a:lnTo>
                <a:lnTo>
                  <a:pt x="2793406" y="638991"/>
                </a:lnTo>
                <a:lnTo>
                  <a:pt x="0" y="63899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471" name="Shape 471"/>
        <p:cNvGrpSpPr/>
        <p:nvPr/>
      </p:nvGrpSpPr>
      <p:grpSpPr>
        <a:xfrm>
          <a:off x="0" y="0"/>
          <a:ext cx="0" cy="0"/>
          <a:chOff x="0" y="0"/>
          <a:chExt cx="0" cy="0"/>
        </a:xfrm>
      </p:grpSpPr>
      <p:grpSp>
        <p:nvGrpSpPr>
          <p:cNvPr id="472" name="Google Shape;472;p28"/>
          <p:cNvGrpSpPr/>
          <p:nvPr/>
        </p:nvGrpSpPr>
        <p:grpSpPr>
          <a:xfrm>
            <a:off x="13646504" y="3860122"/>
            <a:ext cx="4253936" cy="6202292"/>
            <a:chOff x="0" y="-152400"/>
            <a:chExt cx="5671915" cy="8269723"/>
          </a:xfrm>
        </p:grpSpPr>
        <p:sp>
          <p:nvSpPr>
            <p:cNvPr id="473" name="Google Shape;473;p28"/>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4" name="Google Shape;474;p28"/>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75" name="Google Shape;475;p28"/>
          <p:cNvSpPr/>
          <p:nvPr/>
        </p:nvSpPr>
        <p:spPr>
          <a:xfrm>
            <a:off x="1028700" y="3294366"/>
            <a:ext cx="16230600" cy="5112639"/>
          </a:xfrm>
          <a:custGeom>
            <a:rect b="b" l="l" r="r" t="t"/>
            <a:pathLst>
              <a:path extrusionOk="0" h="5112639" w="16230600">
                <a:moveTo>
                  <a:pt x="0" y="0"/>
                </a:moveTo>
                <a:lnTo>
                  <a:pt x="16230600" y="0"/>
                </a:lnTo>
                <a:lnTo>
                  <a:pt x="16230600" y="5112639"/>
                </a:lnTo>
                <a:lnTo>
                  <a:pt x="0" y="511263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6" name="Google Shape;476;p28"/>
          <p:cNvSpPr txBox="1"/>
          <p:nvPr/>
        </p:nvSpPr>
        <p:spPr>
          <a:xfrm>
            <a:off x="4178858" y="340366"/>
            <a:ext cx="9930284" cy="124333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7300">
                <a:solidFill>
                  <a:srgbClr val="FFFFFF"/>
                </a:solidFill>
                <a:latin typeface="Open Sans"/>
                <a:ea typeface="Open Sans"/>
                <a:cs typeface="Open Sans"/>
                <a:sym typeface="Open Sans"/>
              </a:rPr>
              <a:t>KODĖL TAI SVARBU?</a:t>
            </a:r>
            <a:endParaRPr/>
          </a:p>
        </p:txBody>
      </p:sp>
      <p:sp>
        <p:nvSpPr>
          <p:cNvPr id="477" name="Google Shape;477;p28"/>
          <p:cNvSpPr txBox="1"/>
          <p:nvPr/>
        </p:nvSpPr>
        <p:spPr>
          <a:xfrm>
            <a:off x="1580416" y="5219389"/>
            <a:ext cx="2893756" cy="3070337"/>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FFFFFF"/>
                </a:solidFill>
                <a:latin typeface="Poppins"/>
                <a:ea typeface="Poppins"/>
                <a:cs typeface="Poppins"/>
                <a:sym typeface="Poppins"/>
              </a:rPr>
              <a:t>Moterys dažniau  susiduria su reikšmingais karjeros ir asmeninio gyvenimo sunkumais.</a:t>
            </a:r>
            <a:endParaRPr/>
          </a:p>
        </p:txBody>
      </p:sp>
      <p:sp>
        <p:nvSpPr>
          <p:cNvPr id="478" name="Google Shape;478;p28"/>
          <p:cNvSpPr txBox="1"/>
          <p:nvPr/>
        </p:nvSpPr>
        <p:spPr>
          <a:xfrm>
            <a:off x="7302496" y="5209864"/>
            <a:ext cx="3928580" cy="4682282"/>
          </a:xfrm>
          <a:prstGeom prst="rect">
            <a:avLst/>
          </a:prstGeom>
          <a:noFill/>
          <a:ln>
            <a:noFill/>
          </a:ln>
        </p:spPr>
        <p:txBody>
          <a:bodyPr anchorCtr="0" anchor="t" bIns="0" lIns="0" spcFirstLastPara="1" rIns="0" wrap="square" tIns="0">
            <a:spAutoFit/>
          </a:bodyPr>
          <a:lstStyle/>
          <a:p>
            <a:pPr indent="0" lvl="0" marL="0" marR="0" rtl="0" algn="ctr">
              <a:lnSpc>
                <a:spcPct val="140022"/>
              </a:lnSpc>
              <a:spcBef>
                <a:spcPts val="0"/>
              </a:spcBef>
              <a:spcAft>
                <a:spcPts val="0"/>
              </a:spcAft>
              <a:buNone/>
            </a:pPr>
            <a:r>
              <a:rPr b="1" lang="en-US" sz="2666">
                <a:solidFill>
                  <a:srgbClr val="FFFFFF"/>
                </a:solidFill>
                <a:latin typeface="Poppins"/>
                <a:ea typeface="Poppins"/>
                <a:cs typeface="Poppins"/>
                <a:sym typeface="Poppins"/>
              </a:rPr>
              <a:t>Netolygus priežiūros pareigų pasiskirstymas gali lemti platesnes visuomenines problemas.</a:t>
            </a:r>
            <a:endParaRPr/>
          </a:p>
          <a:p>
            <a:pPr indent="0" lvl="0" marL="0" marR="0" rtl="0" algn="ctr">
              <a:lnSpc>
                <a:spcPct val="140022"/>
              </a:lnSpc>
              <a:spcBef>
                <a:spcPts val="0"/>
              </a:spcBef>
              <a:spcAft>
                <a:spcPts val="0"/>
              </a:spcAft>
              <a:buNone/>
            </a:pPr>
            <a:r>
              <a:t/>
            </a:r>
            <a:endParaRPr b="1" sz="2666">
              <a:solidFill>
                <a:srgbClr val="FFFFFF"/>
              </a:solidFill>
              <a:latin typeface="Poppins"/>
              <a:ea typeface="Poppins"/>
              <a:cs typeface="Poppins"/>
              <a:sym typeface="Poppins"/>
            </a:endParaRPr>
          </a:p>
          <a:p>
            <a:pPr indent="0" lvl="0" marL="0" marR="0" rtl="0" algn="ctr">
              <a:lnSpc>
                <a:spcPct val="140022"/>
              </a:lnSpc>
              <a:spcBef>
                <a:spcPts val="0"/>
              </a:spcBef>
              <a:spcAft>
                <a:spcPts val="0"/>
              </a:spcAft>
              <a:buNone/>
            </a:pPr>
            <a:r>
              <a:t/>
            </a:r>
            <a:endParaRPr b="1" sz="2666">
              <a:solidFill>
                <a:srgbClr val="FFFFFF"/>
              </a:solidFill>
              <a:latin typeface="Poppins"/>
              <a:ea typeface="Poppins"/>
              <a:cs typeface="Poppins"/>
              <a:sym typeface="Poppins"/>
            </a:endParaRPr>
          </a:p>
          <a:p>
            <a:pPr indent="0" lvl="0" marL="0" marR="0" rtl="0" algn="ctr">
              <a:lnSpc>
                <a:spcPct val="140022"/>
              </a:lnSpc>
              <a:spcBef>
                <a:spcPts val="0"/>
              </a:spcBef>
              <a:spcAft>
                <a:spcPts val="0"/>
              </a:spcAft>
              <a:buNone/>
            </a:pPr>
            <a:r>
              <a:t/>
            </a:r>
            <a:endParaRPr b="1" sz="2666">
              <a:solidFill>
                <a:srgbClr val="FFFFFF"/>
              </a:solidFill>
              <a:latin typeface="Poppins"/>
              <a:ea typeface="Poppins"/>
              <a:cs typeface="Poppins"/>
              <a:sym typeface="Poppins"/>
            </a:endParaRPr>
          </a:p>
          <a:p>
            <a:pPr indent="0" lvl="0" marL="0" marR="0" rtl="0" algn="ctr">
              <a:lnSpc>
                <a:spcPct val="140022"/>
              </a:lnSpc>
              <a:spcBef>
                <a:spcPts val="0"/>
              </a:spcBef>
              <a:spcAft>
                <a:spcPts val="0"/>
              </a:spcAft>
              <a:buNone/>
            </a:pPr>
            <a:r>
              <a:t/>
            </a:r>
            <a:endParaRPr b="1" sz="2666">
              <a:solidFill>
                <a:srgbClr val="FFFFFF"/>
              </a:solidFill>
              <a:latin typeface="Poppins"/>
              <a:ea typeface="Poppins"/>
              <a:cs typeface="Poppins"/>
              <a:sym typeface="Poppins"/>
            </a:endParaRPr>
          </a:p>
        </p:txBody>
      </p:sp>
      <p:sp>
        <p:nvSpPr>
          <p:cNvPr id="479" name="Google Shape;479;p28"/>
          <p:cNvSpPr txBox="1"/>
          <p:nvPr/>
        </p:nvSpPr>
        <p:spPr>
          <a:xfrm>
            <a:off x="13373362" y="5000314"/>
            <a:ext cx="3885938" cy="2726036"/>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1" lang="en-US" sz="2591">
                <a:solidFill>
                  <a:srgbClr val="FFFFFF"/>
                </a:solidFill>
                <a:latin typeface="Poppins"/>
                <a:ea typeface="Poppins"/>
                <a:cs typeface="Poppins"/>
                <a:sym typeface="Poppins"/>
              </a:rPr>
              <a:t>Galime skatinti teisingesnę ir labiau palaikančią aplinką visiems globėjams, nepriklausomai nuo lyties.</a:t>
            </a:r>
            <a:endParaRPr/>
          </a:p>
        </p:txBody>
      </p:sp>
      <p:sp>
        <p:nvSpPr>
          <p:cNvPr id="480" name="Google Shape;480;p28"/>
          <p:cNvSpPr txBox="1"/>
          <p:nvPr/>
        </p:nvSpPr>
        <p:spPr>
          <a:xfrm>
            <a:off x="1580416" y="2247589"/>
            <a:ext cx="2893756" cy="104775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2999">
                <a:solidFill>
                  <a:srgbClr val="FFFFFF"/>
                </a:solidFill>
                <a:latin typeface="Poppins"/>
                <a:ea typeface="Poppins"/>
                <a:cs typeface="Poppins"/>
                <a:sym typeface="Poppins"/>
              </a:rPr>
              <a:t>Poveikis asmenims</a:t>
            </a:r>
            <a:endParaRPr/>
          </a:p>
        </p:txBody>
      </p:sp>
      <p:sp>
        <p:nvSpPr>
          <p:cNvPr id="481" name="Google Shape;481;p28"/>
          <p:cNvSpPr txBox="1"/>
          <p:nvPr/>
        </p:nvSpPr>
        <p:spPr>
          <a:xfrm>
            <a:off x="7499809" y="2246615"/>
            <a:ext cx="3288382" cy="104775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2999">
                <a:solidFill>
                  <a:srgbClr val="FFFFFF"/>
                </a:solidFill>
                <a:latin typeface="Poppins"/>
                <a:ea typeface="Poppins"/>
                <a:cs typeface="Poppins"/>
                <a:sym typeface="Poppins"/>
              </a:rPr>
              <a:t>Socialinės pasekmės</a:t>
            </a:r>
            <a:endParaRPr/>
          </a:p>
        </p:txBody>
      </p:sp>
      <p:sp>
        <p:nvSpPr>
          <p:cNvPr id="482" name="Google Shape;482;p28"/>
          <p:cNvSpPr txBox="1"/>
          <p:nvPr/>
        </p:nvSpPr>
        <p:spPr>
          <a:xfrm>
            <a:off x="13646504" y="2246615"/>
            <a:ext cx="2893756" cy="104775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2999">
                <a:solidFill>
                  <a:srgbClr val="FFFFFF"/>
                </a:solidFill>
                <a:latin typeface="Poppins"/>
                <a:ea typeface="Poppins"/>
                <a:cs typeface="Poppins"/>
                <a:sym typeface="Poppins"/>
              </a:rPr>
              <a:t>Lygybės skatinimas</a:t>
            </a:r>
            <a:endParaRPr/>
          </a:p>
        </p:txBody>
      </p:sp>
      <p:sp>
        <p:nvSpPr>
          <p:cNvPr id="483" name="Google Shape;483;p28"/>
          <p:cNvSpPr/>
          <p:nvPr/>
        </p:nvSpPr>
        <p:spPr>
          <a:xfrm>
            <a:off x="334366" y="9012719"/>
            <a:ext cx="3844492" cy="879428"/>
          </a:xfrm>
          <a:custGeom>
            <a:rect b="b" l="l" r="r" t="t"/>
            <a:pathLst>
              <a:path extrusionOk="0" h="879428" w="3844492">
                <a:moveTo>
                  <a:pt x="0" y="0"/>
                </a:moveTo>
                <a:lnTo>
                  <a:pt x="3844492" y="0"/>
                </a:lnTo>
                <a:lnTo>
                  <a:pt x="3844492" y="879427"/>
                </a:lnTo>
                <a:lnTo>
                  <a:pt x="0" y="87942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487" name="Shape 487"/>
        <p:cNvGrpSpPr/>
        <p:nvPr/>
      </p:nvGrpSpPr>
      <p:grpSpPr>
        <a:xfrm>
          <a:off x="0" y="0"/>
          <a:ext cx="0" cy="0"/>
          <a:chOff x="0" y="0"/>
          <a:chExt cx="0" cy="0"/>
        </a:xfrm>
      </p:grpSpPr>
      <p:sp>
        <p:nvSpPr>
          <p:cNvPr id="488" name="Google Shape;488;p29"/>
          <p:cNvSpPr/>
          <p:nvPr/>
        </p:nvSpPr>
        <p:spPr>
          <a:xfrm>
            <a:off x="627059" y="1028700"/>
            <a:ext cx="16632241" cy="8960620"/>
          </a:xfrm>
          <a:custGeom>
            <a:rect b="b" l="l" r="r" t="t"/>
            <a:pathLst>
              <a:path extrusionOk="0" h="8960620" w="16632241">
                <a:moveTo>
                  <a:pt x="0" y="0"/>
                </a:moveTo>
                <a:lnTo>
                  <a:pt x="16632241" y="0"/>
                </a:lnTo>
                <a:lnTo>
                  <a:pt x="16632241" y="8960620"/>
                </a:lnTo>
                <a:lnTo>
                  <a:pt x="0" y="896062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9" name="Google Shape;489;p29"/>
          <p:cNvSpPr txBox="1"/>
          <p:nvPr/>
        </p:nvSpPr>
        <p:spPr>
          <a:xfrm>
            <a:off x="2233068" y="-133350"/>
            <a:ext cx="13165246" cy="1243346"/>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lang="en-US" sz="7299">
                <a:solidFill>
                  <a:srgbClr val="FFFFFF"/>
                </a:solidFill>
                <a:latin typeface="Open Sans"/>
                <a:ea typeface="Open Sans"/>
                <a:cs typeface="Open Sans"/>
                <a:sym typeface="Open Sans"/>
              </a:rPr>
              <a:t>LYČIŲ STEREOTIPŲ POVEIKIS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493" name="Shape 493"/>
        <p:cNvGrpSpPr/>
        <p:nvPr/>
      </p:nvGrpSpPr>
      <p:grpSpPr>
        <a:xfrm>
          <a:off x="0" y="0"/>
          <a:ext cx="0" cy="0"/>
          <a:chOff x="0" y="0"/>
          <a:chExt cx="0" cy="0"/>
        </a:xfrm>
      </p:grpSpPr>
      <p:grpSp>
        <p:nvGrpSpPr>
          <p:cNvPr id="494" name="Google Shape;494;p30"/>
          <p:cNvGrpSpPr/>
          <p:nvPr/>
        </p:nvGrpSpPr>
        <p:grpSpPr>
          <a:xfrm>
            <a:off x="13646504" y="3860122"/>
            <a:ext cx="4253936" cy="6202292"/>
            <a:chOff x="0" y="-152400"/>
            <a:chExt cx="5671915" cy="8269723"/>
          </a:xfrm>
        </p:grpSpPr>
        <p:sp>
          <p:nvSpPr>
            <p:cNvPr id="495" name="Google Shape;495;p30"/>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6" name="Google Shape;496;p30"/>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97" name="Google Shape;497;p30"/>
          <p:cNvSpPr txBox="1"/>
          <p:nvPr/>
        </p:nvSpPr>
        <p:spPr>
          <a:xfrm>
            <a:off x="0" y="4256722"/>
            <a:ext cx="18288000" cy="1592588"/>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 PAVYZDŽIAI </a:t>
            </a:r>
            <a:endParaRPr/>
          </a:p>
        </p:txBody>
      </p:sp>
      <p:cxnSp>
        <p:nvCxnSpPr>
          <p:cNvPr id="498" name="Google Shape;498;p30"/>
          <p:cNvCxnSpPr/>
          <p:nvPr/>
        </p:nvCxnSpPr>
        <p:spPr>
          <a:xfrm flipH="1" rot="10800000">
            <a:off x="1028722" y="5868352"/>
            <a:ext cx="16230600" cy="19050"/>
          </a:xfrm>
          <a:prstGeom prst="straightConnector1">
            <a:avLst/>
          </a:prstGeom>
          <a:noFill/>
          <a:ln cap="flat" cmpd="sng" w="38100">
            <a:solidFill>
              <a:srgbClr val="FFFFFF"/>
            </a:solidFill>
            <a:prstDash val="solid"/>
            <a:round/>
            <a:headEnd len="sm" w="sm" type="none"/>
            <a:tailEnd len="sm" w="sm" type="none"/>
          </a:ln>
        </p:spPr>
      </p:cxnSp>
      <p:sp>
        <p:nvSpPr>
          <p:cNvPr id="499" name="Google Shape;499;p30"/>
          <p:cNvSpPr/>
          <p:nvPr/>
        </p:nvSpPr>
        <p:spPr>
          <a:xfrm>
            <a:off x="334366" y="9012719"/>
            <a:ext cx="4200390" cy="960839"/>
          </a:xfrm>
          <a:custGeom>
            <a:rect b="b" l="l" r="r" t="t"/>
            <a:pathLst>
              <a:path extrusionOk="0" h="960839" w="4200390">
                <a:moveTo>
                  <a:pt x="0" y="0"/>
                </a:moveTo>
                <a:lnTo>
                  <a:pt x="4200390" y="0"/>
                </a:lnTo>
                <a:lnTo>
                  <a:pt x="4200390" y="960839"/>
                </a:lnTo>
                <a:lnTo>
                  <a:pt x="0" y="960839"/>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122" name="Shape 122"/>
        <p:cNvGrpSpPr/>
        <p:nvPr/>
      </p:nvGrpSpPr>
      <p:grpSpPr>
        <a:xfrm>
          <a:off x="0" y="0"/>
          <a:ext cx="0" cy="0"/>
          <a:chOff x="0" y="0"/>
          <a:chExt cx="0" cy="0"/>
        </a:xfrm>
      </p:grpSpPr>
      <p:grpSp>
        <p:nvGrpSpPr>
          <p:cNvPr id="123" name="Google Shape;123;p3"/>
          <p:cNvGrpSpPr/>
          <p:nvPr/>
        </p:nvGrpSpPr>
        <p:grpSpPr>
          <a:xfrm>
            <a:off x="13646504" y="3860122"/>
            <a:ext cx="4253936" cy="6202292"/>
            <a:chOff x="0" y="-152400"/>
            <a:chExt cx="5671915" cy="8269723"/>
          </a:xfrm>
        </p:grpSpPr>
        <p:sp>
          <p:nvSpPr>
            <p:cNvPr id="124" name="Google Shape;124;p3"/>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3"/>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grpSp>
        <p:nvGrpSpPr>
          <p:cNvPr id="126" name="Google Shape;126;p3"/>
          <p:cNvGrpSpPr/>
          <p:nvPr/>
        </p:nvGrpSpPr>
        <p:grpSpPr>
          <a:xfrm>
            <a:off x="5897880" y="4278082"/>
            <a:ext cx="7748624" cy="4862060"/>
            <a:chOff x="0" y="-180975"/>
            <a:chExt cx="10331499" cy="6482748"/>
          </a:xfrm>
        </p:grpSpPr>
        <p:cxnSp>
          <p:nvCxnSpPr>
            <p:cNvPr id="127" name="Google Shape;127;p3"/>
            <p:cNvCxnSpPr/>
            <p:nvPr/>
          </p:nvCxnSpPr>
          <p:spPr>
            <a:xfrm>
              <a:off x="0" y="6301773"/>
              <a:ext cx="10331499" cy="0"/>
            </a:xfrm>
            <a:prstGeom prst="straightConnector1">
              <a:avLst/>
            </a:prstGeom>
            <a:noFill/>
            <a:ln cap="flat" cmpd="sng" w="50800">
              <a:solidFill>
                <a:srgbClr val="FFFFFF"/>
              </a:solidFill>
              <a:prstDash val="solid"/>
              <a:round/>
              <a:headEnd len="sm" w="sm" type="none"/>
              <a:tailEnd len="sm" w="sm" type="none"/>
            </a:ln>
          </p:spPr>
        </p:cxnSp>
        <p:sp>
          <p:nvSpPr>
            <p:cNvPr id="128" name="Google Shape;128;p3"/>
            <p:cNvSpPr txBox="1"/>
            <p:nvPr/>
          </p:nvSpPr>
          <p:spPr>
            <a:xfrm>
              <a:off x="582309" y="-180975"/>
              <a:ext cx="9166881" cy="4260236"/>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PRADINIS KLAUSIMYNAS</a:t>
              </a:r>
              <a:endParaRPr/>
            </a:p>
          </p:txBody>
        </p:sp>
      </p:grpSp>
      <p:sp>
        <p:nvSpPr>
          <p:cNvPr id="129" name="Google Shape;129;p3"/>
          <p:cNvSpPr/>
          <p:nvPr/>
        </p:nvSpPr>
        <p:spPr>
          <a:xfrm>
            <a:off x="389084" y="8612009"/>
            <a:ext cx="4043130" cy="924866"/>
          </a:xfrm>
          <a:custGeom>
            <a:rect b="b" l="l" r="r" t="t"/>
            <a:pathLst>
              <a:path extrusionOk="0" h="924866" w="4043130">
                <a:moveTo>
                  <a:pt x="0" y="0"/>
                </a:moveTo>
                <a:lnTo>
                  <a:pt x="4043131" y="0"/>
                </a:lnTo>
                <a:lnTo>
                  <a:pt x="4043131" y="924866"/>
                </a:lnTo>
                <a:lnTo>
                  <a:pt x="0" y="92486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03" name="Shape 503"/>
        <p:cNvGrpSpPr/>
        <p:nvPr/>
      </p:nvGrpSpPr>
      <p:grpSpPr>
        <a:xfrm>
          <a:off x="0" y="0"/>
          <a:ext cx="0" cy="0"/>
          <a:chOff x="0" y="0"/>
          <a:chExt cx="0" cy="0"/>
        </a:xfrm>
      </p:grpSpPr>
      <p:grpSp>
        <p:nvGrpSpPr>
          <p:cNvPr id="504" name="Google Shape;504;p31"/>
          <p:cNvGrpSpPr/>
          <p:nvPr/>
        </p:nvGrpSpPr>
        <p:grpSpPr>
          <a:xfrm>
            <a:off x="13646504" y="3860122"/>
            <a:ext cx="4253936" cy="6202292"/>
            <a:chOff x="0" y="-152400"/>
            <a:chExt cx="5671915" cy="8269723"/>
          </a:xfrm>
        </p:grpSpPr>
        <p:sp>
          <p:nvSpPr>
            <p:cNvPr id="505" name="Google Shape;505;p31"/>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6" name="Google Shape;506;p31"/>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507" name="Google Shape;507;p31"/>
          <p:cNvSpPr/>
          <p:nvPr/>
        </p:nvSpPr>
        <p:spPr>
          <a:xfrm>
            <a:off x="1028700" y="3132491"/>
            <a:ext cx="5917470" cy="5917470"/>
          </a:xfrm>
          <a:custGeom>
            <a:rect b="b" l="l" r="r" t="t"/>
            <a:pathLst>
              <a:path extrusionOk="0" h="5917470" w="5917470">
                <a:moveTo>
                  <a:pt x="0" y="0"/>
                </a:moveTo>
                <a:lnTo>
                  <a:pt x="5917470" y="0"/>
                </a:lnTo>
                <a:lnTo>
                  <a:pt x="5917470" y="5917471"/>
                </a:lnTo>
                <a:lnTo>
                  <a:pt x="0" y="591747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8" name="Google Shape;508;p31"/>
          <p:cNvSpPr txBox="1"/>
          <p:nvPr/>
        </p:nvSpPr>
        <p:spPr>
          <a:xfrm>
            <a:off x="1179077" y="584236"/>
            <a:ext cx="6604191" cy="1454840"/>
          </a:xfrm>
          <a:prstGeom prst="rect">
            <a:avLst/>
          </a:prstGeom>
          <a:noFill/>
          <a:ln>
            <a:noFill/>
          </a:ln>
        </p:spPr>
        <p:txBody>
          <a:bodyPr anchorCtr="0" anchor="t" bIns="0" lIns="0" spcFirstLastPara="1" rIns="0" wrap="square" tIns="0">
            <a:spAutoFit/>
          </a:bodyPr>
          <a:lstStyle/>
          <a:p>
            <a:pPr indent="0" lvl="0" marL="0" marR="0" rtl="0" algn="l">
              <a:lnSpc>
                <a:spcPct val="139995"/>
              </a:lnSpc>
              <a:spcBef>
                <a:spcPts val="0"/>
              </a:spcBef>
              <a:spcAft>
                <a:spcPts val="0"/>
              </a:spcAft>
              <a:buNone/>
            </a:pPr>
            <a:r>
              <a:rPr lang="en-US" sz="4223">
                <a:solidFill>
                  <a:srgbClr val="FFFFFF"/>
                </a:solidFill>
                <a:latin typeface="Open Sans"/>
                <a:ea typeface="Open Sans"/>
                <a:cs typeface="Open Sans"/>
                <a:sym typeface="Open Sans"/>
              </a:rPr>
              <a:t>1. LYČIŲ SKIRTUMAI NEMOKAMO PRIEŽIŪROS DARBO SRITYJE </a:t>
            </a:r>
            <a:endParaRPr/>
          </a:p>
        </p:txBody>
      </p:sp>
      <p:sp>
        <p:nvSpPr>
          <p:cNvPr id="509" name="Google Shape;509;p31"/>
          <p:cNvSpPr txBox="1"/>
          <p:nvPr/>
        </p:nvSpPr>
        <p:spPr>
          <a:xfrm>
            <a:off x="7783268" y="2660686"/>
            <a:ext cx="7169431" cy="2315439"/>
          </a:xfrm>
          <a:prstGeom prst="rect">
            <a:avLst/>
          </a:prstGeom>
          <a:noFill/>
          <a:ln>
            <a:noFill/>
          </a:ln>
        </p:spPr>
        <p:txBody>
          <a:bodyPr anchorCtr="0" anchor="t" bIns="0" lIns="0" spcFirstLastPara="1" rIns="0" wrap="square" tIns="0">
            <a:spAutoFit/>
          </a:bodyPr>
          <a:lstStyle/>
          <a:p>
            <a:pPr indent="0" lvl="0" marL="0" marR="0" rtl="0" algn="just">
              <a:lnSpc>
                <a:spcPct val="140028"/>
              </a:lnSpc>
              <a:spcBef>
                <a:spcPts val="0"/>
              </a:spcBef>
              <a:spcAft>
                <a:spcPts val="0"/>
              </a:spcAft>
              <a:buNone/>
            </a:pPr>
            <a:r>
              <a:rPr b="1" lang="en-US" sz="3515">
                <a:solidFill>
                  <a:srgbClr val="FFFFFF"/>
                </a:solidFill>
                <a:latin typeface="Poppins"/>
                <a:ea typeface="Poppins"/>
                <a:cs typeface="Poppins"/>
                <a:sym typeface="Poppins"/>
              </a:rPr>
              <a:t>Moterys kaip pagrindinės globėjos: Maždaug dvi iš trijų šeimos globėjų yra moterys.</a:t>
            </a:r>
            <a:endParaRPr/>
          </a:p>
          <a:p>
            <a:pPr indent="0" lvl="0" marL="0" marR="0" rtl="0" algn="just">
              <a:lnSpc>
                <a:spcPct val="96216"/>
              </a:lnSpc>
              <a:spcBef>
                <a:spcPts val="0"/>
              </a:spcBef>
              <a:spcAft>
                <a:spcPts val="0"/>
              </a:spcAft>
              <a:buNone/>
            </a:pPr>
            <a:r>
              <a:t/>
            </a:r>
            <a:endParaRPr b="1" sz="3515">
              <a:solidFill>
                <a:srgbClr val="FFFFFF"/>
              </a:solidFill>
              <a:latin typeface="Poppins"/>
              <a:ea typeface="Poppins"/>
              <a:cs typeface="Poppins"/>
              <a:sym typeface="Poppins"/>
            </a:endParaRPr>
          </a:p>
        </p:txBody>
      </p:sp>
      <p:sp>
        <p:nvSpPr>
          <p:cNvPr id="510" name="Google Shape;510;p31"/>
          <p:cNvSpPr txBox="1"/>
          <p:nvPr/>
        </p:nvSpPr>
        <p:spPr>
          <a:xfrm>
            <a:off x="7333731" y="5486725"/>
            <a:ext cx="9925569" cy="4285925"/>
          </a:xfrm>
          <a:prstGeom prst="rect">
            <a:avLst/>
          </a:prstGeom>
          <a:noFill/>
          <a:ln>
            <a:noFill/>
          </a:ln>
        </p:spPr>
        <p:txBody>
          <a:bodyPr anchorCtr="0" anchor="t" bIns="0" lIns="0" spcFirstLastPara="1" rIns="0" wrap="square" tIns="0">
            <a:spAutoFit/>
          </a:bodyPr>
          <a:lstStyle/>
          <a:p>
            <a:pPr indent="0" lvl="0" marL="0" marR="0" rtl="0" algn="just">
              <a:lnSpc>
                <a:spcPct val="140006"/>
              </a:lnSpc>
              <a:spcBef>
                <a:spcPts val="0"/>
              </a:spcBef>
              <a:spcAft>
                <a:spcPts val="0"/>
              </a:spcAft>
              <a:buNone/>
            </a:pPr>
            <a:r>
              <a:rPr lang="en-US" sz="3017">
                <a:solidFill>
                  <a:srgbClr val="FFFFFF"/>
                </a:solidFill>
                <a:latin typeface="Poppins"/>
                <a:ea typeface="Poppins"/>
                <a:cs typeface="Poppins"/>
                <a:sym typeface="Poppins"/>
              </a:rPr>
              <a:t>Moterys dažnai prisiima didžiąją dalį namų ruošos darbų, įskaitant valymą, maisto gaminimą, vaikų priežiūrą, skalbimą, apsipirkimą ir finansų valdymą.</a:t>
            </a:r>
            <a:endParaRPr/>
          </a:p>
          <a:p>
            <a:pPr indent="0" lvl="0" marL="0" marR="0" rtl="0" algn="just">
              <a:lnSpc>
                <a:spcPct val="140006"/>
              </a:lnSpc>
              <a:spcBef>
                <a:spcPts val="0"/>
              </a:spcBef>
              <a:spcAft>
                <a:spcPts val="0"/>
              </a:spcAft>
              <a:buNone/>
            </a:pPr>
            <a:r>
              <a:t/>
            </a:r>
            <a:endParaRPr sz="3017">
              <a:solidFill>
                <a:srgbClr val="FFFFFF"/>
              </a:solidFill>
              <a:latin typeface="Poppins"/>
              <a:ea typeface="Poppins"/>
              <a:cs typeface="Poppins"/>
              <a:sym typeface="Poppins"/>
            </a:endParaRPr>
          </a:p>
          <a:p>
            <a:pPr indent="0" lvl="0" marL="0" marR="0" rtl="0" algn="just">
              <a:lnSpc>
                <a:spcPct val="140006"/>
              </a:lnSpc>
              <a:spcBef>
                <a:spcPts val="0"/>
              </a:spcBef>
              <a:spcAft>
                <a:spcPts val="0"/>
              </a:spcAft>
              <a:buNone/>
            </a:pPr>
            <a:r>
              <a:rPr lang="en-US" sz="3017">
                <a:solidFill>
                  <a:srgbClr val="FFFFFF"/>
                </a:solidFill>
                <a:latin typeface="Poppins"/>
                <a:ea typeface="Poppins"/>
                <a:cs typeface="Poppins"/>
                <a:sym typeface="Poppins"/>
              </a:rPr>
              <a:t>Daugelis moterų atsiduria tarp vaikų ir pagyvenusių tėvų priežiūros, prisiimdamos didžiąją dalį šių užduočių.</a:t>
            </a:r>
            <a:endParaRPr/>
          </a:p>
          <a:p>
            <a:pPr indent="0" lvl="0" marL="0" marR="0" rtl="0" algn="just">
              <a:lnSpc>
                <a:spcPct val="140006"/>
              </a:lnSpc>
              <a:spcBef>
                <a:spcPts val="0"/>
              </a:spcBef>
              <a:spcAft>
                <a:spcPts val="0"/>
              </a:spcAft>
              <a:buNone/>
            </a:pPr>
            <a:r>
              <a:t/>
            </a:r>
            <a:endParaRPr sz="3017">
              <a:solidFill>
                <a:srgbClr val="FFFFFF"/>
              </a:solidFill>
              <a:latin typeface="Poppins"/>
              <a:ea typeface="Poppins"/>
              <a:cs typeface="Poppins"/>
              <a:sym typeface="Poppins"/>
            </a:endParaRPr>
          </a:p>
        </p:txBody>
      </p:sp>
      <p:sp>
        <p:nvSpPr>
          <p:cNvPr id="511" name="Google Shape;511;p31"/>
          <p:cNvSpPr txBox="1"/>
          <p:nvPr/>
        </p:nvSpPr>
        <p:spPr>
          <a:xfrm>
            <a:off x="1028700" y="9210675"/>
            <a:ext cx="5917470" cy="107632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1500">
                <a:solidFill>
                  <a:srgbClr val="FFFFFF"/>
                </a:solidFill>
                <a:latin typeface="Poppins"/>
                <a:ea typeface="Poppins"/>
                <a:cs typeface="Poppins"/>
                <a:sym typeface="Poppins"/>
              </a:rPr>
              <a:t>Pacheco Barzallo D, Schnyder A, Zanini C, Gemperli A. Gender Differences in Family Caregiving. Do female caregivers do more or undertake different tasks? BMC Health Serv Res. 2024.</a:t>
            </a:r>
            <a:endParaRPr/>
          </a:p>
        </p:txBody>
      </p:sp>
      <p:sp>
        <p:nvSpPr>
          <p:cNvPr id="512" name="Google Shape;512;p31"/>
          <p:cNvSpPr/>
          <p:nvPr/>
        </p:nvSpPr>
        <p:spPr>
          <a:xfrm>
            <a:off x="14087610" y="548280"/>
            <a:ext cx="4200390" cy="960839"/>
          </a:xfrm>
          <a:custGeom>
            <a:rect b="b" l="l" r="r" t="t"/>
            <a:pathLst>
              <a:path extrusionOk="0" h="960839" w="4200390">
                <a:moveTo>
                  <a:pt x="0" y="0"/>
                </a:moveTo>
                <a:lnTo>
                  <a:pt x="4200390" y="0"/>
                </a:lnTo>
                <a:lnTo>
                  <a:pt x="4200390" y="960840"/>
                </a:lnTo>
                <a:lnTo>
                  <a:pt x="0" y="96084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16" name="Shape 516"/>
        <p:cNvGrpSpPr/>
        <p:nvPr/>
      </p:nvGrpSpPr>
      <p:grpSpPr>
        <a:xfrm>
          <a:off x="0" y="0"/>
          <a:ext cx="0" cy="0"/>
          <a:chOff x="0" y="0"/>
          <a:chExt cx="0" cy="0"/>
        </a:xfrm>
      </p:grpSpPr>
      <p:grpSp>
        <p:nvGrpSpPr>
          <p:cNvPr id="517" name="Google Shape;517;p32"/>
          <p:cNvGrpSpPr/>
          <p:nvPr/>
        </p:nvGrpSpPr>
        <p:grpSpPr>
          <a:xfrm>
            <a:off x="13646504" y="3860122"/>
            <a:ext cx="4253936" cy="6202292"/>
            <a:chOff x="0" y="-152400"/>
            <a:chExt cx="5671915" cy="8269723"/>
          </a:xfrm>
        </p:grpSpPr>
        <p:sp>
          <p:nvSpPr>
            <p:cNvPr id="518" name="Google Shape;518;p32"/>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9" name="Google Shape;519;p32"/>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520" name="Google Shape;520;p32"/>
          <p:cNvSpPr/>
          <p:nvPr/>
        </p:nvSpPr>
        <p:spPr>
          <a:xfrm>
            <a:off x="1233595" y="2564102"/>
            <a:ext cx="7910405" cy="6872164"/>
          </a:xfrm>
          <a:custGeom>
            <a:rect b="b" l="l" r="r" t="t"/>
            <a:pathLst>
              <a:path extrusionOk="0" h="6872164" w="7910405">
                <a:moveTo>
                  <a:pt x="0" y="0"/>
                </a:moveTo>
                <a:lnTo>
                  <a:pt x="7910405" y="0"/>
                </a:lnTo>
                <a:lnTo>
                  <a:pt x="7910405" y="6872164"/>
                </a:lnTo>
                <a:lnTo>
                  <a:pt x="0" y="687216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21" name="Google Shape;521;p32"/>
          <p:cNvGrpSpPr/>
          <p:nvPr/>
        </p:nvGrpSpPr>
        <p:grpSpPr>
          <a:xfrm>
            <a:off x="9577793" y="2597177"/>
            <a:ext cx="8137427" cy="6839090"/>
            <a:chOff x="0" y="-66675"/>
            <a:chExt cx="2143190" cy="1801242"/>
          </a:xfrm>
        </p:grpSpPr>
        <p:sp>
          <p:nvSpPr>
            <p:cNvPr id="522" name="Google Shape;522;p32"/>
            <p:cNvSpPr/>
            <p:nvPr/>
          </p:nvSpPr>
          <p:spPr>
            <a:xfrm>
              <a:off x="0" y="0"/>
              <a:ext cx="2143190" cy="1734567"/>
            </a:xfrm>
            <a:custGeom>
              <a:rect b="b" l="l" r="r" t="t"/>
              <a:pathLst>
                <a:path extrusionOk="0" h="1734567" w="2143190">
                  <a:moveTo>
                    <a:pt x="48521" y="0"/>
                  </a:moveTo>
                  <a:lnTo>
                    <a:pt x="2094668" y="0"/>
                  </a:lnTo>
                  <a:cubicBezTo>
                    <a:pt x="2107537" y="0"/>
                    <a:pt x="2119879" y="5112"/>
                    <a:pt x="2128978" y="14212"/>
                  </a:cubicBezTo>
                  <a:cubicBezTo>
                    <a:pt x="2138077" y="23311"/>
                    <a:pt x="2143190" y="35653"/>
                    <a:pt x="2143190" y="48521"/>
                  </a:cubicBezTo>
                  <a:lnTo>
                    <a:pt x="2143190" y="1686045"/>
                  </a:lnTo>
                  <a:cubicBezTo>
                    <a:pt x="2143190" y="1698914"/>
                    <a:pt x="2138077" y="1711256"/>
                    <a:pt x="2128978" y="1720355"/>
                  </a:cubicBezTo>
                  <a:cubicBezTo>
                    <a:pt x="2119879" y="1729455"/>
                    <a:pt x="2107537" y="1734567"/>
                    <a:pt x="2094668" y="1734567"/>
                  </a:cubicBezTo>
                  <a:lnTo>
                    <a:pt x="48521" y="1734567"/>
                  </a:lnTo>
                  <a:cubicBezTo>
                    <a:pt x="21724" y="1734567"/>
                    <a:pt x="0" y="1712843"/>
                    <a:pt x="0" y="1686045"/>
                  </a:cubicBezTo>
                  <a:lnTo>
                    <a:pt x="0" y="48521"/>
                  </a:lnTo>
                  <a:cubicBezTo>
                    <a:pt x="0" y="35653"/>
                    <a:pt x="5112" y="23311"/>
                    <a:pt x="14212" y="14212"/>
                  </a:cubicBezTo>
                  <a:cubicBezTo>
                    <a:pt x="23311" y="5112"/>
                    <a:pt x="35653" y="0"/>
                    <a:pt x="48521" y="0"/>
                  </a:cubicBezTo>
                  <a:close/>
                </a:path>
              </a:pathLst>
            </a:custGeom>
            <a:solidFill>
              <a:srgbClr val="FF8C6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3" name="Google Shape;523;p32"/>
            <p:cNvSpPr txBox="1"/>
            <p:nvPr/>
          </p:nvSpPr>
          <p:spPr>
            <a:xfrm>
              <a:off x="0" y="-66675"/>
              <a:ext cx="2143189" cy="1801242"/>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24" name="Google Shape;524;p32"/>
          <p:cNvSpPr txBox="1"/>
          <p:nvPr/>
        </p:nvSpPr>
        <p:spPr>
          <a:xfrm>
            <a:off x="9678832" y="3145440"/>
            <a:ext cx="7580468" cy="5493604"/>
          </a:xfrm>
          <a:prstGeom prst="rect">
            <a:avLst/>
          </a:prstGeom>
          <a:noFill/>
          <a:ln>
            <a:noFill/>
          </a:ln>
        </p:spPr>
        <p:txBody>
          <a:bodyPr anchorCtr="0" anchor="t" bIns="0" lIns="0" spcFirstLastPara="1" rIns="0" wrap="square" tIns="0">
            <a:spAutoFit/>
          </a:bodyPr>
          <a:lstStyle/>
          <a:p>
            <a:pPr indent="0" lvl="0" marL="0" marR="0" rtl="0" algn="just">
              <a:lnSpc>
                <a:spcPct val="140069"/>
              </a:lnSpc>
              <a:spcBef>
                <a:spcPts val="0"/>
              </a:spcBef>
              <a:spcAft>
                <a:spcPts val="0"/>
              </a:spcAft>
              <a:buNone/>
            </a:pPr>
            <a:r>
              <a:rPr lang="en-US" sz="3460">
                <a:solidFill>
                  <a:srgbClr val="FEFEFE"/>
                </a:solidFill>
                <a:latin typeface="Poppins"/>
                <a:ea typeface="Poppins"/>
                <a:cs typeface="Poppins"/>
                <a:sym typeface="Poppins"/>
              </a:rPr>
              <a:t>Nors per kartas moterų atliekamo buities darbo sumažėjo, </a:t>
            </a:r>
            <a:r>
              <a:rPr b="1" lang="en-US" sz="3460">
                <a:solidFill>
                  <a:srgbClr val="FEFEFE"/>
                </a:solidFill>
                <a:latin typeface="Poppins"/>
                <a:ea typeface="Poppins"/>
                <a:cs typeface="Poppins"/>
                <a:sym typeface="Poppins"/>
              </a:rPr>
              <a:t>vyrų įsitraukimas nepadidėjo.</a:t>
            </a:r>
            <a:r>
              <a:rPr lang="en-US" sz="3460">
                <a:solidFill>
                  <a:srgbClr val="FEFEFE"/>
                </a:solidFill>
                <a:latin typeface="Poppins"/>
                <a:ea typeface="Poppins"/>
                <a:cs typeface="Poppins"/>
                <a:sym typeface="Poppins"/>
              </a:rPr>
              <a:t> Vietoj to darbo krūvis dažnai perkeliamas specializuotiems darbuotojams, </a:t>
            </a:r>
            <a:r>
              <a:rPr b="1" lang="en-US" sz="3460">
                <a:solidFill>
                  <a:srgbClr val="FEFEFE"/>
                </a:solidFill>
                <a:latin typeface="Poppins"/>
                <a:ea typeface="Poppins"/>
                <a:cs typeface="Poppins"/>
                <a:sym typeface="Poppins"/>
              </a:rPr>
              <a:t>dažniausiai moterims</a:t>
            </a:r>
            <a:r>
              <a:rPr lang="en-US" sz="3460">
                <a:solidFill>
                  <a:srgbClr val="FEFEFE"/>
                </a:solidFill>
                <a:latin typeface="Poppins"/>
                <a:ea typeface="Poppins"/>
                <a:cs typeface="Poppins"/>
                <a:sym typeface="Poppins"/>
              </a:rPr>
              <a:t>, taip išryškinant išliekančią lyčių nelygybę priežiūros srityje.</a:t>
            </a:r>
            <a:endParaRPr/>
          </a:p>
          <a:p>
            <a:pPr indent="0" lvl="0" marL="0" marR="0" rtl="0" algn="just">
              <a:lnSpc>
                <a:spcPct val="140028"/>
              </a:lnSpc>
              <a:spcBef>
                <a:spcPts val="0"/>
              </a:spcBef>
              <a:spcAft>
                <a:spcPts val="0"/>
              </a:spcAft>
              <a:buNone/>
            </a:pPr>
            <a:r>
              <a:t/>
            </a:r>
            <a:endParaRPr sz="3460">
              <a:solidFill>
                <a:srgbClr val="FEFEFE"/>
              </a:solidFill>
              <a:latin typeface="Poppins"/>
              <a:ea typeface="Poppins"/>
              <a:cs typeface="Poppins"/>
              <a:sym typeface="Poppins"/>
            </a:endParaRPr>
          </a:p>
        </p:txBody>
      </p:sp>
      <p:sp>
        <p:nvSpPr>
          <p:cNvPr id="525" name="Google Shape;525;p32"/>
          <p:cNvSpPr txBox="1"/>
          <p:nvPr/>
        </p:nvSpPr>
        <p:spPr>
          <a:xfrm>
            <a:off x="1028700" y="701928"/>
            <a:ext cx="10731615" cy="2538762"/>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lang="en-US" sz="7299">
                <a:solidFill>
                  <a:srgbClr val="FFFFFF"/>
                </a:solidFill>
                <a:latin typeface="Open Sans"/>
                <a:ea typeface="Open Sans"/>
                <a:cs typeface="Open Sans"/>
                <a:sym typeface="Open Sans"/>
              </a:rPr>
              <a:t>2. DARBO KRŪVIO SKIRTUMAS</a:t>
            </a:r>
            <a:endParaRPr/>
          </a:p>
          <a:p>
            <a:pPr indent="0" lvl="0" marL="0" marR="0" rtl="0" algn="ctr">
              <a:lnSpc>
                <a:spcPct val="140005"/>
              </a:lnSpc>
              <a:spcBef>
                <a:spcPts val="0"/>
              </a:spcBef>
              <a:spcAft>
                <a:spcPts val="0"/>
              </a:spcAft>
              <a:buNone/>
            </a:pPr>
            <a:r>
              <a:t/>
            </a:r>
            <a:endParaRPr sz="7299">
              <a:solidFill>
                <a:srgbClr val="FFFFFF"/>
              </a:solidFill>
              <a:latin typeface="Open Sans"/>
              <a:ea typeface="Open Sans"/>
              <a:cs typeface="Open Sans"/>
              <a:sym typeface="Open Sans"/>
            </a:endParaRPr>
          </a:p>
        </p:txBody>
      </p:sp>
      <p:sp>
        <p:nvSpPr>
          <p:cNvPr id="526" name="Google Shape;526;p32"/>
          <p:cNvSpPr txBox="1"/>
          <p:nvPr/>
        </p:nvSpPr>
        <p:spPr>
          <a:xfrm>
            <a:off x="2336080" y="9417456"/>
            <a:ext cx="6807920" cy="809476"/>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1500">
                <a:solidFill>
                  <a:srgbClr val="FFFFFF"/>
                </a:solidFill>
                <a:latin typeface="Poppins"/>
                <a:ea typeface="Poppins"/>
                <a:cs typeface="Poppins"/>
                <a:sym typeface="Poppins"/>
              </a:rPr>
              <a:t>Pacheco Barzallo D, Schnyder A, Zanini C, Gemperli A. Gender Differences in Family Caregiving. Do female caregivers do more or undertake different tasks? BMC Health Serv Res. 2024.</a:t>
            </a:r>
            <a:endParaRPr/>
          </a:p>
        </p:txBody>
      </p:sp>
      <p:sp>
        <p:nvSpPr>
          <p:cNvPr id="527" name="Google Shape;527;p32"/>
          <p:cNvSpPr/>
          <p:nvPr/>
        </p:nvSpPr>
        <p:spPr>
          <a:xfrm>
            <a:off x="14087610" y="548280"/>
            <a:ext cx="4200390" cy="960839"/>
          </a:xfrm>
          <a:custGeom>
            <a:rect b="b" l="l" r="r" t="t"/>
            <a:pathLst>
              <a:path extrusionOk="0" h="960839" w="4200390">
                <a:moveTo>
                  <a:pt x="0" y="0"/>
                </a:moveTo>
                <a:lnTo>
                  <a:pt x="4200390" y="0"/>
                </a:lnTo>
                <a:lnTo>
                  <a:pt x="4200390" y="960840"/>
                </a:lnTo>
                <a:lnTo>
                  <a:pt x="0" y="96084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31" name="Shape 531"/>
        <p:cNvGrpSpPr/>
        <p:nvPr/>
      </p:nvGrpSpPr>
      <p:grpSpPr>
        <a:xfrm>
          <a:off x="0" y="0"/>
          <a:ext cx="0" cy="0"/>
          <a:chOff x="0" y="0"/>
          <a:chExt cx="0" cy="0"/>
        </a:xfrm>
      </p:grpSpPr>
      <p:grpSp>
        <p:nvGrpSpPr>
          <p:cNvPr id="532" name="Google Shape;532;p33"/>
          <p:cNvGrpSpPr/>
          <p:nvPr/>
        </p:nvGrpSpPr>
        <p:grpSpPr>
          <a:xfrm>
            <a:off x="13646504" y="3860122"/>
            <a:ext cx="4253936" cy="6202292"/>
            <a:chOff x="0" y="-152400"/>
            <a:chExt cx="5671915" cy="8269723"/>
          </a:xfrm>
        </p:grpSpPr>
        <p:sp>
          <p:nvSpPr>
            <p:cNvPr id="533" name="Google Shape;533;p33"/>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4" name="Google Shape;534;p33"/>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535" name="Google Shape;535;p33"/>
          <p:cNvSpPr/>
          <p:nvPr/>
        </p:nvSpPr>
        <p:spPr>
          <a:xfrm>
            <a:off x="9144000" y="2093265"/>
            <a:ext cx="8115300" cy="4514617"/>
          </a:xfrm>
          <a:custGeom>
            <a:rect b="b" l="l" r="r" t="t"/>
            <a:pathLst>
              <a:path extrusionOk="0" h="4514617" w="8115300">
                <a:moveTo>
                  <a:pt x="0" y="0"/>
                </a:moveTo>
                <a:lnTo>
                  <a:pt x="8115300" y="0"/>
                </a:lnTo>
                <a:lnTo>
                  <a:pt x="8115300" y="4514618"/>
                </a:lnTo>
                <a:lnTo>
                  <a:pt x="0" y="451461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6" name="Google Shape;536;p33"/>
          <p:cNvSpPr/>
          <p:nvPr/>
        </p:nvSpPr>
        <p:spPr>
          <a:xfrm>
            <a:off x="426800" y="2036420"/>
            <a:ext cx="8269311" cy="5887162"/>
          </a:xfrm>
          <a:custGeom>
            <a:rect b="b" l="l" r="r" t="t"/>
            <a:pathLst>
              <a:path extrusionOk="0" h="5887162" w="8269311">
                <a:moveTo>
                  <a:pt x="0" y="0"/>
                </a:moveTo>
                <a:lnTo>
                  <a:pt x="8269310" y="0"/>
                </a:lnTo>
                <a:lnTo>
                  <a:pt x="8269310" y="5887162"/>
                </a:lnTo>
                <a:lnTo>
                  <a:pt x="0" y="588716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7" name="Google Shape;537;p33"/>
          <p:cNvSpPr txBox="1"/>
          <p:nvPr/>
        </p:nvSpPr>
        <p:spPr>
          <a:xfrm>
            <a:off x="9855171" y="-104775"/>
            <a:ext cx="8045269" cy="282511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5400">
                <a:solidFill>
                  <a:srgbClr val="FFFFFF"/>
                </a:solidFill>
                <a:latin typeface="Open Sans"/>
                <a:ea typeface="Open Sans"/>
                <a:cs typeface="Open Sans"/>
                <a:sym typeface="Open Sans"/>
              </a:rPr>
              <a:t>3. NEAPMOKAMO DARBO VALANDŲ SKIRTUMAS PER DIENĄ</a:t>
            </a:r>
            <a:endParaRPr/>
          </a:p>
          <a:p>
            <a:pPr indent="0" lvl="0" marL="0" marR="0" rtl="0" algn="l">
              <a:lnSpc>
                <a:spcPct val="140000"/>
              </a:lnSpc>
              <a:spcBef>
                <a:spcPts val="0"/>
              </a:spcBef>
              <a:spcAft>
                <a:spcPts val="0"/>
              </a:spcAft>
              <a:buNone/>
            </a:pPr>
            <a:r>
              <a:t/>
            </a:r>
            <a:endParaRPr sz="5400">
              <a:solidFill>
                <a:srgbClr val="FFFFFF"/>
              </a:solidFill>
              <a:latin typeface="Open Sans"/>
              <a:ea typeface="Open Sans"/>
              <a:cs typeface="Open Sans"/>
              <a:sym typeface="Open Sans"/>
            </a:endParaRPr>
          </a:p>
        </p:txBody>
      </p:sp>
      <p:sp>
        <p:nvSpPr>
          <p:cNvPr id="538" name="Google Shape;538;p33"/>
          <p:cNvSpPr txBox="1"/>
          <p:nvPr/>
        </p:nvSpPr>
        <p:spPr>
          <a:xfrm>
            <a:off x="9144000" y="7255485"/>
            <a:ext cx="8115300" cy="2958577"/>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1" lang="en-US" sz="3315">
                <a:solidFill>
                  <a:srgbClr val="000000"/>
                </a:solidFill>
                <a:latin typeface="Poppins"/>
                <a:ea typeface="Poppins"/>
                <a:cs typeface="Poppins"/>
                <a:sym typeface="Poppins"/>
              </a:rPr>
              <a:t>Priežiūrai skiriamas laikas:</a:t>
            </a:r>
            <a:endParaRPr/>
          </a:p>
          <a:p>
            <a:pPr indent="0" lvl="0" marL="0" marR="0" rtl="0" algn="just">
              <a:lnSpc>
                <a:spcPct val="140000"/>
              </a:lnSpc>
              <a:spcBef>
                <a:spcPts val="0"/>
              </a:spcBef>
              <a:spcAft>
                <a:spcPts val="0"/>
              </a:spcAft>
              <a:buNone/>
            </a:pPr>
            <a:r>
              <a:rPr lang="en-US" sz="3315">
                <a:solidFill>
                  <a:srgbClr val="000000"/>
                </a:solidFill>
                <a:latin typeface="Poppins"/>
                <a:ea typeface="Poppins"/>
                <a:cs typeface="Poppins"/>
                <a:sym typeface="Poppins"/>
              </a:rPr>
              <a:t>Moterys paprastai priežiūros užduotims skiria daugiau valandų nei vyrai.</a:t>
            </a:r>
            <a:endParaRPr/>
          </a:p>
          <a:p>
            <a:pPr indent="0" lvl="0" marL="0" marR="0" rtl="0" algn="just">
              <a:lnSpc>
                <a:spcPct val="140000"/>
              </a:lnSpc>
              <a:spcBef>
                <a:spcPts val="0"/>
              </a:spcBef>
              <a:spcAft>
                <a:spcPts val="0"/>
              </a:spcAft>
              <a:buNone/>
            </a:pPr>
            <a:r>
              <a:t/>
            </a:r>
            <a:endParaRPr sz="3315">
              <a:solidFill>
                <a:srgbClr val="000000"/>
              </a:solidFill>
              <a:latin typeface="Poppins"/>
              <a:ea typeface="Poppins"/>
              <a:cs typeface="Poppins"/>
              <a:sym typeface="Poppins"/>
            </a:endParaRPr>
          </a:p>
        </p:txBody>
      </p:sp>
      <p:sp>
        <p:nvSpPr>
          <p:cNvPr id="539" name="Google Shape;539;p33"/>
          <p:cNvSpPr txBox="1"/>
          <p:nvPr/>
        </p:nvSpPr>
        <p:spPr>
          <a:xfrm>
            <a:off x="426800" y="8070873"/>
            <a:ext cx="8269311" cy="2143189"/>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1" lang="en-US" sz="3000">
                <a:solidFill>
                  <a:srgbClr val="FFFFFF"/>
                </a:solidFill>
                <a:latin typeface="Poppins"/>
                <a:ea typeface="Poppins"/>
                <a:cs typeface="Poppins"/>
                <a:sym typeface="Poppins"/>
              </a:rPr>
              <a:t>Emocinis ir finansinis stresas:</a:t>
            </a:r>
            <a:endParaRPr/>
          </a:p>
          <a:p>
            <a:pPr indent="0" lvl="0" marL="0" marR="0" rtl="0" algn="just">
              <a:lnSpc>
                <a:spcPct val="140000"/>
              </a:lnSpc>
              <a:spcBef>
                <a:spcPts val="0"/>
              </a:spcBef>
              <a:spcAft>
                <a:spcPts val="0"/>
              </a:spcAft>
              <a:buNone/>
            </a:pPr>
            <a:r>
              <a:rPr lang="en-US" sz="3000">
                <a:solidFill>
                  <a:srgbClr val="FFFFFF"/>
                </a:solidFill>
                <a:latin typeface="Poppins"/>
                <a:ea typeface="Poppins"/>
                <a:cs typeface="Poppins"/>
                <a:sym typeface="Poppins"/>
              </a:rPr>
              <a:t>Moterys dažniau patiria emocinį ir finansinį stresą dėl priežiūros pareigų.</a:t>
            </a:r>
            <a:endParaRPr/>
          </a:p>
          <a:p>
            <a:pPr indent="0" lvl="0" marL="0" marR="0" rtl="0" algn="just">
              <a:lnSpc>
                <a:spcPct val="140000"/>
              </a:lnSpc>
              <a:spcBef>
                <a:spcPts val="0"/>
              </a:spcBef>
              <a:spcAft>
                <a:spcPts val="0"/>
              </a:spcAft>
              <a:buNone/>
            </a:pPr>
            <a:r>
              <a:t/>
            </a:r>
            <a:endParaRPr sz="3000">
              <a:solidFill>
                <a:srgbClr val="FFFFFF"/>
              </a:solidFill>
              <a:latin typeface="Poppins"/>
              <a:ea typeface="Poppins"/>
              <a:cs typeface="Poppins"/>
              <a:sym typeface="Poppins"/>
            </a:endParaRPr>
          </a:p>
        </p:txBody>
      </p:sp>
      <p:sp>
        <p:nvSpPr>
          <p:cNvPr id="540" name="Google Shape;540;p33"/>
          <p:cNvSpPr/>
          <p:nvPr/>
        </p:nvSpPr>
        <p:spPr>
          <a:xfrm>
            <a:off x="426800" y="548280"/>
            <a:ext cx="4200390" cy="960839"/>
          </a:xfrm>
          <a:custGeom>
            <a:rect b="b" l="l" r="r" t="t"/>
            <a:pathLst>
              <a:path extrusionOk="0" h="960839" w="4200390">
                <a:moveTo>
                  <a:pt x="0" y="0"/>
                </a:moveTo>
                <a:lnTo>
                  <a:pt x="4200389" y="0"/>
                </a:lnTo>
                <a:lnTo>
                  <a:pt x="4200389" y="960840"/>
                </a:lnTo>
                <a:lnTo>
                  <a:pt x="0" y="96084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44" name="Shape 544"/>
        <p:cNvGrpSpPr/>
        <p:nvPr/>
      </p:nvGrpSpPr>
      <p:grpSpPr>
        <a:xfrm>
          <a:off x="0" y="0"/>
          <a:ext cx="0" cy="0"/>
          <a:chOff x="0" y="0"/>
          <a:chExt cx="0" cy="0"/>
        </a:xfrm>
      </p:grpSpPr>
      <p:grpSp>
        <p:nvGrpSpPr>
          <p:cNvPr id="545" name="Google Shape;545;p34"/>
          <p:cNvGrpSpPr/>
          <p:nvPr/>
        </p:nvGrpSpPr>
        <p:grpSpPr>
          <a:xfrm>
            <a:off x="13646504" y="3860122"/>
            <a:ext cx="4253936" cy="6202292"/>
            <a:chOff x="0" y="-152400"/>
            <a:chExt cx="5671915" cy="8269723"/>
          </a:xfrm>
        </p:grpSpPr>
        <p:sp>
          <p:nvSpPr>
            <p:cNvPr id="546" name="Google Shape;546;p34"/>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7" name="Google Shape;547;p34"/>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548" name="Google Shape;548;p34"/>
          <p:cNvSpPr txBox="1"/>
          <p:nvPr/>
        </p:nvSpPr>
        <p:spPr>
          <a:xfrm>
            <a:off x="1682250" y="3432800"/>
            <a:ext cx="11329200" cy="543930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LYČIŲ DISKRIMINACIJOS PASEKMĖS</a:t>
            </a:r>
            <a:endParaRPr/>
          </a:p>
        </p:txBody>
      </p:sp>
      <p:cxnSp>
        <p:nvCxnSpPr>
          <p:cNvPr id="549" name="Google Shape;549;p34"/>
          <p:cNvCxnSpPr/>
          <p:nvPr/>
        </p:nvCxnSpPr>
        <p:spPr>
          <a:xfrm>
            <a:off x="5368934" y="6799343"/>
            <a:ext cx="7518709" cy="0"/>
          </a:xfrm>
          <a:prstGeom prst="straightConnector1">
            <a:avLst/>
          </a:prstGeom>
          <a:noFill/>
          <a:ln cap="flat" cmpd="sng" w="38100">
            <a:solidFill>
              <a:srgbClr val="FFFFFF"/>
            </a:solidFill>
            <a:prstDash val="solid"/>
            <a:round/>
            <a:headEnd len="sm" w="sm" type="none"/>
            <a:tailEnd len="sm" w="sm" type="none"/>
          </a:ln>
        </p:spPr>
      </p:cxnSp>
      <p:sp>
        <p:nvSpPr>
          <p:cNvPr id="550" name="Google Shape;550;p34"/>
          <p:cNvSpPr/>
          <p:nvPr/>
        </p:nvSpPr>
        <p:spPr>
          <a:xfrm>
            <a:off x="14087610" y="548280"/>
            <a:ext cx="4200390" cy="960839"/>
          </a:xfrm>
          <a:custGeom>
            <a:rect b="b" l="l" r="r" t="t"/>
            <a:pathLst>
              <a:path extrusionOk="0" h="960839" w="4200390">
                <a:moveTo>
                  <a:pt x="0" y="0"/>
                </a:moveTo>
                <a:lnTo>
                  <a:pt x="4200390" y="0"/>
                </a:lnTo>
                <a:lnTo>
                  <a:pt x="4200390" y="960840"/>
                </a:lnTo>
                <a:lnTo>
                  <a:pt x="0" y="96084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54" name="Shape 554"/>
        <p:cNvGrpSpPr/>
        <p:nvPr/>
      </p:nvGrpSpPr>
      <p:grpSpPr>
        <a:xfrm>
          <a:off x="0" y="0"/>
          <a:ext cx="0" cy="0"/>
          <a:chOff x="0" y="0"/>
          <a:chExt cx="0" cy="0"/>
        </a:xfrm>
      </p:grpSpPr>
      <p:grpSp>
        <p:nvGrpSpPr>
          <p:cNvPr id="555" name="Google Shape;555;p35"/>
          <p:cNvGrpSpPr/>
          <p:nvPr/>
        </p:nvGrpSpPr>
        <p:grpSpPr>
          <a:xfrm>
            <a:off x="13646504" y="3860122"/>
            <a:ext cx="4253936" cy="6202292"/>
            <a:chOff x="0" y="-152400"/>
            <a:chExt cx="5671915" cy="8269723"/>
          </a:xfrm>
        </p:grpSpPr>
        <p:sp>
          <p:nvSpPr>
            <p:cNvPr id="556" name="Google Shape;556;p35"/>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7" name="Google Shape;557;p35"/>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558" name="Google Shape;558;p35"/>
          <p:cNvSpPr txBox="1"/>
          <p:nvPr/>
        </p:nvSpPr>
        <p:spPr>
          <a:xfrm>
            <a:off x="375869" y="1507506"/>
            <a:ext cx="8700435" cy="662932"/>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lang="en-US" sz="3899" u="sng">
                <a:solidFill>
                  <a:srgbClr val="FFFFFF"/>
                </a:solidFill>
                <a:latin typeface="Arial"/>
                <a:ea typeface="Arial"/>
                <a:cs typeface="Arial"/>
                <a:sym typeface="Arial"/>
              </a:rPr>
              <a:t>Vaiko požiūris į vaidmenis namuose</a:t>
            </a:r>
            <a:endParaRPr/>
          </a:p>
        </p:txBody>
      </p:sp>
      <p:sp>
        <p:nvSpPr>
          <p:cNvPr id="559" name="Google Shape;559;p35"/>
          <p:cNvSpPr/>
          <p:nvPr/>
        </p:nvSpPr>
        <p:spPr>
          <a:xfrm>
            <a:off x="0" y="5143500"/>
            <a:ext cx="4123745" cy="4114800"/>
          </a:xfrm>
          <a:custGeom>
            <a:rect b="b" l="l" r="r" t="t"/>
            <a:pathLst>
              <a:path extrusionOk="0" h="4114800" w="4123745">
                <a:moveTo>
                  <a:pt x="0" y="0"/>
                </a:moveTo>
                <a:lnTo>
                  <a:pt x="4123745" y="0"/>
                </a:lnTo>
                <a:lnTo>
                  <a:pt x="4123745"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0" name="Google Shape;560;p35"/>
          <p:cNvSpPr txBox="1"/>
          <p:nvPr/>
        </p:nvSpPr>
        <p:spPr>
          <a:xfrm>
            <a:off x="375869" y="340360"/>
            <a:ext cx="17536262" cy="1243346"/>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lang="en-US" sz="7299">
                <a:solidFill>
                  <a:srgbClr val="FFFFFF"/>
                </a:solidFill>
                <a:latin typeface="Open Sans"/>
                <a:ea typeface="Open Sans"/>
                <a:cs typeface="Open Sans"/>
                <a:sym typeface="Open Sans"/>
              </a:rPr>
              <a:t>LYČIŲ DISKRIMINACIJOS PASEKMĖS</a:t>
            </a:r>
            <a:endParaRPr/>
          </a:p>
        </p:txBody>
      </p:sp>
      <p:sp>
        <p:nvSpPr>
          <p:cNvPr id="561" name="Google Shape;561;p35"/>
          <p:cNvSpPr txBox="1"/>
          <p:nvPr/>
        </p:nvSpPr>
        <p:spPr>
          <a:xfrm>
            <a:off x="4443066" y="4344381"/>
            <a:ext cx="13561914" cy="2150407"/>
          </a:xfrm>
          <a:prstGeom prst="rect">
            <a:avLst/>
          </a:prstGeom>
          <a:noFill/>
          <a:ln>
            <a:noFill/>
          </a:ln>
        </p:spPr>
        <p:txBody>
          <a:bodyPr anchorCtr="0" anchor="t" bIns="0" lIns="0" spcFirstLastPara="1" rIns="0" wrap="square" tIns="0">
            <a:spAutoFit/>
          </a:bodyPr>
          <a:lstStyle/>
          <a:p>
            <a:pPr indent="0" lvl="0" marL="0" marR="0" rtl="0" algn="just">
              <a:lnSpc>
                <a:spcPct val="139974"/>
              </a:lnSpc>
              <a:spcBef>
                <a:spcPts val="0"/>
              </a:spcBef>
              <a:spcAft>
                <a:spcPts val="0"/>
              </a:spcAft>
              <a:buNone/>
            </a:pPr>
            <a:r>
              <a:rPr b="1" lang="en-US" sz="3087" u="sng">
                <a:solidFill>
                  <a:srgbClr val="FFFFFF"/>
                </a:solidFill>
                <a:latin typeface="Arial"/>
                <a:ea typeface="Arial"/>
                <a:cs typeface="Arial"/>
                <a:sym typeface="Arial"/>
              </a:rPr>
              <a:t>Situacija</a:t>
            </a:r>
            <a:endParaRPr/>
          </a:p>
          <a:p>
            <a:pPr indent="0" lvl="0" marL="0" marR="0" rtl="0" algn="just">
              <a:lnSpc>
                <a:spcPct val="139974"/>
              </a:lnSpc>
              <a:spcBef>
                <a:spcPts val="0"/>
              </a:spcBef>
              <a:spcAft>
                <a:spcPts val="0"/>
              </a:spcAft>
              <a:buNone/>
            </a:pPr>
            <a:r>
              <a:rPr lang="en-US" sz="3087">
                <a:solidFill>
                  <a:srgbClr val="FFFFFF"/>
                </a:solidFill>
                <a:latin typeface="Arial"/>
                <a:ea typeface="Arial"/>
                <a:cs typeface="Arial"/>
                <a:sym typeface="Arial"/>
              </a:rPr>
              <a:t>Aurelija neseniai pradėjo bendrauti su Roku,  kuris namų ūkio pareigomis dalijasi lygiomis dalimis. Jis gamina maistą, nurenka stalą ir plauna indus kartu su Aurelija.</a:t>
            </a:r>
            <a:endParaRPr/>
          </a:p>
        </p:txBody>
      </p:sp>
      <p:sp>
        <p:nvSpPr>
          <p:cNvPr id="562" name="Google Shape;562;p35"/>
          <p:cNvSpPr txBox="1"/>
          <p:nvPr/>
        </p:nvSpPr>
        <p:spPr>
          <a:xfrm>
            <a:off x="314018" y="2247922"/>
            <a:ext cx="17524571" cy="1726500"/>
          </a:xfrm>
          <a:prstGeom prst="rect">
            <a:avLst/>
          </a:prstGeom>
          <a:noFill/>
          <a:ln>
            <a:noFill/>
          </a:ln>
        </p:spPr>
        <p:txBody>
          <a:bodyPr anchorCtr="0" anchor="t" bIns="0" lIns="0" spcFirstLastPara="1" rIns="0" wrap="square" tIns="0">
            <a:spAutoFit/>
          </a:bodyPr>
          <a:lstStyle/>
          <a:p>
            <a:pPr indent="0" lvl="0" marL="0" marR="0" rtl="0" algn="just">
              <a:lnSpc>
                <a:spcPct val="140054"/>
              </a:lnSpc>
              <a:spcBef>
                <a:spcPts val="0"/>
              </a:spcBef>
              <a:spcAft>
                <a:spcPts val="0"/>
              </a:spcAft>
              <a:buNone/>
            </a:pPr>
            <a:r>
              <a:rPr b="1" lang="en-US" sz="3294">
                <a:solidFill>
                  <a:srgbClr val="FFFFFF"/>
                </a:solidFill>
                <a:latin typeface="Arial"/>
                <a:ea typeface="Arial"/>
                <a:cs typeface="Arial"/>
                <a:sym typeface="Arial"/>
              </a:rPr>
              <a:t>Emilija yra 5 metų mergaitė, gyvenanti Lietuvoje su savo mama Aurelija. Nuo Emilijos gimimo Aurelija rūpinasi visais namų ūkio darbais: gamina maistą, dengia ir nurenka stalą, plauna indus ir tvarko namus</a:t>
            </a:r>
            <a:endParaRPr/>
          </a:p>
        </p:txBody>
      </p:sp>
      <p:sp>
        <p:nvSpPr>
          <p:cNvPr id="563" name="Google Shape;563;p35"/>
          <p:cNvSpPr txBox="1"/>
          <p:nvPr/>
        </p:nvSpPr>
        <p:spPr>
          <a:xfrm>
            <a:off x="4381215" y="6864747"/>
            <a:ext cx="13457374" cy="1579906"/>
          </a:xfrm>
          <a:prstGeom prst="rect">
            <a:avLst/>
          </a:prstGeom>
          <a:noFill/>
          <a:ln>
            <a:noFill/>
          </a:ln>
        </p:spPr>
        <p:txBody>
          <a:bodyPr anchorCtr="0" anchor="t" bIns="0" lIns="0" spcFirstLastPara="1" rIns="0" wrap="square" tIns="0">
            <a:spAutoFit/>
          </a:bodyPr>
          <a:lstStyle/>
          <a:p>
            <a:pPr indent="0" lvl="0" marL="0" marR="0" rtl="0" algn="l">
              <a:lnSpc>
                <a:spcPct val="140032"/>
              </a:lnSpc>
              <a:spcBef>
                <a:spcPts val="0"/>
              </a:spcBef>
              <a:spcAft>
                <a:spcPts val="0"/>
              </a:spcAft>
              <a:buNone/>
            </a:pPr>
            <a:r>
              <a:rPr b="1" lang="en-US" sz="3050" u="sng">
                <a:solidFill>
                  <a:srgbClr val="FFFFFF"/>
                </a:solidFill>
                <a:latin typeface="Arial"/>
                <a:ea typeface="Arial"/>
                <a:cs typeface="Arial"/>
                <a:sym typeface="Arial"/>
              </a:rPr>
              <a:t>Svarbus momentas</a:t>
            </a:r>
            <a:endParaRPr/>
          </a:p>
          <a:p>
            <a:pPr indent="0" lvl="0" marL="0" marR="0" rtl="0" algn="l">
              <a:lnSpc>
                <a:spcPct val="140032"/>
              </a:lnSpc>
              <a:spcBef>
                <a:spcPts val="0"/>
              </a:spcBef>
              <a:spcAft>
                <a:spcPts val="0"/>
              </a:spcAft>
              <a:buNone/>
            </a:pPr>
            <a:r>
              <a:rPr b="1" lang="en-US" sz="3050">
                <a:solidFill>
                  <a:srgbClr val="FFFFFF"/>
                </a:solidFill>
                <a:latin typeface="Arial"/>
                <a:ea typeface="Arial"/>
                <a:cs typeface="Arial"/>
                <a:sym typeface="Arial"/>
              </a:rPr>
              <a:t> Vieną vakarą, kai Rokas nurinkinėjo stalą, Emilija  jam pasakė:</a:t>
            </a:r>
            <a:endParaRPr/>
          </a:p>
          <a:p>
            <a:pPr indent="0" lvl="0" marL="0" marR="0" rtl="0" algn="l">
              <a:lnSpc>
                <a:spcPct val="140032"/>
              </a:lnSpc>
              <a:spcBef>
                <a:spcPts val="0"/>
              </a:spcBef>
              <a:spcAft>
                <a:spcPts val="0"/>
              </a:spcAft>
              <a:buNone/>
            </a:pPr>
            <a:r>
              <a:rPr b="1" lang="en-US" sz="3050">
                <a:solidFill>
                  <a:srgbClr val="FFFFFF"/>
                </a:solidFill>
                <a:latin typeface="Arial"/>
                <a:ea typeface="Arial"/>
                <a:cs typeface="Arial"/>
                <a:sym typeface="Arial"/>
              </a:rPr>
              <a:t>  „Šie darbai skirti mamai.“</a:t>
            </a:r>
            <a:endParaRPr/>
          </a:p>
        </p:txBody>
      </p:sp>
      <p:sp>
        <p:nvSpPr>
          <p:cNvPr id="564" name="Google Shape;564;p35"/>
          <p:cNvSpPr txBox="1"/>
          <p:nvPr/>
        </p:nvSpPr>
        <p:spPr>
          <a:xfrm>
            <a:off x="4495335" y="8516310"/>
            <a:ext cx="13509644" cy="1705758"/>
          </a:xfrm>
          <a:prstGeom prst="rect">
            <a:avLst/>
          </a:prstGeom>
          <a:noFill/>
          <a:ln>
            <a:noFill/>
          </a:ln>
        </p:spPr>
        <p:txBody>
          <a:bodyPr anchorCtr="0" anchor="t" bIns="0" lIns="0" spcFirstLastPara="1" rIns="0" wrap="square" tIns="0">
            <a:spAutoFit/>
          </a:bodyPr>
          <a:lstStyle/>
          <a:p>
            <a:pPr indent="0" lvl="0" marL="0" marR="0" rtl="0" algn="just">
              <a:lnSpc>
                <a:spcPct val="140027"/>
              </a:lnSpc>
              <a:spcBef>
                <a:spcPts val="0"/>
              </a:spcBef>
              <a:spcAft>
                <a:spcPts val="0"/>
              </a:spcAft>
              <a:buNone/>
            </a:pPr>
            <a:r>
              <a:rPr b="1" lang="en-US" sz="3645" u="sng">
                <a:solidFill>
                  <a:srgbClr val="FFFFFF"/>
                </a:solidFill>
                <a:latin typeface="Arial"/>
                <a:ea typeface="Arial"/>
                <a:cs typeface="Arial"/>
                <a:sym typeface="Arial"/>
              </a:rPr>
              <a:t>Refleksija</a:t>
            </a:r>
            <a:endParaRPr/>
          </a:p>
          <a:p>
            <a:pPr indent="0" lvl="0" marL="0" marR="0" rtl="0" algn="just">
              <a:lnSpc>
                <a:spcPct val="140032"/>
              </a:lnSpc>
              <a:spcBef>
                <a:spcPts val="0"/>
              </a:spcBef>
              <a:spcAft>
                <a:spcPts val="0"/>
              </a:spcAft>
              <a:buNone/>
            </a:pPr>
            <a:r>
              <a:rPr b="1" lang="en-US" sz="3045">
                <a:solidFill>
                  <a:srgbClr val="FFFFFF"/>
                </a:solidFill>
                <a:latin typeface="Arial"/>
                <a:ea typeface="Arial"/>
                <a:cs typeface="Arial"/>
                <a:sym typeface="Arial"/>
              </a:rPr>
              <a:t>Emilijos reakcija parodo, kaip lyčių stereotipai apie vaidmenis namuose išmokstami ankstyvame amžiuje per kasdienį stebėjimą.</a:t>
            </a:r>
            <a:endParaRPr/>
          </a:p>
        </p:txBody>
      </p:sp>
      <p:sp>
        <p:nvSpPr>
          <p:cNvPr id="565" name="Google Shape;565;p35"/>
          <p:cNvSpPr/>
          <p:nvPr/>
        </p:nvSpPr>
        <p:spPr>
          <a:xfrm>
            <a:off x="14087610" y="548280"/>
            <a:ext cx="4200390" cy="960839"/>
          </a:xfrm>
          <a:custGeom>
            <a:rect b="b" l="l" r="r" t="t"/>
            <a:pathLst>
              <a:path extrusionOk="0" h="960839" w="4200390">
                <a:moveTo>
                  <a:pt x="0" y="0"/>
                </a:moveTo>
                <a:lnTo>
                  <a:pt x="4200390" y="0"/>
                </a:lnTo>
                <a:lnTo>
                  <a:pt x="4200390" y="960840"/>
                </a:lnTo>
                <a:lnTo>
                  <a:pt x="0" y="96084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6" name="Google Shape;566;p35"/>
          <p:cNvSpPr txBox="1"/>
          <p:nvPr/>
        </p:nvSpPr>
        <p:spPr>
          <a:xfrm>
            <a:off x="0" y="9294893"/>
            <a:ext cx="4123745" cy="879793"/>
          </a:xfrm>
          <a:prstGeom prst="rect">
            <a:avLst/>
          </a:prstGeom>
          <a:noFill/>
          <a:ln>
            <a:noFill/>
          </a:ln>
        </p:spPr>
        <p:txBody>
          <a:bodyPr anchorCtr="0" anchor="t" bIns="0" lIns="0" spcFirstLastPara="1" rIns="0" wrap="square" tIns="0">
            <a:spAutoFit/>
          </a:bodyPr>
          <a:lstStyle/>
          <a:p>
            <a:pPr indent="0" lvl="0" marL="0" marR="0" rtl="0" algn="ctr">
              <a:lnSpc>
                <a:spcPct val="140032"/>
              </a:lnSpc>
              <a:spcBef>
                <a:spcPts val="0"/>
              </a:spcBef>
              <a:spcAft>
                <a:spcPts val="0"/>
              </a:spcAft>
              <a:buNone/>
            </a:pPr>
            <a:r>
              <a:rPr b="1" lang="en-US" sz="2488">
                <a:solidFill>
                  <a:srgbClr val="FFFFFF"/>
                </a:solidFill>
                <a:latin typeface="Poppins"/>
                <a:ea typeface="Poppins"/>
                <a:cs typeface="Poppins"/>
                <a:sym typeface="Poppins"/>
              </a:rPr>
              <a:t>REMIANTIS REALIU GYVENIMO ATVEJU</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70" name="Shape 570"/>
        <p:cNvGrpSpPr/>
        <p:nvPr/>
      </p:nvGrpSpPr>
      <p:grpSpPr>
        <a:xfrm>
          <a:off x="0" y="0"/>
          <a:ext cx="0" cy="0"/>
          <a:chOff x="0" y="0"/>
          <a:chExt cx="0" cy="0"/>
        </a:xfrm>
      </p:grpSpPr>
      <p:grpSp>
        <p:nvGrpSpPr>
          <p:cNvPr id="571" name="Google Shape;571;p36"/>
          <p:cNvGrpSpPr/>
          <p:nvPr/>
        </p:nvGrpSpPr>
        <p:grpSpPr>
          <a:xfrm>
            <a:off x="13646504" y="3860122"/>
            <a:ext cx="4253936" cy="6202292"/>
            <a:chOff x="0" y="-152400"/>
            <a:chExt cx="5671915" cy="8269723"/>
          </a:xfrm>
        </p:grpSpPr>
        <p:sp>
          <p:nvSpPr>
            <p:cNvPr id="572" name="Google Shape;572;p36"/>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3" name="Google Shape;573;p36"/>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574" name="Google Shape;574;p36"/>
          <p:cNvSpPr/>
          <p:nvPr/>
        </p:nvSpPr>
        <p:spPr>
          <a:xfrm flipH="1">
            <a:off x="16693195" y="5178262"/>
            <a:ext cx="1132210" cy="4080038"/>
          </a:xfrm>
          <a:custGeom>
            <a:rect b="b" l="l" r="r" t="t"/>
            <a:pathLst>
              <a:path extrusionOk="0" h="4080038" w="1132210">
                <a:moveTo>
                  <a:pt x="1132210" y="0"/>
                </a:moveTo>
                <a:lnTo>
                  <a:pt x="0" y="0"/>
                </a:lnTo>
                <a:lnTo>
                  <a:pt x="0" y="4080038"/>
                </a:lnTo>
                <a:lnTo>
                  <a:pt x="1132210" y="4080038"/>
                </a:lnTo>
                <a:lnTo>
                  <a:pt x="113221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5" name="Google Shape;575;p36"/>
          <p:cNvSpPr txBox="1"/>
          <p:nvPr/>
        </p:nvSpPr>
        <p:spPr>
          <a:xfrm>
            <a:off x="1028700" y="8067674"/>
            <a:ext cx="13038466" cy="1327198"/>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Refleksija</a:t>
            </a:r>
            <a:endParaRPr/>
          </a:p>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 Šis atvejis parodo, kaip priežiūros vaidmenys yra socialiai siejami su lytimi, o ne su biologija, ir kaip lyčių stereotipai primetami net ir lyties tranzicijos metu.</a:t>
            </a:r>
            <a:endParaRPr/>
          </a:p>
        </p:txBody>
      </p:sp>
      <p:sp>
        <p:nvSpPr>
          <p:cNvPr id="576" name="Google Shape;576;p36"/>
          <p:cNvSpPr txBox="1"/>
          <p:nvPr/>
        </p:nvSpPr>
        <p:spPr>
          <a:xfrm>
            <a:off x="873627" y="340360"/>
            <a:ext cx="12772877" cy="1243346"/>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lang="en-US" sz="7299">
                <a:solidFill>
                  <a:srgbClr val="FFFFFF"/>
                </a:solidFill>
                <a:latin typeface="Open Sans"/>
                <a:ea typeface="Open Sans"/>
                <a:cs typeface="Open Sans"/>
                <a:sym typeface="Open Sans"/>
              </a:rPr>
              <a:t>LYČIŲ DISKRIMINACIJOS PASEKMĖS</a:t>
            </a:r>
            <a:endParaRPr/>
          </a:p>
        </p:txBody>
      </p:sp>
      <p:sp>
        <p:nvSpPr>
          <p:cNvPr id="577" name="Google Shape;577;p36"/>
          <p:cNvSpPr txBox="1"/>
          <p:nvPr/>
        </p:nvSpPr>
        <p:spPr>
          <a:xfrm>
            <a:off x="1028700" y="2069465"/>
            <a:ext cx="9161145" cy="587375"/>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lang="en-US" sz="3499" u="sng">
                <a:solidFill>
                  <a:srgbClr val="FFFFFF"/>
                </a:solidFill>
                <a:latin typeface="Arial"/>
                <a:ea typeface="Arial"/>
                <a:cs typeface="Arial"/>
                <a:sym typeface="Arial"/>
              </a:rPr>
              <a:t>Lyčių perėjimas ir priežiūros vaidmeny</a:t>
            </a:r>
            <a:endParaRPr/>
          </a:p>
        </p:txBody>
      </p:sp>
      <p:sp>
        <p:nvSpPr>
          <p:cNvPr id="578" name="Google Shape;578;p36"/>
          <p:cNvSpPr txBox="1"/>
          <p:nvPr/>
        </p:nvSpPr>
        <p:spPr>
          <a:xfrm>
            <a:off x="1028700" y="2905125"/>
            <a:ext cx="16230600" cy="1327198"/>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Kontekstas</a:t>
            </a:r>
            <a:endParaRPr/>
          </a:p>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 Lusija yra translytė moteris, gyvenanti Ispanijoje. Prieš savo tranziciją ji visuomenėje buvo laikoma vyru ir iš jos nebuvo tikimasi prisiimti priežiūros ar namų ūkio darbų savo šeimoje</a:t>
            </a:r>
            <a:endParaRPr/>
          </a:p>
        </p:txBody>
      </p:sp>
      <p:sp>
        <p:nvSpPr>
          <p:cNvPr id="579" name="Google Shape;579;p36"/>
          <p:cNvSpPr txBox="1"/>
          <p:nvPr/>
        </p:nvSpPr>
        <p:spPr>
          <a:xfrm>
            <a:off x="1028700" y="4479925"/>
            <a:ext cx="12617804" cy="1765364"/>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Situacija</a:t>
            </a:r>
            <a:endParaRPr/>
          </a:p>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 Po savo lyties tranzicijos Lusija pastebi pasikeitusius šeimos ir socialinės aplinkos lūkesčius. Iš jos dabar tikimasi, kad ji labiau prisiims priežiūros užduotis, teiks emocinę paramą ir rūpinsis namų ūkio darbais.</a:t>
            </a:r>
            <a:endParaRPr/>
          </a:p>
        </p:txBody>
      </p:sp>
      <p:sp>
        <p:nvSpPr>
          <p:cNvPr id="580" name="Google Shape;580;p36"/>
          <p:cNvSpPr txBox="1"/>
          <p:nvPr/>
        </p:nvSpPr>
        <p:spPr>
          <a:xfrm>
            <a:off x="1028700" y="6169089"/>
            <a:ext cx="12617804" cy="1765364"/>
          </a:xfrm>
          <a:prstGeom prst="rect">
            <a:avLst/>
          </a:prstGeom>
          <a:noFill/>
          <a:ln>
            <a:noFill/>
          </a:ln>
        </p:spPr>
        <p:txBody>
          <a:bodyPr anchorCtr="0" anchor="t" bIns="0" lIns="0" spcFirstLastPara="1" rIns="0" wrap="square" tIns="0">
            <a:spAutoFit/>
          </a:bodyPr>
          <a:lstStyle/>
          <a:p>
            <a:pPr indent="0" lvl="0" marL="0" marR="0" rtl="0" algn="just">
              <a:lnSpc>
                <a:spcPct val="194444"/>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Svarbus momentas</a:t>
            </a:r>
            <a:endParaRPr/>
          </a:p>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 Lusijai vienas giminaitis pasako:</a:t>
            </a:r>
            <a:endParaRPr/>
          </a:p>
          <a:p>
            <a:pPr indent="0" lvl="0" marL="0" marR="0" rtl="0" algn="just">
              <a:lnSpc>
                <a:spcPct val="140000"/>
              </a:lnSpc>
              <a:spcBef>
                <a:spcPts val="0"/>
              </a:spcBef>
              <a:spcAft>
                <a:spcPts val="0"/>
              </a:spcAft>
              <a:buNone/>
            </a:pPr>
            <a:r>
              <a:rPr lang="en-US" sz="2500">
                <a:solidFill>
                  <a:srgbClr val="FFFFFF"/>
                </a:solidFill>
                <a:latin typeface="Poppins"/>
                <a:ea typeface="Poppins"/>
                <a:cs typeface="Poppins"/>
                <a:sym typeface="Poppins"/>
              </a:rPr>
              <a:t> „Dabar, kai esi moteris, tu natūraliai geriau rūpiniesi kitais.“</a:t>
            </a:r>
            <a:endParaRPr/>
          </a:p>
        </p:txBody>
      </p:sp>
      <p:sp>
        <p:nvSpPr>
          <p:cNvPr id="581" name="Google Shape;581;p36"/>
          <p:cNvSpPr/>
          <p:nvPr/>
        </p:nvSpPr>
        <p:spPr>
          <a:xfrm>
            <a:off x="14087610" y="548280"/>
            <a:ext cx="4200390" cy="960839"/>
          </a:xfrm>
          <a:custGeom>
            <a:rect b="b" l="l" r="r" t="t"/>
            <a:pathLst>
              <a:path extrusionOk="0" h="960839" w="4200390">
                <a:moveTo>
                  <a:pt x="0" y="0"/>
                </a:moveTo>
                <a:lnTo>
                  <a:pt x="4200390" y="0"/>
                </a:lnTo>
                <a:lnTo>
                  <a:pt x="4200390" y="960840"/>
                </a:lnTo>
                <a:lnTo>
                  <a:pt x="0" y="96084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2" name="Google Shape;582;p36"/>
          <p:cNvSpPr txBox="1"/>
          <p:nvPr/>
        </p:nvSpPr>
        <p:spPr>
          <a:xfrm>
            <a:off x="14067166" y="9328148"/>
            <a:ext cx="4123745" cy="879793"/>
          </a:xfrm>
          <a:prstGeom prst="rect">
            <a:avLst/>
          </a:prstGeom>
          <a:noFill/>
          <a:ln>
            <a:noFill/>
          </a:ln>
        </p:spPr>
        <p:txBody>
          <a:bodyPr anchorCtr="0" anchor="t" bIns="0" lIns="0" spcFirstLastPara="1" rIns="0" wrap="square" tIns="0">
            <a:spAutoFit/>
          </a:bodyPr>
          <a:lstStyle/>
          <a:p>
            <a:pPr indent="0" lvl="0" marL="0" marR="0" rtl="0" algn="ctr">
              <a:lnSpc>
                <a:spcPct val="140032"/>
              </a:lnSpc>
              <a:spcBef>
                <a:spcPts val="0"/>
              </a:spcBef>
              <a:spcAft>
                <a:spcPts val="0"/>
              </a:spcAft>
              <a:buNone/>
            </a:pPr>
            <a:r>
              <a:rPr b="1" lang="en-US" sz="2488">
                <a:solidFill>
                  <a:srgbClr val="FFFFFF"/>
                </a:solidFill>
                <a:latin typeface="Poppins"/>
                <a:ea typeface="Poppins"/>
                <a:cs typeface="Poppins"/>
                <a:sym typeface="Poppins"/>
              </a:rPr>
              <a:t>REMIANTIS REALIU GYVENIMO ATVEJU</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86" name="Shape 586"/>
        <p:cNvGrpSpPr/>
        <p:nvPr/>
      </p:nvGrpSpPr>
      <p:grpSpPr>
        <a:xfrm>
          <a:off x="0" y="0"/>
          <a:ext cx="0" cy="0"/>
          <a:chOff x="0" y="0"/>
          <a:chExt cx="0" cy="0"/>
        </a:xfrm>
      </p:grpSpPr>
      <p:grpSp>
        <p:nvGrpSpPr>
          <p:cNvPr id="587" name="Google Shape;587;p38"/>
          <p:cNvGrpSpPr/>
          <p:nvPr/>
        </p:nvGrpSpPr>
        <p:grpSpPr>
          <a:xfrm>
            <a:off x="13513468" y="3902985"/>
            <a:ext cx="4520009" cy="6159429"/>
            <a:chOff x="0" y="-95250"/>
            <a:chExt cx="6026678" cy="8212573"/>
          </a:xfrm>
        </p:grpSpPr>
        <p:sp>
          <p:nvSpPr>
            <p:cNvPr id="588" name="Google Shape;588;p38"/>
            <p:cNvSpPr/>
            <p:nvPr/>
          </p:nvSpPr>
          <p:spPr>
            <a:xfrm>
              <a:off x="265114"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9" name="Google Shape;589;p38"/>
            <p:cNvSpPr txBox="1"/>
            <p:nvPr/>
          </p:nvSpPr>
          <p:spPr>
            <a:xfrm>
              <a:off x="0" y="-95250"/>
              <a:ext cx="6026678" cy="24223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Montserrat"/>
                  <a:ea typeface="Montserrat"/>
                  <a:cs typeface="Montserrat"/>
                  <a:sym typeface="Montserrat"/>
                </a:rPr>
                <a:t>VR BALANCE</a:t>
              </a:r>
              <a:endParaRPr/>
            </a:p>
          </p:txBody>
        </p:sp>
      </p:grpSp>
      <p:cxnSp>
        <p:nvCxnSpPr>
          <p:cNvPr id="590" name="Google Shape;590;p38"/>
          <p:cNvCxnSpPr/>
          <p:nvPr/>
        </p:nvCxnSpPr>
        <p:spPr>
          <a:xfrm>
            <a:off x="5897880" y="6314636"/>
            <a:ext cx="6492240" cy="0"/>
          </a:xfrm>
          <a:prstGeom prst="straightConnector1">
            <a:avLst/>
          </a:prstGeom>
          <a:noFill/>
          <a:ln cap="flat" cmpd="sng" w="38100">
            <a:solidFill>
              <a:srgbClr val="FFFFFF"/>
            </a:solidFill>
            <a:prstDash val="solid"/>
            <a:round/>
            <a:headEnd len="sm" w="sm" type="none"/>
            <a:tailEnd len="sm" w="sm" type="none"/>
          </a:ln>
        </p:spPr>
      </p:cxnSp>
      <p:sp>
        <p:nvSpPr>
          <p:cNvPr id="591" name="Google Shape;591;p38"/>
          <p:cNvSpPr txBox="1"/>
          <p:nvPr/>
        </p:nvSpPr>
        <p:spPr>
          <a:xfrm>
            <a:off x="2798768" y="4256725"/>
            <a:ext cx="8667000" cy="143160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KLAUSIMAI</a:t>
            </a:r>
            <a:endParaRPr/>
          </a:p>
        </p:txBody>
      </p:sp>
      <p:sp>
        <p:nvSpPr>
          <p:cNvPr id="592" name="Google Shape;592;p38"/>
          <p:cNvSpPr txBox="1"/>
          <p:nvPr/>
        </p:nvSpPr>
        <p:spPr>
          <a:xfrm>
            <a:off x="545002" y="1428146"/>
            <a:ext cx="17197997" cy="1602113"/>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Arial"/>
                <a:ea typeface="Arial"/>
                <a:cs typeface="Arial"/>
                <a:sym typeface="Arial"/>
              </a:rPr>
              <a:t>Ar gali pakeisti vaidmenis?</a:t>
            </a:r>
            <a:endParaRPr/>
          </a:p>
        </p:txBody>
      </p:sp>
      <p:sp>
        <p:nvSpPr>
          <p:cNvPr id="593" name="Google Shape;593;p38"/>
          <p:cNvSpPr/>
          <p:nvPr/>
        </p:nvSpPr>
        <p:spPr>
          <a:xfrm>
            <a:off x="334366" y="9012719"/>
            <a:ext cx="4176601" cy="955397"/>
          </a:xfrm>
          <a:custGeom>
            <a:rect b="b" l="l" r="r" t="t"/>
            <a:pathLst>
              <a:path extrusionOk="0" h="955397" w="4176601">
                <a:moveTo>
                  <a:pt x="0" y="0"/>
                </a:moveTo>
                <a:lnTo>
                  <a:pt x="4176601" y="0"/>
                </a:lnTo>
                <a:lnTo>
                  <a:pt x="4176601" y="955397"/>
                </a:lnTo>
                <a:lnTo>
                  <a:pt x="0" y="9553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597" name="Shape 597"/>
        <p:cNvGrpSpPr/>
        <p:nvPr/>
      </p:nvGrpSpPr>
      <p:grpSpPr>
        <a:xfrm>
          <a:off x="0" y="0"/>
          <a:ext cx="0" cy="0"/>
          <a:chOff x="0" y="0"/>
          <a:chExt cx="0" cy="0"/>
        </a:xfrm>
      </p:grpSpPr>
      <p:grpSp>
        <p:nvGrpSpPr>
          <p:cNvPr id="598" name="Google Shape;598;p39"/>
          <p:cNvGrpSpPr/>
          <p:nvPr/>
        </p:nvGrpSpPr>
        <p:grpSpPr>
          <a:xfrm>
            <a:off x="13513468" y="3902985"/>
            <a:ext cx="4520009" cy="6159429"/>
            <a:chOff x="0" y="-95250"/>
            <a:chExt cx="6026678" cy="8212573"/>
          </a:xfrm>
        </p:grpSpPr>
        <p:sp>
          <p:nvSpPr>
            <p:cNvPr id="599" name="Google Shape;599;p39"/>
            <p:cNvSpPr/>
            <p:nvPr/>
          </p:nvSpPr>
          <p:spPr>
            <a:xfrm>
              <a:off x="265114"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0" name="Google Shape;600;p39"/>
            <p:cNvSpPr txBox="1"/>
            <p:nvPr/>
          </p:nvSpPr>
          <p:spPr>
            <a:xfrm>
              <a:off x="0" y="-95250"/>
              <a:ext cx="6026678" cy="24223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Montserrat"/>
                  <a:ea typeface="Montserrat"/>
                  <a:cs typeface="Montserrat"/>
                  <a:sym typeface="Montserrat"/>
                </a:rPr>
                <a:t>VR BALANCE</a:t>
              </a:r>
              <a:endParaRPr/>
            </a:p>
          </p:txBody>
        </p:sp>
      </p:grpSp>
      <p:sp>
        <p:nvSpPr>
          <p:cNvPr id="601" name="Google Shape;601;p39"/>
          <p:cNvSpPr txBox="1"/>
          <p:nvPr/>
        </p:nvSpPr>
        <p:spPr>
          <a:xfrm>
            <a:off x="2590350" y="4256725"/>
            <a:ext cx="7975200" cy="143160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VEIKLA</a:t>
            </a:r>
            <a:endParaRPr/>
          </a:p>
        </p:txBody>
      </p:sp>
      <p:cxnSp>
        <p:nvCxnSpPr>
          <p:cNvPr id="602" name="Google Shape;602;p39"/>
          <p:cNvCxnSpPr/>
          <p:nvPr/>
        </p:nvCxnSpPr>
        <p:spPr>
          <a:xfrm>
            <a:off x="5897880" y="6314636"/>
            <a:ext cx="6492240" cy="0"/>
          </a:xfrm>
          <a:prstGeom prst="straightConnector1">
            <a:avLst/>
          </a:prstGeom>
          <a:noFill/>
          <a:ln cap="flat" cmpd="sng" w="38100">
            <a:solidFill>
              <a:srgbClr val="FFFFFF"/>
            </a:solidFill>
            <a:prstDash val="solid"/>
            <a:round/>
            <a:headEnd len="sm" w="sm" type="none"/>
            <a:tailEnd len="sm" w="sm" type="none"/>
          </a:ln>
        </p:spPr>
      </p:cxnSp>
      <p:sp>
        <p:nvSpPr>
          <p:cNvPr id="603" name="Google Shape;603;p39"/>
          <p:cNvSpPr txBox="1"/>
          <p:nvPr/>
        </p:nvSpPr>
        <p:spPr>
          <a:xfrm>
            <a:off x="1028700" y="6913643"/>
            <a:ext cx="16174483" cy="174944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LYČIŲ STEREOTIPAI IR JŲ ĮTAKA PRIEŽIŪROS ATOTRŪKIUI PAGAL LYTĮ – ŠALIŠKUMO IR PRIELAIDŲ ANALIZĖ</a:t>
            </a:r>
            <a:endParaRPr/>
          </a:p>
        </p:txBody>
      </p:sp>
      <p:sp>
        <p:nvSpPr>
          <p:cNvPr id="604" name="Google Shape;604;p39"/>
          <p:cNvSpPr/>
          <p:nvPr/>
        </p:nvSpPr>
        <p:spPr>
          <a:xfrm>
            <a:off x="334366" y="8829872"/>
            <a:ext cx="3592735" cy="821838"/>
          </a:xfrm>
          <a:custGeom>
            <a:rect b="b" l="l" r="r" t="t"/>
            <a:pathLst>
              <a:path extrusionOk="0" h="821838" w="3592735">
                <a:moveTo>
                  <a:pt x="0" y="0"/>
                </a:moveTo>
                <a:lnTo>
                  <a:pt x="3592735" y="0"/>
                </a:lnTo>
                <a:lnTo>
                  <a:pt x="3592735" y="821838"/>
                </a:lnTo>
                <a:lnTo>
                  <a:pt x="0" y="82183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08" name="Shape 608"/>
        <p:cNvGrpSpPr/>
        <p:nvPr/>
      </p:nvGrpSpPr>
      <p:grpSpPr>
        <a:xfrm>
          <a:off x="0" y="0"/>
          <a:ext cx="0" cy="0"/>
          <a:chOff x="0" y="0"/>
          <a:chExt cx="0" cy="0"/>
        </a:xfrm>
      </p:grpSpPr>
      <p:grpSp>
        <p:nvGrpSpPr>
          <p:cNvPr id="609" name="Google Shape;609;p40"/>
          <p:cNvGrpSpPr/>
          <p:nvPr/>
        </p:nvGrpSpPr>
        <p:grpSpPr>
          <a:xfrm>
            <a:off x="13646504" y="3860122"/>
            <a:ext cx="4253936" cy="6202292"/>
            <a:chOff x="0" y="-152400"/>
            <a:chExt cx="5671915" cy="8269723"/>
          </a:xfrm>
        </p:grpSpPr>
        <p:sp>
          <p:nvSpPr>
            <p:cNvPr id="610" name="Google Shape;610;p40"/>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1" name="Google Shape;611;p40"/>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12" name="Google Shape;612;p40"/>
          <p:cNvSpPr txBox="1"/>
          <p:nvPr/>
        </p:nvSpPr>
        <p:spPr>
          <a:xfrm>
            <a:off x="3054519" y="3470156"/>
            <a:ext cx="13835410" cy="8029101"/>
          </a:xfrm>
          <a:prstGeom prst="rect">
            <a:avLst/>
          </a:prstGeom>
          <a:noFill/>
          <a:ln>
            <a:noFill/>
          </a:ln>
        </p:spPr>
        <p:txBody>
          <a:bodyPr anchorCtr="0" anchor="t" bIns="0" lIns="0" spcFirstLastPara="1" rIns="0" wrap="square" tIns="0">
            <a:spAutoFit/>
          </a:bodyPr>
          <a:lstStyle/>
          <a:p>
            <a:pPr indent="-985708" lvl="1" marL="1971417" marR="0" rtl="0" algn="ctr">
              <a:lnSpc>
                <a:spcPct val="139995"/>
              </a:lnSpc>
              <a:spcBef>
                <a:spcPts val="0"/>
              </a:spcBef>
              <a:spcAft>
                <a:spcPts val="0"/>
              </a:spcAft>
              <a:buClr>
                <a:srgbClr val="FFFFFF"/>
              </a:buClr>
              <a:buSzPts val="9131"/>
              <a:buFont typeface="Open Sans"/>
              <a:buAutoNum type="arabicPeriod"/>
            </a:pPr>
            <a:r>
              <a:rPr b="0" i="0" lang="en-US" sz="9131" u="none" cap="none" strike="noStrike">
                <a:solidFill>
                  <a:srgbClr val="FFFFFF"/>
                </a:solidFill>
                <a:latin typeface="Open Sans"/>
                <a:ea typeface="Open Sans"/>
                <a:cs typeface="Open Sans"/>
                <a:sym typeface="Open Sans"/>
              </a:rPr>
              <a:t> PAIMKITE VIENĄ KORTELĘ </a:t>
            </a:r>
            <a:endParaRPr/>
          </a:p>
          <a:p>
            <a:pPr indent="0" lvl="0" marL="0" marR="0" rtl="0" algn="ctr">
              <a:lnSpc>
                <a:spcPct val="139995"/>
              </a:lnSpc>
              <a:spcBef>
                <a:spcPts val="0"/>
              </a:spcBef>
              <a:spcAft>
                <a:spcPts val="0"/>
              </a:spcAft>
              <a:buNone/>
            </a:pPr>
            <a:r>
              <a:t/>
            </a:r>
            <a:endParaRPr sz="9131">
              <a:solidFill>
                <a:srgbClr val="FFFFFF"/>
              </a:solidFill>
              <a:latin typeface="Open Sans"/>
              <a:ea typeface="Open Sans"/>
              <a:cs typeface="Open Sans"/>
              <a:sym typeface="Open Sans"/>
            </a:endParaRPr>
          </a:p>
          <a:p>
            <a:pPr indent="0" lvl="0" marL="0" marR="0" rtl="0" algn="ctr">
              <a:lnSpc>
                <a:spcPct val="139995"/>
              </a:lnSpc>
              <a:spcBef>
                <a:spcPts val="0"/>
              </a:spcBef>
              <a:spcAft>
                <a:spcPts val="0"/>
              </a:spcAft>
              <a:buNone/>
            </a:pPr>
            <a:r>
              <a:t/>
            </a:r>
            <a:endParaRPr sz="9131">
              <a:solidFill>
                <a:srgbClr val="FFFFFF"/>
              </a:solidFill>
              <a:latin typeface="Open Sans"/>
              <a:ea typeface="Open Sans"/>
              <a:cs typeface="Open Sans"/>
              <a:sym typeface="Open Sans"/>
            </a:endParaRPr>
          </a:p>
          <a:p>
            <a:pPr indent="0" lvl="0" marL="0" marR="0" rtl="0" algn="ctr">
              <a:lnSpc>
                <a:spcPct val="139995"/>
              </a:lnSpc>
              <a:spcBef>
                <a:spcPts val="0"/>
              </a:spcBef>
              <a:spcAft>
                <a:spcPts val="0"/>
              </a:spcAft>
              <a:buNone/>
            </a:pPr>
            <a:r>
              <a:t/>
            </a:r>
            <a:endParaRPr sz="9131">
              <a:solidFill>
                <a:srgbClr val="FFFFFF"/>
              </a:solidFill>
              <a:latin typeface="Open Sans"/>
              <a:ea typeface="Open Sans"/>
              <a:cs typeface="Open Sans"/>
              <a:sym typeface="Open Sans"/>
            </a:endParaRPr>
          </a:p>
          <a:p>
            <a:pPr indent="0" lvl="0" marL="0" marR="0" rtl="0" algn="ctr">
              <a:lnSpc>
                <a:spcPct val="139995"/>
              </a:lnSpc>
              <a:spcBef>
                <a:spcPts val="0"/>
              </a:spcBef>
              <a:spcAft>
                <a:spcPts val="0"/>
              </a:spcAft>
              <a:buNone/>
            </a:pPr>
            <a:r>
              <a:t/>
            </a:r>
            <a:endParaRPr sz="9131">
              <a:solidFill>
                <a:srgbClr val="FFFFFF"/>
              </a:solidFill>
              <a:latin typeface="Open Sans"/>
              <a:ea typeface="Open Sans"/>
              <a:cs typeface="Open Sans"/>
              <a:sym typeface="Open Sans"/>
            </a:endParaRPr>
          </a:p>
        </p:txBody>
      </p:sp>
      <p:sp>
        <p:nvSpPr>
          <p:cNvPr id="613" name="Google Shape;613;p40"/>
          <p:cNvSpPr txBox="1"/>
          <p:nvPr/>
        </p:nvSpPr>
        <p:spPr>
          <a:xfrm>
            <a:off x="8379714" y="544537"/>
            <a:ext cx="2440685"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VEIKLA</a:t>
            </a:r>
            <a:endParaRPr/>
          </a:p>
        </p:txBody>
      </p:sp>
      <p:sp>
        <p:nvSpPr>
          <p:cNvPr id="614" name="Google Shape;614;p40"/>
          <p:cNvSpPr/>
          <p:nvPr/>
        </p:nvSpPr>
        <p:spPr>
          <a:xfrm>
            <a:off x="334366" y="9012719"/>
            <a:ext cx="4088920" cy="935341"/>
          </a:xfrm>
          <a:custGeom>
            <a:rect b="b" l="l" r="r" t="t"/>
            <a:pathLst>
              <a:path extrusionOk="0" h="935341" w="4088920">
                <a:moveTo>
                  <a:pt x="0" y="0"/>
                </a:moveTo>
                <a:lnTo>
                  <a:pt x="4088920" y="0"/>
                </a:lnTo>
                <a:lnTo>
                  <a:pt x="4088920" y="935340"/>
                </a:lnTo>
                <a:lnTo>
                  <a:pt x="0" y="93534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18" name="Shape 618"/>
        <p:cNvGrpSpPr/>
        <p:nvPr/>
      </p:nvGrpSpPr>
      <p:grpSpPr>
        <a:xfrm>
          <a:off x="0" y="0"/>
          <a:ext cx="0" cy="0"/>
          <a:chOff x="0" y="0"/>
          <a:chExt cx="0" cy="0"/>
        </a:xfrm>
      </p:grpSpPr>
      <p:grpSp>
        <p:nvGrpSpPr>
          <p:cNvPr id="619" name="Google Shape;619;p41"/>
          <p:cNvGrpSpPr/>
          <p:nvPr/>
        </p:nvGrpSpPr>
        <p:grpSpPr>
          <a:xfrm>
            <a:off x="13646504" y="3860122"/>
            <a:ext cx="4253936" cy="6202292"/>
            <a:chOff x="0" y="-152400"/>
            <a:chExt cx="5671915" cy="8269723"/>
          </a:xfrm>
        </p:grpSpPr>
        <p:sp>
          <p:nvSpPr>
            <p:cNvPr id="620" name="Google Shape;620;p41"/>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1" name="Google Shape;621;p41"/>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22" name="Google Shape;622;p41"/>
          <p:cNvSpPr txBox="1"/>
          <p:nvPr/>
        </p:nvSpPr>
        <p:spPr>
          <a:xfrm>
            <a:off x="3054519" y="4279086"/>
            <a:ext cx="12178963" cy="1557435"/>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lang="en-US" sz="9131">
                <a:solidFill>
                  <a:srgbClr val="FFFFFF"/>
                </a:solidFill>
                <a:latin typeface="Open Sans"/>
                <a:ea typeface="Open Sans"/>
                <a:cs typeface="Open Sans"/>
                <a:sym typeface="Open Sans"/>
              </a:rPr>
              <a:t>2. APMĄSTYKITE</a:t>
            </a:r>
            <a:endParaRPr/>
          </a:p>
        </p:txBody>
      </p:sp>
      <p:sp>
        <p:nvSpPr>
          <p:cNvPr id="623" name="Google Shape;623;p41"/>
          <p:cNvSpPr txBox="1"/>
          <p:nvPr/>
        </p:nvSpPr>
        <p:spPr>
          <a:xfrm>
            <a:off x="8379715" y="544537"/>
            <a:ext cx="1528570"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VEIKLA</a:t>
            </a:r>
            <a:endParaRPr/>
          </a:p>
        </p:txBody>
      </p:sp>
      <p:sp>
        <p:nvSpPr>
          <p:cNvPr id="624" name="Google Shape;624;p41"/>
          <p:cNvSpPr/>
          <p:nvPr/>
        </p:nvSpPr>
        <p:spPr>
          <a:xfrm>
            <a:off x="334366" y="9012719"/>
            <a:ext cx="4008715" cy="916993"/>
          </a:xfrm>
          <a:custGeom>
            <a:rect b="b" l="l" r="r" t="t"/>
            <a:pathLst>
              <a:path extrusionOk="0" h="916993" w="4008715">
                <a:moveTo>
                  <a:pt x="0" y="0"/>
                </a:moveTo>
                <a:lnTo>
                  <a:pt x="4008714" y="0"/>
                </a:lnTo>
                <a:lnTo>
                  <a:pt x="4008714" y="916993"/>
                </a:lnTo>
                <a:lnTo>
                  <a:pt x="0" y="91699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133" name="Shape 133"/>
        <p:cNvGrpSpPr/>
        <p:nvPr/>
      </p:nvGrpSpPr>
      <p:grpSpPr>
        <a:xfrm>
          <a:off x="0" y="0"/>
          <a:ext cx="0" cy="0"/>
          <a:chOff x="0" y="0"/>
          <a:chExt cx="0" cy="0"/>
        </a:xfrm>
      </p:grpSpPr>
      <p:grpSp>
        <p:nvGrpSpPr>
          <p:cNvPr id="134" name="Google Shape;134;p4"/>
          <p:cNvGrpSpPr/>
          <p:nvPr/>
        </p:nvGrpSpPr>
        <p:grpSpPr>
          <a:xfrm>
            <a:off x="6641138" y="1537952"/>
            <a:ext cx="10362535" cy="5308065"/>
            <a:chOff x="0" y="-93617"/>
            <a:chExt cx="13816712" cy="7077420"/>
          </a:xfrm>
        </p:grpSpPr>
        <p:sp>
          <p:nvSpPr>
            <p:cNvPr id="135" name="Google Shape;135;p4"/>
            <p:cNvSpPr/>
            <p:nvPr/>
          </p:nvSpPr>
          <p:spPr>
            <a:xfrm>
              <a:off x="2038965" y="1223413"/>
              <a:ext cx="11777747" cy="4717304"/>
            </a:xfrm>
            <a:custGeom>
              <a:rect b="b" l="l" r="r" t="t"/>
              <a:pathLst>
                <a:path extrusionOk="0" h="4717304" w="11777747">
                  <a:moveTo>
                    <a:pt x="0" y="0"/>
                  </a:moveTo>
                  <a:lnTo>
                    <a:pt x="11777746" y="0"/>
                  </a:lnTo>
                  <a:lnTo>
                    <a:pt x="11777746" y="4717304"/>
                  </a:lnTo>
                  <a:lnTo>
                    <a:pt x="0" y="4717304"/>
                  </a:lnTo>
                  <a:lnTo>
                    <a:pt x="0" y="0"/>
                  </a:lnTo>
                  <a:close/>
                </a:path>
              </a:pathLst>
            </a:custGeom>
            <a:blipFill rotWithShape="1">
              <a:blip r:embed="rId3">
                <a:alphaModFix/>
              </a:blip>
              <a:stretch>
                <a:fillRect b="0" l="-5841" r="-7216" t="-273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36" name="Google Shape;136;p4"/>
            <p:cNvGrpSpPr/>
            <p:nvPr/>
          </p:nvGrpSpPr>
          <p:grpSpPr>
            <a:xfrm>
              <a:off x="0" y="-93617"/>
              <a:ext cx="1734165" cy="2129826"/>
              <a:chOff x="0" y="-43878"/>
              <a:chExt cx="812800" cy="998246"/>
            </a:xfrm>
          </p:grpSpPr>
          <p:sp>
            <p:nvSpPr>
              <p:cNvPr id="137" name="Google Shape;137;p4"/>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4"/>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2</a:t>
                </a:r>
                <a:endParaRPr/>
              </a:p>
            </p:txBody>
          </p:sp>
        </p:grpSp>
        <p:sp>
          <p:nvSpPr>
            <p:cNvPr id="139" name="Google Shape;139;p4"/>
            <p:cNvSpPr txBox="1"/>
            <p:nvPr/>
          </p:nvSpPr>
          <p:spPr>
            <a:xfrm>
              <a:off x="2208041" y="5936813"/>
              <a:ext cx="11130607" cy="104699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4521">
                  <a:solidFill>
                    <a:srgbClr val="FFFFFF"/>
                  </a:solidFill>
                  <a:latin typeface="Poppins"/>
                  <a:ea typeface="Poppins"/>
                  <a:cs typeface="Poppins"/>
                  <a:sym typeface="Poppins"/>
                </a:rPr>
                <a:t>PASIRINKITE KALBĄ</a:t>
              </a:r>
              <a:endParaRPr/>
            </a:p>
          </p:txBody>
        </p:sp>
      </p:grpSp>
      <p:grpSp>
        <p:nvGrpSpPr>
          <p:cNvPr id="140" name="Google Shape;140;p4"/>
          <p:cNvGrpSpPr/>
          <p:nvPr/>
        </p:nvGrpSpPr>
        <p:grpSpPr>
          <a:xfrm>
            <a:off x="13646504" y="3860122"/>
            <a:ext cx="4253936" cy="6202292"/>
            <a:chOff x="0" y="-152400"/>
            <a:chExt cx="5671915" cy="8269723"/>
          </a:xfrm>
        </p:grpSpPr>
        <p:sp>
          <p:nvSpPr>
            <p:cNvPr id="141" name="Google Shape;141;p4"/>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4">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4"/>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cxnSp>
        <p:nvCxnSpPr>
          <p:cNvPr id="143" name="Google Shape;143;p4"/>
          <p:cNvCxnSpPr/>
          <p:nvPr/>
        </p:nvCxnSpPr>
        <p:spPr>
          <a:xfrm>
            <a:off x="13932918" y="2744378"/>
            <a:ext cx="1540254" cy="526503"/>
          </a:xfrm>
          <a:prstGeom prst="straightConnector1">
            <a:avLst/>
          </a:prstGeom>
          <a:noFill/>
          <a:ln cap="flat" cmpd="sng" w="219075">
            <a:solidFill>
              <a:srgbClr val="FF3131"/>
            </a:solidFill>
            <a:prstDash val="solid"/>
            <a:round/>
            <a:headEnd len="sm" w="sm" type="none"/>
            <a:tailEnd len="med" w="med" type="stealth"/>
          </a:ln>
        </p:spPr>
      </p:cxnSp>
      <p:sp>
        <p:nvSpPr>
          <p:cNvPr id="144" name="Google Shape;144;p4"/>
          <p:cNvSpPr txBox="1"/>
          <p:nvPr/>
        </p:nvSpPr>
        <p:spPr>
          <a:xfrm>
            <a:off x="7552912" y="544513"/>
            <a:ext cx="3182176"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INSTRUKCIJOS </a:t>
            </a:r>
            <a:endParaRPr/>
          </a:p>
        </p:txBody>
      </p:sp>
      <p:grpSp>
        <p:nvGrpSpPr>
          <p:cNvPr id="145" name="Google Shape;145;p4"/>
          <p:cNvGrpSpPr/>
          <p:nvPr/>
        </p:nvGrpSpPr>
        <p:grpSpPr>
          <a:xfrm>
            <a:off x="306530" y="1534875"/>
            <a:ext cx="6334608" cy="6109989"/>
            <a:chOff x="0" y="-97720"/>
            <a:chExt cx="8446144" cy="8146652"/>
          </a:xfrm>
        </p:grpSpPr>
        <p:grpSp>
          <p:nvGrpSpPr>
            <p:cNvPr id="146" name="Google Shape;146;p4"/>
            <p:cNvGrpSpPr/>
            <p:nvPr/>
          </p:nvGrpSpPr>
          <p:grpSpPr>
            <a:xfrm>
              <a:off x="0" y="-97720"/>
              <a:ext cx="2100426" cy="2223171"/>
              <a:chOff x="0" y="-43878"/>
              <a:chExt cx="943131" cy="998246"/>
            </a:xfrm>
          </p:grpSpPr>
          <p:sp>
            <p:nvSpPr>
              <p:cNvPr id="147" name="Google Shape;147;p4"/>
              <p:cNvSpPr/>
              <p:nvPr/>
            </p:nvSpPr>
            <p:spPr>
              <a:xfrm>
                <a:off x="0" y="0"/>
                <a:ext cx="943131" cy="954368"/>
              </a:xfrm>
              <a:custGeom>
                <a:rect b="b" l="l" r="r" t="t"/>
                <a:pathLst>
                  <a:path extrusionOk="0" h="954368" w="943131">
                    <a:moveTo>
                      <a:pt x="471565" y="0"/>
                    </a:moveTo>
                    <a:cubicBezTo>
                      <a:pt x="211127" y="0"/>
                      <a:pt x="0" y="213642"/>
                      <a:pt x="0" y="477184"/>
                    </a:cubicBezTo>
                    <a:cubicBezTo>
                      <a:pt x="0" y="740725"/>
                      <a:pt x="211127" y="954368"/>
                      <a:pt x="471565" y="954368"/>
                    </a:cubicBezTo>
                    <a:cubicBezTo>
                      <a:pt x="732004" y="954368"/>
                      <a:pt x="943131" y="740725"/>
                      <a:pt x="943131" y="477184"/>
                    </a:cubicBezTo>
                    <a:cubicBezTo>
                      <a:pt x="943131" y="213642"/>
                      <a:pt x="732004" y="0"/>
                      <a:pt x="471565"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4"/>
              <p:cNvSpPr txBox="1"/>
              <p:nvPr/>
            </p:nvSpPr>
            <p:spPr>
              <a:xfrm>
                <a:off x="88419" y="-43878"/>
                <a:ext cx="766294"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1</a:t>
                </a:r>
                <a:endParaRPr/>
              </a:p>
            </p:txBody>
          </p:sp>
        </p:grpSp>
        <p:sp>
          <p:nvSpPr>
            <p:cNvPr id="149" name="Google Shape;149;p4"/>
            <p:cNvSpPr/>
            <p:nvPr/>
          </p:nvSpPr>
          <p:spPr>
            <a:xfrm>
              <a:off x="2474399" y="1356224"/>
              <a:ext cx="5971745" cy="4765670"/>
            </a:xfrm>
            <a:custGeom>
              <a:rect b="b" l="l" r="r" t="t"/>
              <a:pathLst>
                <a:path extrusionOk="0" h="4765670" w="5971745">
                  <a:moveTo>
                    <a:pt x="0" y="0"/>
                  </a:moveTo>
                  <a:lnTo>
                    <a:pt x="5971745" y="0"/>
                  </a:lnTo>
                  <a:lnTo>
                    <a:pt x="5971745" y="4765670"/>
                  </a:lnTo>
                  <a:lnTo>
                    <a:pt x="0" y="4765670"/>
                  </a:lnTo>
                  <a:lnTo>
                    <a:pt x="0" y="0"/>
                  </a:lnTo>
                  <a:close/>
                </a:path>
              </a:pathLst>
            </a:custGeom>
            <a:blipFill rotWithShape="1">
              <a:blip r:embed="rId5">
                <a:alphaModFix/>
              </a:blip>
              <a:stretch>
                <a:fillRect b="-8017" l="0" r="0" t="-801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4"/>
            <p:cNvSpPr txBox="1"/>
            <p:nvPr/>
          </p:nvSpPr>
          <p:spPr>
            <a:xfrm>
              <a:off x="0" y="6708624"/>
              <a:ext cx="8446144" cy="1340308"/>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1" lang="en-US" sz="5832">
                  <a:solidFill>
                    <a:srgbClr val="FFFFFF"/>
                  </a:solidFill>
                  <a:latin typeface="Poppins"/>
                  <a:ea typeface="Poppins"/>
                  <a:cs typeface="Poppins"/>
                  <a:sym typeface="Poppins"/>
                </a:rPr>
                <a:t>NUSKENUOKITE</a:t>
              </a:r>
              <a:endParaRPr/>
            </a:p>
          </p:txBody>
        </p:sp>
      </p:grpSp>
      <p:grpSp>
        <p:nvGrpSpPr>
          <p:cNvPr id="151" name="Google Shape;151;p4"/>
          <p:cNvGrpSpPr/>
          <p:nvPr/>
        </p:nvGrpSpPr>
        <p:grpSpPr>
          <a:xfrm>
            <a:off x="6641138" y="6775865"/>
            <a:ext cx="10491355" cy="2953533"/>
            <a:chOff x="0" y="-93617"/>
            <a:chExt cx="13988473" cy="3938043"/>
          </a:xfrm>
        </p:grpSpPr>
        <p:grpSp>
          <p:nvGrpSpPr>
            <p:cNvPr id="152" name="Google Shape;152;p4"/>
            <p:cNvGrpSpPr/>
            <p:nvPr/>
          </p:nvGrpSpPr>
          <p:grpSpPr>
            <a:xfrm>
              <a:off x="0" y="-93617"/>
              <a:ext cx="1734165" cy="2129826"/>
              <a:chOff x="0" y="-43878"/>
              <a:chExt cx="812800" cy="998246"/>
            </a:xfrm>
          </p:grpSpPr>
          <p:sp>
            <p:nvSpPr>
              <p:cNvPr id="153" name="Google Shape;153;p4"/>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4" name="Google Shape;154;p4"/>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3</a:t>
                </a:r>
                <a:endParaRPr/>
              </a:p>
            </p:txBody>
          </p:sp>
        </p:grpSp>
        <p:sp>
          <p:nvSpPr>
            <p:cNvPr id="155" name="Google Shape;155;p4"/>
            <p:cNvSpPr/>
            <p:nvPr/>
          </p:nvSpPr>
          <p:spPr>
            <a:xfrm>
              <a:off x="2038965" y="664543"/>
              <a:ext cx="11949508" cy="2139243"/>
            </a:xfrm>
            <a:custGeom>
              <a:rect b="b" l="l" r="r" t="t"/>
              <a:pathLst>
                <a:path extrusionOk="0" h="2139243" w="11949508">
                  <a:moveTo>
                    <a:pt x="0" y="0"/>
                  </a:moveTo>
                  <a:lnTo>
                    <a:pt x="11949508" y="0"/>
                  </a:lnTo>
                  <a:lnTo>
                    <a:pt x="11949508" y="2139243"/>
                  </a:lnTo>
                  <a:lnTo>
                    <a:pt x="0" y="2139243"/>
                  </a:lnTo>
                  <a:lnTo>
                    <a:pt x="0" y="0"/>
                  </a:lnTo>
                  <a:close/>
                </a:path>
              </a:pathLst>
            </a:custGeom>
            <a:blipFill rotWithShape="1">
              <a:blip r:embed="rId6">
                <a:alphaModFix/>
              </a:blip>
              <a:stretch>
                <a:fillRect b="-122848" l="-1184" r="-1452" t="-3439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6" name="Google Shape;156;p4"/>
            <p:cNvSpPr txBox="1"/>
            <p:nvPr/>
          </p:nvSpPr>
          <p:spPr>
            <a:xfrm>
              <a:off x="2208041" y="2797436"/>
              <a:ext cx="11130607" cy="104699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4521">
                  <a:solidFill>
                    <a:srgbClr val="FFFFFF"/>
                  </a:solidFill>
                  <a:latin typeface="Poppins"/>
                  <a:ea typeface="Poppins"/>
                  <a:cs typeface="Poppins"/>
                  <a:sym typeface="Poppins"/>
                </a:rPr>
                <a:t>PASIRINKITE GRUPĘ</a:t>
              </a:r>
              <a:endParaRPr/>
            </a:p>
          </p:txBody>
        </p:sp>
      </p:grpSp>
      <p:sp>
        <p:nvSpPr>
          <p:cNvPr id="157" name="Google Shape;157;p4"/>
          <p:cNvSpPr/>
          <p:nvPr/>
        </p:nvSpPr>
        <p:spPr>
          <a:xfrm>
            <a:off x="389084" y="8612009"/>
            <a:ext cx="3563260" cy="815096"/>
          </a:xfrm>
          <a:custGeom>
            <a:rect b="b" l="l" r="r" t="t"/>
            <a:pathLst>
              <a:path extrusionOk="0" h="815096" w="3563260">
                <a:moveTo>
                  <a:pt x="0" y="0"/>
                </a:moveTo>
                <a:lnTo>
                  <a:pt x="3563260" y="0"/>
                </a:lnTo>
                <a:lnTo>
                  <a:pt x="3563260" y="815096"/>
                </a:lnTo>
                <a:lnTo>
                  <a:pt x="0" y="815096"/>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28" name="Shape 628"/>
        <p:cNvGrpSpPr/>
        <p:nvPr/>
      </p:nvGrpSpPr>
      <p:grpSpPr>
        <a:xfrm>
          <a:off x="0" y="0"/>
          <a:ext cx="0" cy="0"/>
          <a:chOff x="0" y="0"/>
          <a:chExt cx="0" cy="0"/>
        </a:xfrm>
      </p:grpSpPr>
      <p:grpSp>
        <p:nvGrpSpPr>
          <p:cNvPr id="629" name="Google Shape;629;p42"/>
          <p:cNvGrpSpPr/>
          <p:nvPr/>
        </p:nvGrpSpPr>
        <p:grpSpPr>
          <a:xfrm>
            <a:off x="13646504" y="3860122"/>
            <a:ext cx="4253936" cy="6202292"/>
            <a:chOff x="0" y="-152400"/>
            <a:chExt cx="5671915" cy="8269723"/>
          </a:xfrm>
        </p:grpSpPr>
        <p:sp>
          <p:nvSpPr>
            <p:cNvPr id="630" name="Google Shape;630;p42"/>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1" name="Google Shape;631;p42"/>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32" name="Google Shape;632;p42"/>
          <p:cNvSpPr txBox="1"/>
          <p:nvPr/>
        </p:nvSpPr>
        <p:spPr>
          <a:xfrm>
            <a:off x="3054519" y="3470156"/>
            <a:ext cx="12178963" cy="3175352"/>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lang="en-US" sz="9131">
                <a:solidFill>
                  <a:srgbClr val="FFFFFF"/>
                </a:solidFill>
                <a:latin typeface="Open Sans"/>
                <a:ea typeface="Open Sans"/>
                <a:cs typeface="Open Sans"/>
                <a:sym typeface="Open Sans"/>
              </a:rPr>
              <a:t>3. MESKITE IŠŠŪKĮ STEREOTIPUI</a:t>
            </a:r>
            <a:endParaRPr/>
          </a:p>
        </p:txBody>
      </p:sp>
      <p:sp>
        <p:nvSpPr>
          <p:cNvPr id="633" name="Google Shape;633;p42"/>
          <p:cNvSpPr txBox="1"/>
          <p:nvPr/>
        </p:nvSpPr>
        <p:spPr>
          <a:xfrm>
            <a:off x="8379715" y="544537"/>
            <a:ext cx="1528570"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VEIKLA</a:t>
            </a:r>
            <a:endParaRPr/>
          </a:p>
        </p:txBody>
      </p:sp>
      <p:sp>
        <p:nvSpPr>
          <p:cNvPr id="634" name="Google Shape;634;p42"/>
          <p:cNvSpPr/>
          <p:nvPr/>
        </p:nvSpPr>
        <p:spPr>
          <a:xfrm>
            <a:off x="334366" y="8701755"/>
            <a:ext cx="4152812" cy="949956"/>
          </a:xfrm>
          <a:custGeom>
            <a:rect b="b" l="l" r="r" t="t"/>
            <a:pathLst>
              <a:path extrusionOk="0" h="949956" w="4152812">
                <a:moveTo>
                  <a:pt x="0" y="0"/>
                </a:moveTo>
                <a:lnTo>
                  <a:pt x="4152812" y="0"/>
                </a:lnTo>
                <a:lnTo>
                  <a:pt x="4152812" y="949955"/>
                </a:lnTo>
                <a:lnTo>
                  <a:pt x="0" y="94995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38" name="Shape 638"/>
        <p:cNvGrpSpPr/>
        <p:nvPr/>
      </p:nvGrpSpPr>
      <p:grpSpPr>
        <a:xfrm>
          <a:off x="0" y="0"/>
          <a:ext cx="0" cy="0"/>
          <a:chOff x="0" y="0"/>
          <a:chExt cx="0" cy="0"/>
        </a:xfrm>
      </p:grpSpPr>
      <p:grpSp>
        <p:nvGrpSpPr>
          <p:cNvPr id="639" name="Google Shape;639;p43"/>
          <p:cNvGrpSpPr/>
          <p:nvPr/>
        </p:nvGrpSpPr>
        <p:grpSpPr>
          <a:xfrm>
            <a:off x="13646504" y="3860122"/>
            <a:ext cx="4253936" cy="6202292"/>
            <a:chOff x="0" y="-152400"/>
            <a:chExt cx="5671915" cy="8269723"/>
          </a:xfrm>
        </p:grpSpPr>
        <p:sp>
          <p:nvSpPr>
            <p:cNvPr id="640" name="Google Shape;640;p43"/>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1" name="Google Shape;641;p43"/>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42" name="Google Shape;642;p43"/>
          <p:cNvSpPr txBox="1"/>
          <p:nvPr/>
        </p:nvSpPr>
        <p:spPr>
          <a:xfrm>
            <a:off x="3054519" y="3470156"/>
            <a:ext cx="12178963" cy="3175352"/>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lang="en-US" sz="9131">
                <a:solidFill>
                  <a:srgbClr val="FFFFFF"/>
                </a:solidFill>
                <a:latin typeface="Open Sans"/>
                <a:ea typeface="Open Sans"/>
                <a:cs typeface="Open Sans"/>
                <a:sym typeface="Open Sans"/>
              </a:rPr>
              <a:t>4. VEIKSMŲ PLANAS – ĮSIPAREIGOJIMAS</a:t>
            </a:r>
            <a:endParaRPr/>
          </a:p>
        </p:txBody>
      </p:sp>
      <p:sp>
        <p:nvSpPr>
          <p:cNvPr id="643" name="Google Shape;643;p43"/>
          <p:cNvSpPr txBox="1"/>
          <p:nvPr/>
        </p:nvSpPr>
        <p:spPr>
          <a:xfrm>
            <a:off x="8379765" y="544520"/>
            <a:ext cx="7668600" cy="7695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VEIKLA</a:t>
            </a:r>
            <a:endParaRPr/>
          </a:p>
        </p:txBody>
      </p:sp>
      <p:sp>
        <p:nvSpPr>
          <p:cNvPr id="644" name="Google Shape;644;p43"/>
          <p:cNvSpPr/>
          <p:nvPr/>
        </p:nvSpPr>
        <p:spPr>
          <a:xfrm>
            <a:off x="334366" y="8699034"/>
            <a:ext cx="4164707" cy="952677"/>
          </a:xfrm>
          <a:custGeom>
            <a:rect b="b" l="l" r="r" t="t"/>
            <a:pathLst>
              <a:path extrusionOk="0" h="952677" w="4164707">
                <a:moveTo>
                  <a:pt x="0" y="0"/>
                </a:moveTo>
                <a:lnTo>
                  <a:pt x="4164707" y="0"/>
                </a:lnTo>
                <a:lnTo>
                  <a:pt x="4164707" y="952676"/>
                </a:lnTo>
                <a:lnTo>
                  <a:pt x="0" y="95267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48" name="Shape 648"/>
        <p:cNvGrpSpPr/>
        <p:nvPr/>
      </p:nvGrpSpPr>
      <p:grpSpPr>
        <a:xfrm>
          <a:off x="0" y="0"/>
          <a:ext cx="0" cy="0"/>
          <a:chOff x="0" y="0"/>
          <a:chExt cx="0" cy="0"/>
        </a:xfrm>
      </p:grpSpPr>
      <p:grpSp>
        <p:nvGrpSpPr>
          <p:cNvPr id="649" name="Google Shape;649;p44"/>
          <p:cNvGrpSpPr/>
          <p:nvPr/>
        </p:nvGrpSpPr>
        <p:grpSpPr>
          <a:xfrm>
            <a:off x="13646504" y="3860122"/>
            <a:ext cx="4253936" cy="6202292"/>
            <a:chOff x="0" y="-152400"/>
            <a:chExt cx="5671915" cy="8269723"/>
          </a:xfrm>
        </p:grpSpPr>
        <p:sp>
          <p:nvSpPr>
            <p:cNvPr id="650" name="Google Shape;650;p44"/>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1" name="Google Shape;651;p44"/>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52" name="Google Shape;652;p44"/>
          <p:cNvSpPr txBox="1"/>
          <p:nvPr/>
        </p:nvSpPr>
        <p:spPr>
          <a:xfrm>
            <a:off x="3376625" y="4256722"/>
            <a:ext cx="11534751" cy="1592588"/>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BAIGIAMOSIOS APKLAUSOS</a:t>
            </a:r>
            <a:endParaRPr/>
          </a:p>
        </p:txBody>
      </p:sp>
      <p:cxnSp>
        <p:nvCxnSpPr>
          <p:cNvPr id="653" name="Google Shape;653;p44"/>
          <p:cNvCxnSpPr/>
          <p:nvPr/>
        </p:nvCxnSpPr>
        <p:spPr>
          <a:xfrm>
            <a:off x="5897880" y="6314636"/>
            <a:ext cx="6492240" cy="0"/>
          </a:xfrm>
          <a:prstGeom prst="straightConnector1">
            <a:avLst/>
          </a:prstGeom>
          <a:noFill/>
          <a:ln cap="flat" cmpd="sng" w="38100">
            <a:solidFill>
              <a:srgbClr val="FFFFFF"/>
            </a:solidFill>
            <a:prstDash val="solid"/>
            <a:round/>
            <a:headEnd len="sm" w="sm" type="none"/>
            <a:tailEnd len="sm" w="sm" type="none"/>
          </a:ln>
        </p:spPr>
      </p:cxnSp>
      <p:sp>
        <p:nvSpPr>
          <p:cNvPr id="654" name="Google Shape;654;p44"/>
          <p:cNvSpPr/>
          <p:nvPr/>
        </p:nvSpPr>
        <p:spPr>
          <a:xfrm>
            <a:off x="334366" y="8722822"/>
            <a:ext cx="4060712" cy="928888"/>
          </a:xfrm>
          <a:custGeom>
            <a:rect b="b" l="l" r="r" t="t"/>
            <a:pathLst>
              <a:path extrusionOk="0" h="928888" w="4060712">
                <a:moveTo>
                  <a:pt x="0" y="0"/>
                </a:moveTo>
                <a:lnTo>
                  <a:pt x="4060712" y="0"/>
                </a:lnTo>
                <a:lnTo>
                  <a:pt x="4060712" y="928888"/>
                </a:lnTo>
                <a:lnTo>
                  <a:pt x="0" y="92888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58" name="Shape 658"/>
        <p:cNvGrpSpPr/>
        <p:nvPr/>
      </p:nvGrpSpPr>
      <p:grpSpPr>
        <a:xfrm>
          <a:off x="0" y="0"/>
          <a:ext cx="0" cy="0"/>
          <a:chOff x="0" y="0"/>
          <a:chExt cx="0" cy="0"/>
        </a:xfrm>
      </p:grpSpPr>
      <p:grpSp>
        <p:nvGrpSpPr>
          <p:cNvPr id="659" name="Google Shape;659;p45"/>
          <p:cNvGrpSpPr/>
          <p:nvPr/>
        </p:nvGrpSpPr>
        <p:grpSpPr>
          <a:xfrm>
            <a:off x="13646504" y="3860122"/>
            <a:ext cx="4253936" cy="6202292"/>
            <a:chOff x="0" y="-152400"/>
            <a:chExt cx="5671915" cy="8269723"/>
          </a:xfrm>
        </p:grpSpPr>
        <p:sp>
          <p:nvSpPr>
            <p:cNvPr id="660" name="Google Shape;660;p45"/>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1" name="Google Shape;661;p45"/>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62" name="Google Shape;662;p45"/>
          <p:cNvSpPr/>
          <p:nvPr/>
        </p:nvSpPr>
        <p:spPr>
          <a:xfrm>
            <a:off x="648847" y="2103676"/>
            <a:ext cx="5936848" cy="4209765"/>
          </a:xfrm>
          <a:custGeom>
            <a:rect b="b" l="l" r="r" t="t"/>
            <a:pathLst>
              <a:path extrusionOk="0" h="4209765" w="5936848">
                <a:moveTo>
                  <a:pt x="0" y="0"/>
                </a:moveTo>
                <a:lnTo>
                  <a:pt x="5936848" y="0"/>
                </a:lnTo>
                <a:lnTo>
                  <a:pt x="5936848" y="4209765"/>
                </a:lnTo>
                <a:lnTo>
                  <a:pt x="0" y="4209765"/>
                </a:lnTo>
                <a:lnTo>
                  <a:pt x="0" y="0"/>
                </a:lnTo>
                <a:close/>
              </a:path>
            </a:pathLst>
          </a:custGeom>
          <a:blipFill rotWithShape="1">
            <a:blip r:embed="rId4">
              <a:alphaModFix/>
            </a:blip>
            <a:stretch>
              <a:fillRect b="-13739" l="-799" r="-3654" t="-63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3" name="Google Shape;663;p45"/>
          <p:cNvSpPr/>
          <p:nvPr/>
        </p:nvSpPr>
        <p:spPr>
          <a:xfrm>
            <a:off x="725047" y="5672918"/>
            <a:ext cx="1823830" cy="621473"/>
          </a:xfrm>
          <a:custGeom>
            <a:rect b="b" l="l" r="r" t="t"/>
            <a:pathLst>
              <a:path extrusionOk="0" h="621473" w="1823830">
                <a:moveTo>
                  <a:pt x="0" y="0"/>
                </a:moveTo>
                <a:lnTo>
                  <a:pt x="1823830" y="0"/>
                </a:lnTo>
                <a:lnTo>
                  <a:pt x="1823830" y="621473"/>
                </a:lnTo>
                <a:lnTo>
                  <a:pt x="0" y="621473"/>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4" name="Google Shape;664;p45"/>
          <p:cNvSpPr/>
          <p:nvPr/>
        </p:nvSpPr>
        <p:spPr>
          <a:xfrm>
            <a:off x="8895364" y="6635605"/>
            <a:ext cx="8846881" cy="2824434"/>
          </a:xfrm>
          <a:custGeom>
            <a:rect b="b" l="l" r="r" t="t"/>
            <a:pathLst>
              <a:path extrusionOk="0" h="2824434" w="8846881">
                <a:moveTo>
                  <a:pt x="0" y="0"/>
                </a:moveTo>
                <a:lnTo>
                  <a:pt x="8846881" y="0"/>
                </a:lnTo>
                <a:lnTo>
                  <a:pt x="8846881" y="2824433"/>
                </a:lnTo>
                <a:lnTo>
                  <a:pt x="0" y="2824433"/>
                </a:lnTo>
                <a:lnTo>
                  <a:pt x="0" y="0"/>
                </a:lnTo>
                <a:close/>
              </a:path>
            </a:pathLst>
          </a:custGeom>
          <a:blipFill rotWithShape="1">
            <a:blip r:embed="rId5">
              <a:alphaModFix/>
            </a:blip>
            <a:stretch>
              <a:fillRect b="-17173" l="0" r="-18804" t="-1556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5" name="Google Shape;665;p45"/>
          <p:cNvSpPr/>
          <p:nvPr/>
        </p:nvSpPr>
        <p:spPr>
          <a:xfrm>
            <a:off x="9813789" y="8038296"/>
            <a:ext cx="4889225" cy="442898"/>
          </a:xfrm>
          <a:custGeom>
            <a:rect b="b" l="l" r="r" t="t"/>
            <a:pathLst>
              <a:path extrusionOk="0" h="442898" w="4889225">
                <a:moveTo>
                  <a:pt x="0" y="0"/>
                </a:moveTo>
                <a:lnTo>
                  <a:pt x="4889226" y="0"/>
                </a:lnTo>
                <a:lnTo>
                  <a:pt x="4889226" y="442899"/>
                </a:lnTo>
                <a:lnTo>
                  <a:pt x="0" y="442899"/>
                </a:lnTo>
                <a:lnTo>
                  <a:pt x="0" y="0"/>
                </a:lnTo>
                <a:close/>
              </a:path>
            </a:pathLst>
          </a:custGeom>
          <a:noFill/>
          <a:ln cap="sq" cmpd="sng" w="1333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6" name="Google Shape;666;p45"/>
          <p:cNvSpPr/>
          <p:nvPr/>
        </p:nvSpPr>
        <p:spPr>
          <a:xfrm flipH="1">
            <a:off x="6702183" y="2103676"/>
            <a:ext cx="2076693" cy="1253803"/>
          </a:xfrm>
          <a:custGeom>
            <a:rect b="b" l="l" r="r" t="t"/>
            <a:pathLst>
              <a:path extrusionOk="0" h="1253803" w="2076693">
                <a:moveTo>
                  <a:pt x="2076693" y="0"/>
                </a:moveTo>
                <a:lnTo>
                  <a:pt x="0" y="0"/>
                </a:lnTo>
                <a:lnTo>
                  <a:pt x="0" y="1253803"/>
                </a:lnTo>
                <a:lnTo>
                  <a:pt x="2076693" y="1253803"/>
                </a:lnTo>
                <a:lnTo>
                  <a:pt x="2076693"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7" name="Google Shape;667;p45"/>
          <p:cNvSpPr/>
          <p:nvPr/>
        </p:nvSpPr>
        <p:spPr>
          <a:xfrm flipH="1" rot="10800000">
            <a:off x="6223526" y="8778111"/>
            <a:ext cx="2076693" cy="1253803"/>
          </a:xfrm>
          <a:custGeom>
            <a:rect b="b" l="l" r="r" t="t"/>
            <a:pathLst>
              <a:path extrusionOk="0" h="1253803" w="2076693">
                <a:moveTo>
                  <a:pt x="0" y="1253803"/>
                </a:moveTo>
                <a:lnTo>
                  <a:pt x="2076693" y="1253803"/>
                </a:lnTo>
                <a:lnTo>
                  <a:pt x="2076693" y="0"/>
                </a:lnTo>
                <a:lnTo>
                  <a:pt x="0" y="0"/>
                </a:lnTo>
                <a:lnTo>
                  <a:pt x="0" y="1253803"/>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8" name="Google Shape;668;p45"/>
          <p:cNvSpPr txBox="1"/>
          <p:nvPr/>
        </p:nvSpPr>
        <p:spPr>
          <a:xfrm>
            <a:off x="6938829" y="1970326"/>
            <a:ext cx="10803416" cy="2418748"/>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lang="en-US" sz="4521">
                <a:solidFill>
                  <a:srgbClr val="FFFFFF"/>
                </a:solidFill>
                <a:latin typeface="Poppins"/>
                <a:ea typeface="Poppins"/>
                <a:cs typeface="Poppins"/>
                <a:sym typeface="Poppins"/>
              </a:rPr>
              <a:t>PASIRINKITE</a:t>
            </a:r>
            <a:endParaRPr/>
          </a:p>
          <a:p>
            <a:pPr indent="0" lvl="0" marL="0" marR="0" rtl="0" algn="l">
              <a:lnSpc>
                <a:spcPct val="140013"/>
              </a:lnSpc>
              <a:spcBef>
                <a:spcPts val="0"/>
              </a:spcBef>
              <a:spcAft>
                <a:spcPts val="0"/>
              </a:spcAft>
              <a:buNone/>
            </a:pPr>
            <a:r>
              <a:rPr b="1" lang="en-US" sz="4521">
                <a:solidFill>
                  <a:srgbClr val="FFFFFF"/>
                </a:solidFill>
                <a:latin typeface="Poppins"/>
                <a:ea typeface="Poppins"/>
                <a:cs typeface="Poppins"/>
                <a:sym typeface="Poppins"/>
              </a:rPr>
              <a:t>GRĮŽKITE Į SAVO NARŠYKLĘ IR TĘSKITE NUO TEN, KUR BAIGĖTE.</a:t>
            </a:r>
            <a:endParaRPr/>
          </a:p>
        </p:txBody>
      </p:sp>
      <p:sp>
        <p:nvSpPr>
          <p:cNvPr id="669" name="Google Shape;669;p45"/>
          <p:cNvSpPr txBox="1"/>
          <p:nvPr/>
        </p:nvSpPr>
        <p:spPr>
          <a:xfrm>
            <a:off x="7359155" y="4854338"/>
            <a:ext cx="1882128" cy="818580"/>
          </a:xfrm>
          <a:prstGeom prst="rect">
            <a:avLst/>
          </a:prstGeom>
          <a:noFill/>
          <a:ln>
            <a:noFill/>
          </a:ln>
        </p:spPr>
        <p:txBody>
          <a:bodyPr anchorCtr="0" anchor="t" bIns="0" lIns="0" spcFirstLastPara="1" rIns="0" wrap="square" tIns="0">
            <a:spAutoFit/>
          </a:bodyPr>
          <a:lstStyle/>
          <a:p>
            <a:pPr indent="0" lvl="0" marL="0" marR="0" rtl="0" algn="just">
              <a:lnSpc>
                <a:spcPct val="140013"/>
              </a:lnSpc>
              <a:spcBef>
                <a:spcPts val="0"/>
              </a:spcBef>
              <a:spcAft>
                <a:spcPts val="0"/>
              </a:spcAft>
              <a:buNone/>
            </a:pPr>
            <a:r>
              <a:rPr b="1" lang="en-US" sz="4521">
                <a:solidFill>
                  <a:srgbClr val="FFFFFF"/>
                </a:solidFill>
                <a:latin typeface="Poppins"/>
                <a:ea typeface="Poppins"/>
                <a:cs typeface="Poppins"/>
                <a:sym typeface="Poppins"/>
              </a:rPr>
              <a:t>ARBA</a:t>
            </a:r>
            <a:endParaRPr/>
          </a:p>
        </p:txBody>
      </p:sp>
      <p:sp>
        <p:nvSpPr>
          <p:cNvPr id="670" name="Google Shape;670;p45"/>
          <p:cNvSpPr txBox="1"/>
          <p:nvPr/>
        </p:nvSpPr>
        <p:spPr>
          <a:xfrm>
            <a:off x="377036" y="7067927"/>
            <a:ext cx="8249026" cy="2418748"/>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lang="en-US" sz="4521">
                <a:solidFill>
                  <a:srgbClr val="FFFFFF"/>
                </a:solidFill>
                <a:latin typeface="Poppins"/>
                <a:ea typeface="Poppins"/>
                <a:cs typeface="Poppins"/>
                <a:sym typeface="Poppins"/>
              </a:rPr>
              <a:t>SPUSTELĖKITE NUORODĄ SAVO EL. LAIŠKE IR ATKURKITE APKLAUSĄ.</a:t>
            </a:r>
            <a:endParaRPr/>
          </a:p>
        </p:txBody>
      </p:sp>
      <p:sp>
        <p:nvSpPr>
          <p:cNvPr id="671" name="Google Shape;671;p45"/>
          <p:cNvSpPr/>
          <p:nvPr/>
        </p:nvSpPr>
        <p:spPr>
          <a:xfrm>
            <a:off x="823865" y="389708"/>
            <a:ext cx="3677684" cy="841270"/>
          </a:xfrm>
          <a:custGeom>
            <a:rect b="b" l="l" r="r" t="t"/>
            <a:pathLst>
              <a:path extrusionOk="0" h="841270" w="3677684">
                <a:moveTo>
                  <a:pt x="0" y="0"/>
                </a:moveTo>
                <a:lnTo>
                  <a:pt x="3677684" y="0"/>
                </a:lnTo>
                <a:lnTo>
                  <a:pt x="3677684" y="841271"/>
                </a:lnTo>
                <a:lnTo>
                  <a:pt x="0" y="84127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75" name="Shape 675"/>
        <p:cNvGrpSpPr/>
        <p:nvPr/>
      </p:nvGrpSpPr>
      <p:grpSpPr>
        <a:xfrm>
          <a:off x="0" y="0"/>
          <a:ext cx="0" cy="0"/>
          <a:chOff x="0" y="0"/>
          <a:chExt cx="0" cy="0"/>
        </a:xfrm>
      </p:grpSpPr>
      <p:sp>
        <p:nvSpPr>
          <p:cNvPr id="676" name="Google Shape;676;p46"/>
          <p:cNvSpPr/>
          <p:nvPr/>
        </p:nvSpPr>
        <p:spPr>
          <a:xfrm>
            <a:off x="6117782" y="1608165"/>
            <a:ext cx="9379055" cy="8104869"/>
          </a:xfrm>
          <a:custGeom>
            <a:rect b="b" l="l" r="r" t="t"/>
            <a:pathLst>
              <a:path extrusionOk="0" h="8104869" w="9379055">
                <a:moveTo>
                  <a:pt x="0" y="0"/>
                </a:moveTo>
                <a:lnTo>
                  <a:pt x="9379054" y="0"/>
                </a:lnTo>
                <a:lnTo>
                  <a:pt x="9379054" y="8104870"/>
                </a:lnTo>
                <a:lnTo>
                  <a:pt x="0" y="810487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77" name="Google Shape;677;p46"/>
          <p:cNvGrpSpPr/>
          <p:nvPr/>
        </p:nvGrpSpPr>
        <p:grpSpPr>
          <a:xfrm>
            <a:off x="13646504" y="3860122"/>
            <a:ext cx="4253936" cy="6202292"/>
            <a:chOff x="0" y="-152400"/>
            <a:chExt cx="5671915" cy="8269723"/>
          </a:xfrm>
        </p:grpSpPr>
        <p:sp>
          <p:nvSpPr>
            <p:cNvPr id="678" name="Google Shape;678;p46"/>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4">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9" name="Google Shape;679;p46"/>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80" name="Google Shape;680;p46"/>
          <p:cNvSpPr/>
          <p:nvPr/>
        </p:nvSpPr>
        <p:spPr>
          <a:xfrm>
            <a:off x="956841" y="2735458"/>
            <a:ext cx="4082504" cy="5992666"/>
          </a:xfrm>
          <a:custGeom>
            <a:rect b="b" l="l" r="r" t="t"/>
            <a:pathLst>
              <a:path extrusionOk="0" h="5992666" w="4082504">
                <a:moveTo>
                  <a:pt x="0" y="0"/>
                </a:moveTo>
                <a:lnTo>
                  <a:pt x="4082504" y="0"/>
                </a:lnTo>
                <a:lnTo>
                  <a:pt x="4082504" y="5992666"/>
                </a:lnTo>
                <a:lnTo>
                  <a:pt x="0" y="59926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81" name="Google Shape;681;p46"/>
          <p:cNvGrpSpPr/>
          <p:nvPr/>
        </p:nvGrpSpPr>
        <p:grpSpPr>
          <a:xfrm>
            <a:off x="306530" y="1537952"/>
            <a:ext cx="1300623" cy="1597370"/>
            <a:chOff x="0" y="-43878"/>
            <a:chExt cx="812800" cy="998246"/>
          </a:xfrm>
        </p:grpSpPr>
        <p:sp>
          <p:nvSpPr>
            <p:cNvPr id="682" name="Google Shape;682;p46"/>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3" name="Google Shape;683;p46"/>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1</a:t>
              </a:r>
              <a:endParaRPr/>
            </a:p>
          </p:txBody>
        </p:sp>
      </p:grpSp>
      <p:grpSp>
        <p:nvGrpSpPr>
          <p:cNvPr id="684" name="Google Shape;684;p46"/>
          <p:cNvGrpSpPr/>
          <p:nvPr/>
        </p:nvGrpSpPr>
        <p:grpSpPr>
          <a:xfrm>
            <a:off x="4371903" y="1537952"/>
            <a:ext cx="1300623" cy="1597370"/>
            <a:chOff x="0" y="-43878"/>
            <a:chExt cx="812800" cy="998246"/>
          </a:xfrm>
        </p:grpSpPr>
        <p:sp>
          <p:nvSpPr>
            <p:cNvPr id="685" name="Google Shape;685;p46"/>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6" name="Google Shape;686;p46"/>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2</a:t>
              </a:r>
              <a:endParaRPr/>
            </a:p>
          </p:txBody>
        </p:sp>
      </p:grpSp>
      <p:sp>
        <p:nvSpPr>
          <p:cNvPr id="687" name="Google Shape;687;p46"/>
          <p:cNvSpPr/>
          <p:nvPr/>
        </p:nvSpPr>
        <p:spPr>
          <a:xfrm>
            <a:off x="10754637" y="9312053"/>
            <a:ext cx="508553" cy="298561"/>
          </a:xfrm>
          <a:custGeom>
            <a:rect b="b" l="l" r="r" t="t"/>
            <a:pathLst>
              <a:path extrusionOk="0" h="298561" w="508553">
                <a:moveTo>
                  <a:pt x="0" y="0"/>
                </a:moveTo>
                <a:lnTo>
                  <a:pt x="508553" y="0"/>
                </a:lnTo>
                <a:lnTo>
                  <a:pt x="508553" y="298561"/>
                </a:lnTo>
                <a:lnTo>
                  <a:pt x="0" y="298561"/>
                </a:lnTo>
                <a:lnTo>
                  <a:pt x="0" y="0"/>
                </a:lnTo>
                <a:close/>
              </a:path>
            </a:pathLst>
          </a:custGeom>
          <a:noFill/>
          <a:ln cap="sq" cmpd="sng" w="381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8" name="Google Shape;688;p46"/>
          <p:cNvSpPr txBox="1"/>
          <p:nvPr/>
        </p:nvSpPr>
        <p:spPr>
          <a:xfrm>
            <a:off x="4748269" y="544513"/>
            <a:ext cx="8791463"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BAIGAMOJO TYRIMO  2/2: INSTRUKCIJOS</a:t>
            </a:r>
            <a:endParaRPr/>
          </a:p>
        </p:txBody>
      </p:sp>
      <p:sp>
        <p:nvSpPr>
          <p:cNvPr id="689" name="Google Shape;689;p46"/>
          <p:cNvSpPr/>
          <p:nvPr/>
        </p:nvSpPr>
        <p:spPr>
          <a:xfrm>
            <a:off x="334366" y="8728124"/>
            <a:ext cx="4037537" cy="923587"/>
          </a:xfrm>
          <a:custGeom>
            <a:rect b="b" l="l" r="r" t="t"/>
            <a:pathLst>
              <a:path extrusionOk="0" h="923587" w="4037537">
                <a:moveTo>
                  <a:pt x="0" y="0"/>
                </a:moveTo>
                <a:lnTo>
                  <a:pt x="4037537" y="0"/>
                </a:lnTo>
                <a:lnTo>
                  <a:pt x="4037537" y="923586"/>
                </a:lnTo>
                <a:lnTo>
                  <a:pt x="0" y="923586"/>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693" name="Shape 693"/>
        <p:cNvGrpSpPr/>
        <p:nvPr/>
      </p:nvGrpSpPr>
      <p:grpSpPr>
        <a:xfrm>
          <a:off x="0" y="0"/>
          <a:ext cx="0" cy="0"/>
          <a:chOff x="0" y="0"/>
          <a:chExt cx="0" cy="0"/>
        </a:xfrm>
      </p:grpSpPr>
      <p:grpSp>
        <p:nvGrpSpPr>
          <p:cNvPr id="694" name="Google Shape;694;p47"/>
          <p:cNvGrpSpPr/>
          <p:nvPr/>
        </p:nvGrpSpPr>
        <p:grpSpPr>
          <a:xfrm>
            <a:off x="13646504" y="3860122"/>
            <a:ext cx="4253936" cy="6202292"/>
            <a:chOff x="0" y="-152400"/>
            <a:chExt cx="5671915" cy="8269723"/>
          </a:xfrm>
        </p:grpSpPr>
        <p:sp>
          <p:nvSpPr>
            <p:cNvPr id="695" name="Google Shape;695;p47"/>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6" name="Google Shape;696;p47"/>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697" name="Google Shape;697;p47"/>
          <p:cNvSpPr/>
          <p:nvPr/>
        </p:nvSpPr>
        <p:spPr>
          <a:xfrm>
            <a:off x="1794751" y="2049159"/>
            <a:ext cx="7493468" cy="7796847"/>
          </a:xfrm>
          <a:custGeom>
            <a:rect b="b" l="l" r="r" t="t"/>
            <a:pathLst>
              <a:path extrusionOk="0" h="7796847" w="7493468">
                <a:moveTo>
                  <a:pt x="0" y="0"/>
                </a:moveTo>
                <a:lnTo>
                  <a:pt x="7493467" y="0"/>
                </a:lnTo>
                <a:lnTo>
                  <a:pt x="7493467" y="7796847"/>
                </a:lnTo>
                <a:lnTo>
                  <a:pt x="0" y="779684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98" name="Google Shape;698;p47"/>
          <p:cNvGrpSpPr/>
          <p:nvPr/>
        </p:nvGrpSpPr>
        <p:grpSpPr>
          <a:xfrm>
            <a:off x="306530" y="1537952"/>
            <a:ext cx="1300623" cy="1597370"/>
            <a:chOff x="0" y="-43878"/>
            <a:chExt cx="812800" cy="998246"/>
          </a:xfrm>
        </p:grpSpPr>
        <p:sp>
          <p:nvSpPr>
            <p:cNvPr id="699" name="Google Shape;699;p47"/>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0" name="Google Shape;700;p47"/>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3</a:t>
              </a:r>
              <a:endParaRPr/>
            </a:p>
          </p:txBody>
        </p:sp>
      </p:grpSp>
      <p:sp>
        <p:nvSpPr>
          <p:cNvPr id="701" name="Google Shape;701;p47"/>
          <p:cNvSpPr/>
          <p:nvPr/>
        </p:nvSpPr>
        <p:spPr>
          <a:xfrm>
            <a:off x="10740353" y="3370849"/>
            <a:ext cx="2876287" cy="603573"/>
          </a:xfrm>
          <a:custGeom>
            <a:rect b="b" l="l" r="r" t="t"/>
            <a:pathLst>
              <a:path extrusionOk="0" h="603573" w="2876287">
                <a:moveTo>
                  <a:pt x="0" y="0"/>
                </a:moveTo>
                <a:lnTo>
                  <a:pt x="2876287" y="0"/>
                </a:lnTo>
                <a:lnTo>
                  <a:pt x="2876287" y="603573"/>
                </a:lnTo>
                <a:lnTo>
                  <a:pt x="0" y="603573"/>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2" name="Google Shape;702;p47"/>
          <p:cNvSpPr/>
          <p:nvPr/>
        </p:nvSpPr>
        <p:spPr>
          <a:xfrm>
            <a:off x="10097522" y="5350268"/>
            <a:ext cx="3519118" cy="597315"/>
          </a:xfrm>
          <a:custGeom>
            <a:rect b="b" l="l" r="r" t="t"/>
            <a:pathLst>
              <a:path extrusionOk="0" h="597315" w="3519118">
                <a:moveTo>
                  <a:pt x="0" y="0"/>
                </a:moveTo>
                <a:lnTo>
                  <a:pt x="3519118" y="0"/>
                </a:lnTo>
                <a:lnTo>
                  <a:pt x="3519118" y="597315"/>
                </a:lnTo>
                <a:lnTo>
                  <a:pt x="0" y="597315"/>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3" name="Google Shape;703;p47"/>
          <p:cNvSpPr/>
          <p:nvPr/>
        </p:nvSpPr>
        <p:spPr>
          <a:xfrm>
            <a:off x="2336080" y="4411055"/>
            <a:ext cx="962172" cy="226434"/>
          </a:xfrm>
          <a:custGeom>
            <a:rect b="b" l="l" r="r" t="t"/>
            <a:pathLst>
              <a:path extrusionOk="0" h="226434" w="962172">
                <a:moveTo>
                  <a:pt x="0" y="0"/>
                </a:moveTo>
                <a:lnTo>
                  <a:pt x="962172" y="0"/>
                </a:lnTo>
                <a:lnTo>
                  <a:pt x="962172" y="226434"/>
                </a:lnTo>
                <a:lnTo>
                  <a:pt x="0" y="226434"/>
                </a:lnTo>
                <a:lnTo>
                  <a:pt x="0" y="0"/>
                </a:lnTo>
                <a:close/>
              </a:path>
            </a:pathLst>
          </a:custGeom>
          <a:noFill/>
          <a:ln cap="sq" cmpd="sng" w="381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4" name="Google Shape;704;p47"/>
          <p:cNvSpPr/>
          <p:nvPr/>
        </p:nvSpPr>
        <p:spPr>
          <a:xfrm>
            <a:off x="10740353" y="3324663"/>
            <a:ext cx="2876287" cy="676895"/>
          </a:xfrm>
          <a:custGeom>
            <a:rect b="b" l="l" r="r" t="t"/>
            <a:pathLst>
              <a:path extrusionOk="0" h="676895" w="2876287">
                <a:moveTo>
                  <a:pt x="0" y="0"/>
                </a:moveTo>
                <a:lnTo>
                  <a:pt x="2876287" y="0"/>
                </a:lnTo>
                <a:lnTo>
                  <a:pt x="2876287" y="676895"/>
                </a:lnTo>
                <a:lnTo>
                  <a:pt x="0" y="676895"/>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705" name="Google Shape;705;p47"/>
          <p:cNvCxnSpPr/>
          <p:nvPr/>
        </p:nvCxnSpPr>
        <p:spPr>
          <a:xfrm flipH="1" rot="10800000">
            <a:off x="3298673" y="3783082"/>
            <a:ext cx="7344607" cy="722144"/>
          </a:xfrm>
          <a:prstGeom prst="straightConnector1">
            <a:avLst/>
          </a:prstGeom>
          <a:noFill/>
          <a:ln cap="flat" cmpd="sng" w="38100">
            <a:solidFill>
              <a:srgbClr val="FF3131"/>
            </a:solidFill>
            <a:prstDash val="solid"/>
            <a:round/>
            <a:headEnd len="sm" w="sm" type="none"/>
            <a:tailEnd len="med" w="med" type="stealth"/>
          </a:ln>
        </p:spPr>
      </p:cxnSp>
      <p:grpSp>
        <p:nvGrpSpPr>
          <p:cNvPr id="706" name="Google Shape;706;p47"/>
          <p:cNvGrpSpPr/>
          <p:nvPr/>
        </p:nvGrpSpPr>
        <p:grpSpPr>
          <a:xfrm>
            <a:off x="2336080" y="5143500"/>
            <a:ext cx="258581" cy="258581"/>
            <a:chOff x="0" y="0"/>
            <a:chExt cx="812800" cy="812800"/>
          </a:xfrm>
        </p:grpSpPr>
        <p:sp>
          <p:nvSpPr>
            <p:cNvPr id="707" name="Google Shape;707;p4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cmpd="sng" w="1524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8" name="Google Shape;708;p4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09" name="Google Shape;709;p47"/>
          <p:cNvGrpSpPr/>
          <p:nvPr/>
        </p:nvGrpSpPr>
        <p:grpSpPr>
          <a:xfrm>
            <a:off x="2336080" y="7430253"/>
            <a:ext cx="258581" cy="258581"/>
            <a:chOff x="0" y="0"/>
            <a:chExt cx="812800" cy="812800"/>
          </a:xfrm>
        </p:grpSpPr>
        <p:sp>
          <p:nvSpPr>
            <p:cNvPr id="710" name="Google Shape;710;p4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cmpd="sng" w="1524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1" name="Google Shape;711;p4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12" name="Google Shape;712;p47"/>
          <p:cNvSpPr/>
          <p:nvPr/>
        </p:nvSpPr>
        <p:spPr>
          <a:xfrm>
            <a:off x="10097522" y="5335184"/>
            <a:ext cx="3519118" cy="651113"/>
          </a:xfrm>
          <a:custGeom>
            <a:rect b="b" l="l" r="r" t="t"/>
            <a:pathLst>
              <a:path extrusionOk="0" h="651113" w="3519118">
                <a:moveTo>
                  <a:pt x="0" y="0"/>
                </a:moveTo>
                <a:lnTo>
                  <a:pt x="3519118" y="0"/>
                </a:lnTo>
                <a:lnTo>
                  <a:pt x="3519118" y="651113"/>
                </a:lnTo>
                <a:lnTo>
                  <a:pt x="0" y="651113"/>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713" name="Google Shape;713;p47"/>
          <p:cNvCxnSpPr/>
          <p:nvPr/>
        </p:nvCxnSpPr>
        <p:spPr>
          <a:xfrm flipH="1" rot="10800000">
            <a:off x="3446131" y="5660740"/>
            <a:ext cx="6425158" cy="373130"/>
          </a:xfrm>
          <a:prstGeom prst="straightConnector1">
            <a:avLst/>
          </a:prstGeom>
          <a:noFill/>
          <a:ln cap="flat" cmpd="sng" w="38100">
            <a:solidFill>
              <a:srgbClr val="FF3131"/>
            </a:solidFill>
            <a:prstDash val="solid"/>
            <a:round/>
            <a:headEnd len="sm" w="sm" type="none"/>
            <a:tailEnd len="med" w="med" type="stealth"/>
          </a:ln>
        </p:spPr>
      </p:cxnSp>
      <p:cxnSp>
        <p:nvCxnSpPr>
          <p:cNvPr id="714" name="Google Shape;714;p47"/>
          <p:cNvCxnSpPr/>
          <p:nvPr/>
        </p:nvCxnSpPr>
        <p:spPr>
          <a:xfrm flipH="1" rot="10800000">
            <a:off x="5541485" y="8482729"/>
            <a:ext cx="4718455" cy="305084"/>
          </a:xfrm>
          <a:prstGeom prst="straightConnector1">
            <a:avLst/>
          </a:prstGeom>
          <a:noFill/>
          <a:ln cap="flat" cmpd="sng" w="38100">
            <a:solidFill>
              <a:srgbClr val="FF3131"/>
            </a:solidFill>
            <a:prstDash val="solid"/>
            <a:round/>
            <a:headEnd len="sm" w="sm" type="none"/>
            <a:tailEnd len="med" w="med" type="stealth"/>
          </a:ln>
        </p:spPr>
      </p:cxnSp>
      <p:sp>
        <p:nvSpPr>
          <p:cNvPr id="715" name="Google Shape;715;p47"/>
          <p:cNvSpPr/>
          <p:nvPr/>
        </p:nvSpPr>
        <p:spPr>
          <a:xfrm>
            <a:off x="2398886" y="5920654"/>
            <a:ext cx="962172" cy="226434"/>
          </a:xfrm>
          <a:custGeom>
            <a:rect b="b" l="l" r="r" t="t"/>
            <a:pathLst>
              <a:path extrusionOk="0" h="226434" w="962172">
                <a:moveTo>
                  <a:pt x="0" y="0"/>
                </a:moveTo>
                <a:lnTo>
                  <a:pt x="962173" y="0"/>
                </a:lnTo>
                <a:lnTo>
                  <a:pt x="962173" y="226434"/>
                </a:lnTo>
                <a:lnTo>
                  <a:pt x="0" y="226434"/>
                </a:lnTo>
                <a:lnTo>
                  <a:pt x="0" y="0"/>
                </a:lnTo>
                <a:close/>
              </a:path>
            </a:pathLst>
          </a:custGeom>
          <a:noFill/>
          <a:ln cap="sq" cmpd="sng" w="381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6" name="Google Shape;716;p47"/>
          <p:cNvSpPr/>
          <p:nvPr/>
        </p:nvSpPr>
        <p:spPr>
          <a:xfrm>
            <a:off x="2398886" y="8629140"/>
            <a:ext cx="2917817" cy="248871"/>
          </a:xfrm>
          <a:custGeom>
            <a:rect b="b" l="l" r="r" t="t"/>
            <a:pathLst>
              <a:path extrusionOk="0" h="248871" w="2917817">
                <a:moveTo>
                  <a:pt x="0" y="0"/>
                </a:moveTo>
                <a:lnTo>
                  <a:pt x="2917817" y="0"/>
                </a:lnTo>
                <a:lnTo>
                  <a:pt x="2917817" y="248871"/>
                </a:lnTo>
                <a:lnTo>
                  <a:pt x="0" y="248871"/>
                </a:lnTo>
                <a:lnTo>
                  <a:pt x="0" y="0"/>
                </a:lnTo>
                <a:close/>
              </a:path>
            </a:pathLst>
          </a:custGeom>
          <a:noFill/>
          <a:ln cap="sq" cmpd="sng" w="381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7" name="Google Shape;717;p47"/>
          <p:cNvSpPr/>
          <p:nvPr/>
        </p:nvSpPr>
        <p:spPr>
          <a:xfrm>
            <a:off x="6619359" y="9144633"/>
            <a:ext cx="508553" cy="298561"/>
          </a:xfrm>
          <a:custGeom>
            <a:rect b="b" l="l" r="r" t="t"/>
            <a:pathLst>
              <a:path extrusionOk="0" h="298561" w="508553">
                <a:moveTo>
                  <a:pt x="0" y="0"/>
                </a:moveTo>
                <a:lnTo>
                  <a:pt x="508554" y="0"/>
                </a:lnTo>
                <a:lnTo>
                  <a:pt x="508554" y="298561"/>
                </a:lnTo>
                <a:lnTo>
                  <a:pt x="0" y="298561"/>
                </a:lnTo>
                <a:lnTo>
                  <a:pt x="0" y="0"/>
                </a:lnTo>
                <a:close/>
              </a:path>
            </a:pathLst>
          </a:custGeom>
          <a:noFill/>
          <a:ln cap="sq" cmpd="sng" w="3810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8" name="Google Shape;718;p47"/>
          <p:cNvSpPr txBox="1"/>
          <p:nvPr/>
        </p:nvSpPr>
        <p:spPr>
          <a:xfrm>
            <a:off x="4748277" y="544530"/>
            <a:ext cx="12133800" cy="7695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BAIGAMOJO TYRIMO  2/2: INSTRUKCIJOS</a:t>
            </a:r>
            <a:endParaRPr/>
          </a:p>
        </p:txBody>
      </p:sp>
      <p:sp>
        <p:nvSpPr>
          <p:cNvPr id="719" name="Google Shape;719;p47"/>
          <p:cNvSpPr txBox="1"/>
          <p:nvPr/>
        </p:nvSpPr>
        <p:spPr>
          <a:xfrm>
            <a:off x="10291297" y="7584058"/>
            <a:ext cx="6968003"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SOCIALINIŲ INOVACIJŲ FONDAS </a:t>
            </a:r>
            <a:endParaRPr/>
          </a:p>
        </p:txBody>
      </p:sp>
      <p:sp>
        <p:nvSpPr>
          <p:cNvPr id="720" name="Google Shape;720;p47"/>
          <p:cNvSpPr/>
          <p:nvPr/>
        </p:nvSpPr>
        <p:spPr>
          <a:xfrm>
            <a:off x="567653" y="389712"/>
            <a:ext cx="3720519" cy="851069"/>
          </a:xfrm>
          <a:custGeom>
            <a:rect b="b" l="l" r="r" t="t"/>
            <a:pathLst>
              <a:path extrusionOk="0" h="851069" w="3720519">
                <a:moveTo>
                  <a:pt x="0" y="0"/>
                </a:moveTo>
                <a:lnTo>
                  <a:pt x="3720519" y="0"/>
                </a:lnTo>
                <a:lnTo>
                  <a:pt x="3720519" y="851069"/>
                </a:lnTo>
                <a:lnTo>
                  <a:pt x="0" y="851069"/>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724" name="Shape 724"/>
        <p:cNvGrpSpPr/>
        <p:nvPr/>
      </p:nvGrpSpPr>
      <p:grpSpPr>
        <a:xfrm>
          <a:off x="0" y="0"/>
          <a:ext cx="0" cy="0"/>
          <a:chOff x="0" y="0"/>
          <a:chExt cx="0" cy="0"/>
        </a:xfrm>
      </p:grpSpPr>
      <p:sp>
        <p:nvSpPr>
          <p:cNvPr id="725" name="Google Shape;725;p48"/>
          <p:cNvSpPr/>
          <p:nvPr/>
        </p:nvSpPr>
        <p:spPr>
          <a:xfrm>
            <a:off x="2976744" y="2405936"/>
            <a:ext cx="13765929" cy="1823986"/>
          </a:xfrm>
          <a:custGeom>
            <a:rect b="b" l="l" r="r" t="t"/>
            <a:pathLst>
              <a:path extrusionOk="0" h="1823986" w="13765929">
                <a:moveTo>
                  <a:pt x="0" y="0"/>
                </a:moveTo>
                <a:lnTo>
                  <a:pt x="13765930" y="0"/>
                </a:lnTo>
                <a:lnTo>
                  <a:pt x="13765930" y="1823986"/>
                </a:lnTo>
                <a:lnTo>
                  <a:pt x="0" y="18239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26" name="Google Shape;726;p48"/>
          <p:cNvGrpSpPr/>
          <p:nvPr/>
        </p:nvGrpSpPr>
        <p:grpSpPr>
          <a:xfrm>
            <a:off x="13646504" y="3860122"/>
            <a:ext cx="4253936" cy="6202292"/>
            <a:chOff x="0" y="-152400"/>
            <a:chExt cx="5671915" cy="8269723"/>
          </a:xfrm>
        </p:grpSpPr>
        <p:sp>
          <p:nvSpPr>
            <p:cNvPr id="727" name="Google Shape;727;p48"/>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4">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8" name="Google Shape;728;p48"/>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grpSp>
        <p:nvGrpSpPr>
          <p:cNvPr id="729" name="Google Shape;729;p48"/>
          <p:cNvGrpSpPr/>
          <p:nvPr/>
        </p:nvGrpSpPr>
        <p:grpSpPr>
          <a:xfrm>
            <a:off x="306530" y="1537952"/>
            <a:ext cx="1300623" cy="1597370"/>
            <a:chOff x="0" y="-43878"/>
            <a:chExt cx="812800" cy="998246"/>
          </a:xfrm>
        </p:grpSpPr>
        <p:sp>
          <p:nvSpPr>
            <p:cNvPr id="730" name="Google Shape;730;p48"/>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1" name="Google Shape;731;p48"/>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4</a:t>
              </a:r>
              <a:endParaRPr/>
            </a:p>
          </p:txBody>
        </p:sp>
      </p:grpSp>
      <p:sp>
        <p:nvSpPr>
          <p:cNvPr id="732" name="Google Shape;732;p48"/>
          <p:cNvSpPr/>
          <p:nvPr/>
        </p:nvSpPr>
        <p:spPr>
          <a:xfrm>
            <a:off x="11287939" y="3244695"/>
            <a:ext cx="1988855" cy="734989"/>
          </a:xfrm>
          <a:custGeom>
            <a:rect b="b" l="l" r="r" t="t"/>
            <a:pathLst>
              <a:path extrusionOk="0" h="734989" w="1988855">
                <a:moveTo>
                  <a:pt x="0" y="0"/>
                </a:moveTo>
                <a:lnTo>
                  <a:pt x="1988855" y="0"/>
                </a:lnTo>
                <a:lnTo>
                  <a:pt x="1988855" y="734989"/>
                </a:lnTo>
                <a:lnTo>
                  <a:pt x="0" y="734989"/>
                </a:lnTo>
                <a:lnTo>
                  <a:pt x="0" y="0"/>
                </a:lnTo>
                <a:close/>
              </a:path>
            </a:pathLst>
          </a:custGeom>
          <a:noFill/>
          <a:ln cap="sq" cmpd="sng" w="142875">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3" name="Google Shape;733;p48"/>
          <p:cNvSpPr/>
          <p:nvPr/>
        </p:nvSpPr>
        <p:spPr>
          <a:xfrm>
            <a:off x="2976744" y="5633433"/>
            <a:ext cx="13765929" cy="2769970"/>
          </a:xfrm>
          <a:custGeom>
            <a:rect b="b" l="l" r="r" t="t"/>
            <a:pathLst>
              <a:path extrusionOk="0" h="2769970" w="13765929">
                <a:moveTo>
                  <a:pt x="0" y="0"/>
                </a:moveTo>
                <a:lnTo>
                  <a:pt x="13765930" y="0"/>
                </a:lnTo>
                <a:lnTo>
                  <a:pt x="13765930" y="2769970"/>
                </a:lnTo>
                <a:lnTo>
                  <a:pt x="0" y="2769970"/>
                </a:lnTo>
                <a:lnTo>
                  <a:pt x="0" y="0"/>
                </a:lnTo>
                <a:close/>
              </a:path>
            </a:pathLst>
          </a:custGeom>
          <a:blipFill rotWithShape="1">
            <a:blip r:embed="rId5">
              <a:alphaModFix/>
            </a:blip>
            <a:stretch>
              <a:fillRect b="0" l="0" r="0" t="-24042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4" name="Google Shape;734;p48"/>
          <p:cNvSpPr txBox="1"/>
          <p:nvPr/>
        </p:nvSpPr>
        <p:spPr>
          <a:xfrm>
            <a:off x="4748269" y="544513"/>
            <a:ext cx="8791463"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BAIGAMOJO TYRIMO  2/2: INSTRUKCIJOS</a:t>
            </a:r>
            <a:endParaRPr/>
          </a:p>
        </p:txBody>
      </p:sp>
      <p:sp>
        <p:nvSpPr>
          <p:cNvPr id="735" name="Google Shape;735;p48"/>
          <p:cNvSpPr/>
          <p:nvPr/>
        </p:nvSpPr>
        <p:spPr>
          <a:xfrm>
            <a:off x="10090758" y="7037468"/>
            <a:ext cx="1102473" cy="749562"/>
          </a:xfrm>
          <a:custGeom>
            <a:rect b="b" l="l" r="r" t="t"/>
            <a:pathLst>
              <a:path extrusionOk="0" h="749562" w="1102473">
                <a:moveTo>
                  <a:pt x="0" y="0"/>
                </a:moveTo>
                <a:lnTo>
                  <a:pt x="1102473" y="0"/>
                </a:lnTo>
                <a:lnTo>
                  <a:pt x="1102473" y="749562"/>
                </a:lnTo>
                <a:lnTo>
                  <a:pt x="0" y="749562"/>
                </a:lnTo>
                <a:lnTo>
                  <a:pt x="0" y="0"/>
                </a:lnTo>
                <a:close/>
              </a:path>
            </a:pathLst>
          </a:custGeom>
          <a:noFill/>
          <a:ln cap="sq" cmpd="sng" w="142875">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6" name="Google Shape;736;p48"/>
          <p:cNvSpPr/>
          <p:nvPr/>
        </p:nvSpPr>
        <p:spPr>
          <a:xfrm>
            <a:off x="334366" y="8745600"/>
            <a:ext cx="3961137" cy="906110"/>
          </a:xfrm>
          <a:custGeom>
            <a:rect b="b" l="l" r="r" t="t"/>
            <a:pathLst>
              <a:path extrusionOk="0" h="906110" w="3961137">
                <a:moveTo>
                  <a:pt x="0" y="0"/>
                </a:moveTo>
                <a:lnTo>
                  <a:pt x="3961137" y="0"/>
                </a:lnTo>
                <a:lnTo>
                  <a:pt x="3961137" y="906110"/>
                </a:lnTo>
                <a:lnTo>
                  <a:pt x="0" y="90611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740" name="Shape 740"/>
        <p:cNvGrpSpPr/>
        <p:nvPr/>
      </p:nvGrpSpPr>
      <p:grpSpPr>
        <a:xfrm>
          <a:off x="0" y="0"/>
          <a:ext cx="0" cy="0"/>
          <a:chOff x="0" y="0"/>
          <a:chExt cx="0" cy="0"/>
        </a:xfrm>
      </p:grpSpPr>
      <p:grpSp>
        <p:nvGrpSpPr>
          <p:cNvPr id="741" name="Google Shape;741;p49"/>
          <p:cNvGrpSpPr/>
          <p:nvPr/>
        </p:nvGrpSpPr>
        <p:grpSpPr>
          <a:xfrm>
            <a:off x="13646504" y="3860122"/>
            <a:ext cx="4253936" cy="6202292"/>
            <a:chOff x="0" y="-152400"/>
            <a:chExt cx="5671915" cy="8269723"/>
          </a:xfrm>
        </p:grpSpPr>
        <p:sp>
          <p:nvSpPr>
            <p:cNvPr id="742" name="Google Shape;742;p49"/>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3" name="Google Shape;743;p49"/>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cxnSp>
        <p:nvCxnSpPr>
          <p:cNvPr id="744" name="Google Shape;744;p49"/>
          <p:cNvCxnSpPr/>
          <p:nvPr/>
        </p:nvCxnSpPr>
        <p:spPr>
          <a:xfrm>
            <a:off x="5897880" y="6314636"/>
            <a:ext cx="6492240" cy="0"/>
          </a:xfrm>
          <a:prstGeom prst="straightConnector1">
            <a:avLst/>
          </a:prstGeom>
          <a:noFill/>
          <a:ln cap="flat" cmpd="sng" w="38100">
            <a:solidFill>
              <a:srgbClr val="FFFFFF"/>
            </a:solidFill>
            <a:prstDash val="solid"/>
            <a:round/>
            <a:headEnd len="sm" w="sm" type="none"/>
            <a:tailEnd len="sm" w="sm" type="none"/>
          </a:ln>
        </p:spPr>
      </p:cxnSp>
      <p:sp>
        <p:nvSpPr>
          <p:cNvPr id="745" name="Google Shape;745;p49"/>
          <p:cNvSpPr txBox="1"/>
          <p:nvPr/>
        </p:nvSpPr>
        <p:spPr>
          <a:xfrm>
            <a:off x="793250" y="2425599"/>
            <a:ext cx="15270000" cy="343530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Open Sans"/>
                <a:ea typeface="Open Sans"/>
                <a:cs typeface="Open Sans"/>
                <a:sym typeface="Open Sans"/>
              </a:rPr>
              <a:t>ES CERV PROGRAMOS TYRIMAS</a:t>
            </a:r>
            <a:endParaRPr/>
          </a:p>
        </p:txBody>
      </p:sp>
      <p:sp>
        <p:nvSpPr>
          <p:cNvPr id="746" name="Google Shape;746;p49"/>
          <p:cNvSpPr txBox="1"/>
          <p:nvPr/>
        </p:nvSpPr>
        <p:spPr>
          <a:xfrm>
            <a:off x="1028700" y="6676586"/>
            <a:ext cx="16230600" cy="2491821"/>
          </a:xfrm>
          <a:prstGeom prst="rect">
            <a:avLst/>
          </a:prstGeom>
          <a:noFill/>
          <a:ln>
            <a:noFill/>
          </a:ln>
        </p:spPr>
        <p:txBody>
          <a:bodyPr anchorCtr="0" anchor="t" bIns="0" lIns="0" spcFirstLastPara="1" rIns="0" wrap="square" tIns="0">
            <a:spAutoFit/>
          </a:bodyPr>
          <a:lstStyle/>
          <a:p>
            <a:pPr indent="-380181" lvl="1" marL="760363" marR="0" rtl="0" algn="l">
              <a:lnSpc>
                <a:spcPct val="140017"/>
              </a:lnSpc>
              <a:spcBef>
                <a:spcPts val="0"/>
              </a:spcBef>
              <a:spcAft>
                <a:spcPts val="0"/>
              </a:spcAft>
              <a:buClr>
                <a:srgbClr val="FFFFFF"/>
              </a:buClr>
              <a:buSzPts val="3521"/>
              <a:buFont typeface="Poppins"/>
              <a:buAutoNum type="arabicPeriod"/>
            </a:pPr>
            <a:r>
              <a:rPr b="0" i="0" lang="en-US" sz="3521" u="none" cap="none" strike="noStrike">
                <a:solidFill>
                  <a:srgbClr val="FFFFFF"/>
                </a:solidFill>
                <a:latin typeface="Poppins"/>
                <a:ea typeface="Poppins"/>
                <a:cs typeface="Poppins"/>
                <a:sym typeface="Poppins"/>
              </a:rPr>
              <a:t> PROJEKTO NUMERIS  101191101</a:t>
            </a:r>
            <a:endParaRPr/>
          </a:p>
          <a:p>
            <a:pPr indent="-380181" lvl="1" marL="760363" marR="0" rtl="0" algn="l">
              <a:lnSpc>
                <a:spcPct val="140017"/>
              </a:lnSpc>
              <a:spcBef>
                <a:spcPts val="0"/>
              </a:spcBef>
              <a:spcAft>
                <a:spcPts val="0"/>
              </a:spcAft>
              <a:buClr>
                <a:srgbClr val="FFFFFF"/>
              </a:buClr>
              <a:buSzPts val="3521"/>
              <a:buFont typeface="Poppins"/>
              <a:buAutoNum type="arabicPeriod"/>
            </a:pPr>
            <a:r>
              <a:rPr b="0" i="0" lang="en-US" sz="3521" u="none" cap="none" strike="noStrike">
                <a:solidFill>
                  <a:srgbClr val="FFFFFF"/>
                </a:solidFill>
                <a:latin typeface="Poppins"/>
                <a:ea typeface="Poppins"/>
                <a:cs typeface="Poppins"/>
                <a:sym typeface="Poppins"/>
              </a:rPr>
              <a:t>VEIKLOS TIPAS (MOKYMAI IR INFORMUOTUMO DIDINIMO VEIKLA)</a:t>
            </a:r>
            <a:endParaRPr/>
          </a:p>
          <a:p>
            <a:pPr indent="-380181" lvl="1" marL="760363" marR="0" rtl="0" algn="l">
              <a:lnSpc>
                <a:spcPct val="140017"/>
              </a:lnSpc>
              <a:spcBef>
                <a:spcPts val="0"/>
              </a:spcBef>
              <a:spcAft>
                <a:spcPts val="0"/>
              </a:spcAft>
              <a:buClr>
                <a:srgbClr val="FFFFFF"/>
              </a:buClr>
              <a:buSzPts val="3521"/>
              <a:buFont typeface="Poppins"/>
              <a:buAutoNum type="arabicPeriod"/>
            </a:pPr>
            <a:r>
              <a:rPr b="0" i="0" lang="en-US" sz="3521" u="none" cap="none" strike="noStrike">
                <a:solidFill>
                  <a:srgbClr val="FFFFFF"/>
                </a:solidFill>
                <a:latin typeface="Poppins"/>
                <a:ea typeface="Poppins"/>
                <a:cs typeface="Poppins"/>
                <a:sym typeface="Poppins"/>
              </a:rPr>
              <a:t>VEIKLOS PAVADINIMAS  DIRBTUVĖS</a:t>
            </a:r>
            <a:endParaRPr/>
          </a:p>
          <a:p>
            <a:pPr indent="-380181" lvl="1" marL="760363" marR="0" rtl="0" algn="l">
              <a:lnSpc>
                <a:spcPct val="140017"/>
              </a:lnSpc>
              <a:spcBef>
                <a:spcPts val="0"/>
              </a:spcBef>
              <a:spcAft>
                <a:spcPts val="0"/>
              </a:spcAft>
              <a:buClr>
                <a:srgbClr val="FFFFFF"/>
              </a:buClr>
              <a:buSzPts val="3521"/>
              <a:buFont typeface="Poppins"/>
              <a:buAutoNum type="arabicPeriod"/>
            </a:pPr>
            <a:r>
              <a:rPr b="0" i="0" lang="en-US" sz="3521" u="none" cap="none" strike="noStrike">
                <a:solidFill>
                  <a:srgbClr val="FFFFFF"/>
                </a:solidFill>
                <a:latin typeface="Poppins"/>
                <a:ea typeface="Poppins"/>
                <a:cs typeface="Poppins"/>
                <a:sym typeface="Poppins"/>
              </a:rPr>
              <a:t>DATA 04/05/2026</a:t>
            </a:r>
            <a:endParaRPr/>
          </a:p>
        </p:txBody>
      </p:sp>
      <p:sp>
        <p:nvSpPr>
          <p:cNvPr id="747" name="Google Shape;747;p49"/>
          <p:cNvSpPr/>
          <p:nvPr/>
        </p:nvSpPr>
        <p:spPr>
          <a:xfrm>
            <a:off x="1028700" y="1028700"/>
            <a:ext cx="4487894" cy="1026606"/>
          </a:xfrm>
          <a:custGeom>
            <a:rect b="b" l="l" r="r" t="t"/>
            <a:pathLst>
              <a:path extrusionOk="0" h="1026606" w="4487894">
                <a:moveTo>
                  <a:pt x="0" y="0"/>
                </a:moveTo>
                <a:lnTo>
                  <a:pt x="4487894" y="0"/>
                </a:lnTo>
                <a:lnTo>
                  <a:pt x="4487894" y="1026606"/>
                </a:lnTo>
                <a:lnTo>
                  <a:pt x="0" y="102660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751" name="Shape 751"/>
        <p:cNvGrpSpPr/>
        <p:nvPr/>
      </p:nvGrpSpPr>
      <p:grpSpPr>
        <a:xfrm>
          <a:off x="0" y="0"/>
          <a:ext cx="0" cy="0"/>
          <a:chOff x="0" y="0"/>
          <a:chExt cx="0" cy="0"/>
        </a:xfrm>
      </p:grpSpPr>
      <p:grpSp>
        <p:nvGrpSpPr>
          <p:cNvPr id="752" name="Google Shape;752;p50"/>
          <p:cNvGrpSpPr/>
          <p:nvPr/>
        </p:nvGrpSpPr>
        <p:grpSpPr>
          <a:xfrm>
            <a:off x="13646504" y="3860122"/>
            <a:ext cx="4253936" cy="6202292"/>
            <a:chOff x="0" y="-152400"/>
            <a:chExt cx="5671915" cy="8269723"/>
          </a:xfrm>
        </p:grpSpPr>
        <p:sp>
          <p:nvSpPr>
            <p:cNvPr id="753" name="Google Shape;753;p50"/>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4" name="Google Shape;754;p50"/>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755" name="Google Shape;755;p50"/>
          <p:cNvSpPr txBox="1"/>
          <p:nvPr/>
        </p:nvSpPr>
        <p:spPr>
          <a:xfrm>
            <a:off x="1894851" y="829700"/>
            <a:ext cx="5667900" cy="11235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7300">
                <a:solidFill>
                  <a:srgbClr val="FFFFFF"/>
                </a:solidFill>
                <a:latin typeface="Open Sans"/>
                <a:ea typeface="Open Sans"/>
                <a:cs typeface="Open Sans"/>
                <a:sym typeface="Open Sans"/>
              </a:rPr>
              <a:t>LITERATŪRA</a:t>
            </a:r>
            <a:endParaRPr/>
          </a:p>
        </p:txBody>
      </p:sp>
      <p:sp>
        <p:nvSpPr>
          <p:cNvPr id="756" name="Google Shape;756;p50"/>
          <p:cNvSpPr txBox="1"/>
          <p:nvPr/>
        </p:nvSpPr>
        <p:spPr>
          <a:xfrm>
            <a:off x="796991" y="2263043"/>
            <a:ext cx="16462309" cy="7477472"/>
          </a:xfrm>
          <a:prstGeom prst="rect">
            <a:avLst/>
          </a:prstGeom>
          <a:noFill/>
          <a:ln>
            <a:noFill/>
          </a:ln>
        </p:spPr>
        <p:txBody>
          <a:bodyPr anchorCtr="0" anchor="t" bIns="0" lIns="0" spcFirstLastPara="1" rIns="0" wrap="square" tIns="0">
            <a:spAutoFit/>
          </a:bodyPr>
          <a:lstStyle/>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AButler, Judith. Gender Trouble: Feminism and the Subversion of Identity. New York: Routledge, 1990.</a:t>
            </a:r>
            <a:endParaRPr/>
          </a:p>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De Beauvoir, Simone. The Second Sex. 1949. London: Jonathan Cape, 1953.</a:t>
            </a:r>
            <a:endParaRPr/>
          </a:p>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“Gender Binary.” Oxford Review Briefings.https://oxford-review.com/the-oxford-review-dei-diversity-equity-and-inclusion-dictionary/binary-gender-definition-and-explanation/</a:t>
            </a:r>
            <a:endParaRPr/>
          </a:p>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Lagarde, Marcela. Género y feminismo. Madrid: Horas y Horas, 1996.</a:t>
            </a:r>
            <a:endParaRPr/>
          </a:p>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Lauretis, Teresa de. Diferencias: Etapas de un camino a través del feminismo. Madrid: Horas y Horas, 2000.</a:t>
            </a:r>
            <a:endParaRPr/>
          </a:p>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Oakley, Ann. Sex, Gender and Society. London: Temple Smith Ltd., 1972.</a:t>
            </a:r>
            <a:endParaRPr/>
          </a:p>
          <a:p>
            <a:pPr indent="-323850" lvl="1" marL="647700" marR="0" rtl="0" algn="just">
              <a:lnSpc>
                <a:spcPct val="140000"/>
              </a:lnSpc>
              <a:spcBef>
                <a:spcPts val="0"/>
              </a:spcBef>
              <a:spcAft>
                <a:spcPts val="0"/>
              </a:spcAft>
              <a:buClr>
                <a:srgbClr val="FFFFFF"/>
              </a:buClr>
              <a:buSzPts val="3000"/>
              <a:buFont typeface="Arial"/>
              <a:buChar char="•"/>
            </a:pPr>
            <a:r>
              <a:rPr b="0" i="0" lang="en-US" sz="3000" u="none" cap="none" strike="noStrike">
                <a:solidFill>
                  <a:srgbClr val="FFFFFF"/>
                </a:solidFill>
                <a:latin typeface="Poppins"/>
                <a:ea typeface="Poppins"/>
                <a:cs typeface="Poppins"/>
                <a:sym typeface="Poppins"/>
              </a:rPr>
              <a:t>Rubin, Gayle. “The Traffic in Women: Notes on the Political Economy of Sex.” In Ludka de Gortari (coord.), Nueva Antropología. Estudios sobre la mujer: Problemas teóricos. Iztapalapa: CONACYT / UAM, 1986.</a:t>
            </a:r>
            <a:endParaRPr/>
          </a:p>
          <a:p>
            <a:pPr indent="0" lvl="0" marL="0" marR="0" rtl="0" algn="just">
              <a:lnSpc>
                <a:spcPct val="140000"/>
              </a:lnSpc>
              <a:spcBef>
                <a:spcPts val="0"/>
              </a:spcBef>
              <a:spcAft>
                <a:spcPts val="0"/>
              </a:spcAft>
              <a:buNone/>
            </a:pPr>
            <a:r>
              <a:t/>
            </a:r>
            <a:endParaRPr sz="3000">
              <a:solidFill>
                <a:srgbClr val="FFFFFF"/>
              </a:solidFill>
              <a:latin typeface="Poppins"/>
              <a:ea typeface="Poppins"/>
              <a:cs typeface="Poppins"/>
              <a:sym typeface="Poppins"/>
            </a:endParaRPr>
          </a:p>
        </p:txBody>
      </p:sp>
      <p:sp>
        <p:nvSpPr>
          <p:cNvPr id="757" name="Google Shape;757;p50"/>
          <p:cNvSpPr/>
          <p:nvPr/>
        </p:nvSpPr>
        <p:spPr>
          <a:xfrm>
            <a:off x="12086826" y="322897"/>
            <a:ext cx="5172474" cy="1183203"/>
          </a:xfrm>
          <a:custGeom>
            <a:rect b="b" l="l" r="r" t="t"/>
            <a:pathLst>
              <a:path extrusionOk="0" h="1183203" w="5172474">
                <a:moveTo>
                  <a:pt x="0" y="0"/>
                </a:moveTo>
                <a:lnTo>
                  <a:pt x="5172474" y="0"/>
                </a:lnTo>
                <a:lnTo>
                  <a:pt x="5172474" y="1183204"/>
                </a:lnTo>
                <a:lnTo>
                  <a:pt x="0" y="118320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761" name="Shape 761"/>
        <p:cNvGrpSpPr/>
        <p:nvPr/>
      </p:nvGrpSpPr>
      <p:grpSpPr>
        <a:xfrm>
          <a:off x="0" y="0"/>
          <a:ext cx="0" cy="0"/>
          <a:chOff x="0" y="0"/>
          <a:chExt cx="0" cy="0"/>
        </a:xfrm>
      </p:grpSpPr>
      <p:sp>
        <p:nvSpPr>
          <p:cNvPr id="762" name="Google Shape;762;p5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4222" l="0" r="0" t="-422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161" name="Shape 161"/>
        <p:cNvGrpSpPr/>
        <p:nvPr/>
      </p:nvGrpSpPr>
      <p:grpSpPr>
        <a:xfrm>
          <a:off x="0" y="0"/>
          <a:ext cx="0" cy="0"/>
          <a:chOff x="0" y="0"/>
          <a:chExt cx="0" cy="0"/>
        </a:xfrm>
      </p:grpSpPr>
      <p:grpSp>
        <p:nvGrpSpPr>
          <p:cNvPr id="162" name="Google Shape;162;p5"/>
          <p:cNvGrpSpPr/>
          <p:nvPr/>
        </p:nvGrpSpPr>
        <p:grpSpPr>
          <a:xfrm>
            <a:off x="13646504" y="3860122"/>
            <a:ext cx="4253936" cy="6202292"/>
            <a:chOff x="0" y="-152400"/>
            <a:chExt cx="5671915" cy="8269723"/>
          </a:xfrm>
        </p:grpSpPr>
        <p:sp>
          <p:nvSpPr>
            <p:cNvPr id="163" name="Google Shape;163;p5"/>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4" name="Google Shape;164;p5"/>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grpSp>
        <p:nvGrpSpPr>
          <p:cNvPr id="165" name="Google Shape;165;p5"/>
          <p:cNvGrpSpPr/>
          <p:nvPr/>
        </p:nvGrpSpPr>
        <p:grpSpPr>
          <a:xfrm>
            <a:off x="1496954" y="7223773"/>
            <a:ext cx="7647046" cy="3063227"/>
            <a:chOff x="0" y="-93617"/>
            <a:chExt cx="10196062" cy="4084302"/>
          </a:xfrm>
        </p:grpSpPr>
        <p:grpSp>
          <p:nvGrpSpPr>
            <p:cNvPr id="166" name="Google Shape;166;p5"/>
            <p:cNvGrpSpPr/>
            <p:nvPr/>
          </p:nvGrpSpPr>
          <p:grpSpPr>
            <a:xfrm>
              <a:off x="0" y="-93617"/>
              <a:ext cx="1734165" cy="2129826"/>
              <a:chOff x="0" y="-43878"/>
              <a:chExt cx="812800" cy="998246"/>
            </a:xfrm>
          </p:grpSpPr>
          <p:sp>
            <p:nvSpPr>
              <p:cNvPr id="167" name="Google Shape;167;p5"/>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5"/>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6</a:t>
                </a:r>
                <a:endParaRPr/>
              </a:p>
            </p:txBody>
          </p:sp>
        </p:grpSp>
        <p:sp>
          <p:nvSpPr>
            <p:cNvPr id="169" name="Google Shape;169;p5"/>
            <p:cNvSpPr/>
            <p:nvPr/>
          </p:nvSpPr>
          <p:spPr>
            <a:xfrm>
              <a:off x="2280265" y="1193011"/>
              <a:ext cx="7915797" cy="2797674"/>
            </a:xfrm>
            <a:custGeom>
              <a:rect b="b" l="l" r="r" t="t"/>
              <a:pathLst>
                <a:path extrusionOk="0" h="2797674" w="7915797">
                  <a:moveTo>
                    <a:pt x="0" y="0"/>
                  </a:moveTo>
                  <a:lnTo>
                    <a:pt x="7915797" y="0"/>
                  </a:lnTo>
                  <a:lnTo>
                    <a:pt x="7915797" y="2797674"/>
                  </a:lnTo>
                  <a:lnTo>
                    <a:pt x="0" y="2797674"/>
                  </a:lnTo>
                  <a:lnTo>
                    <a:pt x="0" y="0"/>
                  </a:lnTo>
                  <a:close/>
                </a:path>
              </a:pathLst>
            </a:custGeom>
            <a:blipFill rotWithShape="1">
              <a:blip r:embed="rId4">
                <a:alphaModFix/>
              </a:blip>
              <a:stretch>
                <a:fillRect b="-15334" l="0" r="0" t="-3056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70" name="Google Shape;170;p5"/>
          <p:cNvGrpSpPr/>
          <p:nvPr/>
        </p:nvGrpSpPr>
        <p:grpSpPr>
          <a:xfrm>
            <a:off x="273539" y="1337899"/>
            <a:ext cx="7647046" cy="6199414"/>
            <a:chOff x="0" y="-93617"/>
            <a:chExt cx="10196062" cy="8265885"/>
          </a:xfrm>
        </p:grpSpPr>
        <p:grpSp>
          <p:nvGrpSpPr>
            <p:cNvPr id="171" name="Google Shape;171;p5"/>
            <p:cNvGrpSpPr/>
            <p:nvPr/>
          </p:nvGrpSpPr>
          <p:grpSpPr>
            <a:xfrm>
              <a:off x="0" y="-93617"/>
              <a:ext cx="1734165" cy="2129826"/>
              <a:chOff x="0" y="-43878"/>
              <a:chExt cx="812800" cy="998246"/>
            </a:xfrm>
          </p:grpSpPr>
          <p:sp>
            <p:nvSpPr>
              <p:cNvPr id="172" name="Google Shape;172;p5"/>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5"/>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4</a:t>
                </a:r>
                <a:endParaRPr/>
              </a:p>
            </p:txBody>
          </p:sp>
        </p:grpSp>
        <p:sp>
          <p:nvSpPr>
            <p:cNvPr id="174" name="Google Shape;174;p5"/>
            <p:cNvSpPr/>
            <p:nvPr/>
          </p:nvSpPr>
          <p:spPr>
            <a:xfrm>
              <a:off x="2280265" y="723881"/>
              <a:ext cx="7915797" cy="5613020"/>
            </a:xfrm>
            <a:custGeom>
              <a:rect b="b" l="l" r="r" t="t"/>
              <a:pathLst>
                <a:path extrusionOk="0" h="5613020" w="7915797">
                  <a:moveTo>
                    <a:pt x="0" y="0"/>
                  </a:moveTo>
                  <a:lnTo>
                    <a:pt x="7915797" y="0"/>
                  </a:lnTo>
                  <a:lnTo>
                    <a:pt x="7915797" y="5613020"/>
                  </a:lnTo>
                  <a:lnTo>
                    <a:pt x="0" y="5613020"/>
                  </a:lnTo>
                  <a:lnTo>
                    <a:pt x="0" y="0"/>
                  </a:lnTo>
                  <a:close/>
                </a:path>
              </a:pathLst>
            </a:custGeom>
            <a:blipFill rotWithShape="1">
              <a:blip r:embed="rId5">
                <a:alphaModFix/>
              </a:blip>
              <a:stretch>
                <a:fillRect b="-13739" l="-799" r="-3654" t="-63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5"/>
            <p:cNvSpPr txBox="1"/>
            <p:nvPr/>
          </p:nvSpPr>
          <p:spPr>
            <a:xfrm>
              <a:off x="1734165" y="6208830"/>
              <a:ext cx="8461897" cy="1963438"/>
            </a:xfrm>
            <a:prstGeom prst="rect">
              <a:avLst/>
            </a:prstGeom>
            <a:noFill/>
            <a:ln>
              <a:noFill/>
            </a:ln>
          </p:spPr>
          <p:txBody>
            <a:bodyPr anchorCtr="0" anchor="t" bIns="0" lIns="0" spcFirstLastPara="1" rIns="0" wrap="square" tIns="0">
              <a:spAutoFit/>
            </a:bodyPr>
            <a:lstStyle/>
            <a:p>
              <a:pPr indent="0" lvl="0" marL="0" marR="0" rtl="0" algn="ctr">
                <a:lnSpc>
                  <a:spcPct val="139990"/>
                </a:lnSpc>
                <a:spcBef>
                  <a:spcPts val="0"/>
                </a:spcBef>
                <a:spcAft>
                  <a:spcPts val="0"/>
                </a:spcAft>
                <a:buNone/>
              </a:pPr>
              <a:r>
                <a:rPr b="1" lang="en-US" sz="4181">
                  <a:solidFill>
                    <a:srgbClr val="FFFFFF"/>
                  </a:solidFill>
                  <a:latin typeface="Poppins"/>
                  <a:ea typeface="Poppins"/>
                  <a:cs typeface="Poppins"/>
                  <a:sym typeface="Poppins"/>
                </a:rPr>
                <a:t>IŠSISAUGOKITE NUORODĄ </a:t>
              </a:r>
              <a:endParaRPr/>
            </a:p>
          </p:txBody>
        </p:sp>
      </p:grpSp>
      <p:grpSp>
        <p:nvGrpSpPr>
          <p:cNvPr id="176" name="Google Shape;176;p5"/>
          <p:cNvGrpSpPr/>
          <p:nvPr/>
        </p:nvGrpSpPr>
        <p:grpSpPr>
          <a:xfrm>
            <a:off x="8934103" y="1043608"/>
            <a:ext cx="9144000" cy="5332096"/>
            <a:chOff x="0" y="-93619"/>
            <a:chExt cx="12192000" cy="7109462"/>
          </a:xfrm>
        </p:grpSpPr>
        <p:grpSp>
          <p:nvGrpSpPr>
            <p:cNvPr id="177" name="Google Shape;177;p5"/>
            <p:cNvGrpSpPr/>
            <p:nvPr/>
          </p:nvGrpSpPr>
          <p:grpSpPr>
            <a:xfrm>
              <a:off x="0" y="-93619"/>
              <a:ext cx="1857717" cy="2129817"/>
              <a:chOff x="0" y="-43879"/>
              <a:chExt cx="870709" cy="998241"/>
            </a:xfrm>
          </p:grpSpPr>
          <p:sp>
            <p:nvSpPr>
              <p:cNvPr id="178" name="Google Shape;178;p5"/>
              <p:cNvSpPr/>
              <p:nvPr/>
            </p:nvSpPr>
            <p:spPr>
              <a:xfrm>
                <a:off x="0" y="0"/>
                <a:ext cx="870709" cy="954362"/>
              </a:xfrm>
              <a:custGeom>
                <a:rect b="b" l="l" r="r" t="t"/>
                <a:pathLst>
                  <a:path extrusionOk="0" h="954362" w="870709">
                    <a:moveTo>
                      <a:pt x="435354" y="0"/>
                    </a:moveTo>
                    <a:cubicBezTo>
                      <a:pt x="194915" y="0"/>
                      <a:pt x="0" y="213641"/>
                      <a:pt x="0" y="477181"/>
                    </a:cubicBezTo>
                    <a:cubicBezTo>
                      <a:pt x="0" y="740720"/>
                      <a:pt x="194915" y="954362"/>
                      <a:pt x="435354" y="954362"/>
                    </a:cubicBezTo>
                    <a:cubicBezTo>
                      <a:pt x="675794" y="954362"/>
                      <a:pt x="870709" y="740720"/>
                      <a:pt x="870709" y="477181"/>
                    </a:cubicBezTo>
                    <a:cubicBezTo>
                      <a:pt x="870709" y="213641"/>
                      <a:pt x="675794" y="0"/>
                      <a:pt x="43535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5"/>
              <p:cNvSpPr txBox="1"/>
              <p:nvPr/>
            </p:nvSpPr>
            <p:spPr>
              <a:xfrm>
                <a:off x="81629" y="-43879"/>
                <a:ext cx="707451" cy="908769"/>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5</a:t>
                </a:r>
                <a:endParaRPr/>
              </a:p>
            </p:txBody>
          </p:sp>
        </p:grpSp>
        <p:sp>
          <p:nvSpPr>
            <p:cNvPr id="180" name="Google Shape;180;p5"/>
            <p:cNvSpPr/>
            <p:nvPr/>
          </p:nvSpPr>
          <p:spPr>
            <a:xfrm>
              <a:off x="2446543" y="723874"/>
              <a:ext cx="6153886" cy="6291969"/>
            </a:xfrm>
            <a:custGeom>
              <a:rect b="b" l="l" r="r" t="t"/>
              <a:pathLst>
                <a:path extrusionOk="0" h="6291969" w="6153886">
                  <a:moveTo>
                    <a:pt x="0" y="0"/>
                  </a:moveTo>
                  <a:lnTo>
                    <a:pt x="6153886" y="0"/>
                  </a:lnTo>
                  <a:lnTo>
                    <a:pt x="6153886" y="6291970"/>
                  </a:lnTo>
                  <a:lnTo>
                    <a:pt x="0" y="6291970"/>
                  </a:lnTo>
                  <a:lnTo>
                    <a:pt x="0" y="0"/>
                  </a:lnTo>
                  <a:close/>
                </a:path>
              </a:pathLst>
            </a:custGeom>
            <a:blipFill rotWithShape="1">
              <a:blip r:embed="rId6">
                <a:alphaModFix/>
              </a:blip>
              <a:stretch>
                <a:fillRect b="-10502" l="-3774" r="0" t="-1122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1" name="Google Shape;181;p5"/>
            <p:cNvSpPr txBox="1"/>
            <p:nvPr/>
          </p:nvSpPr>
          <p:spPr>
            <a:xfrm>
              <a:off x="8488541" y="1892365"/>
              <a:ext cx="3703459" cy="1883095"/>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lang="en-US" sz="4021">
                  <a:solidFill>
                    <a:srgbClr val="FFFFFF"/>
                  </a:solidFill>
                  <a:latin typeface="Poppins"/>
                  <a:ea typeface="Poppins"/>
                  <a:cs typeface="Poppins"/>
                  <a:sym typeface="Poppins"/>
                </a:rPr>
                <a:t>JŪSŲ EL. PAŠTAS</a:t>
              </a:r>
              <a:endParaRPr/>
            </a:p>
          </p:txBody>
        </p:sp>
      </p:grpSp>
      <p:sp>
        <p:nvSpPr>
          <p:cNvPr id="182" name="Google Shape;182;p5"/>
          <p:cNvSpPr/>
          <p:nvPr/>
        </p:nvSpPr>
        <p:spPr>
          <a:xfrm>
            <a:off x="3791381" y="2273707"/>
            <a:ext cx="3837516" cy="479954"/>
          </a:xfrm>
          <a:custGeom>
            <a:rect b="b" l="l" r="r" t="t"/>
            <a:pathLst>
              <a:path extrusionOk="0" h="479954" w="3837516">
                <a:moveTo>
                  <a:pt x="0" y="0"/>
                </a:moveTo>
                <a:lnTo>
                  <a:pt x="3837516" y="0"/>
                </a:lnTo>
                <a:lnTo>
                  <a:pt x="3837516" y="479955"/>
                </a:lnTo>
                <a:lnTo>
                  <a:pt x="0" y="479955"/>
                </a:lnTo>
                <a:lnTo>
                  <a:pt x="0" y="0"/>
                </a:lnTo>
                <a:close/>
              </a:path>
            </a:pathLst>
          </a:custGeom>
          <a:noFill/>
          <a:ln cap="sq" cmpd="sng" w="57150">
            <a:solidFill>
              <a:srgbClr val="FF313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83" name="Google Shape;183;p5"/>
          <p:cNvGrpSpPr/>
          <p:nvPr/>
        </p:nvGrpSpPr>
        <p:grpSpPr>
          <a:xfrm>
            <a:off x="8934103" y="6377764"/>
            <a:ext cx="9117292" cy="3842968"/>
            <a:chOff x="0" y="-110751"/>
            <a:chExt cx="12156389" cy="5123958"/>
          </a:xfrm>
        </p:grpSpPr>
        <p:sp>
          <p:nvSpPr>
            <p:cNvPr id="184" name="Google Shape;184;p5"/>
            <p:cNvSpPr/>
            <p:nvPr/>
          </p:nvSpPr>
          <p:spPr>
            <a:xfrm>
              <a:off x="3374553" y="1390785"/>
              <a:ext cx="8484627" cy="2708781"/>
            </a:xfrm>
            <a:custGeom>
              <a:rect b="b" l="l" r="r" t="t"/>
              <a:pathLst>
                <a:path extrusionOk="0" h="2708781" w="8484627">
                  <a:moveTo>
                    <a:pt x="0" y="0"/>
                  </a:moveTo>
                  <a:lnTo>
                    <a:pt x="8484628" y="0"/>
                  </a:lnTo>
                  <a:lnTo>
                    <a:pt x="8484628" y="2708782"/>
                  </a:lnTo>
                  <a:lnTo>
                    <a:pt x="0" y="2708782"/>
                  </a:lnTo>
                  <a:lnTo>
                    <a:pt x="0" y="0"/>
                  </a:lnTo>
                  <a:close/>
                </a:path>
              </a:pathLst>
            </a:custGeom>
            <a:blipFill rotWithShape="1">
              <a:blip r:embed="rId7">
                <a:alphaModFix/>
              </a:blip>
              <a:stretch>
                <a:fillRect b="-17173" l="0" r="-18804" t="-1556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5"/>
            <p:cNvSpPr txBox="1"/>
            <p:nvPr/>
          </p:nvSpPr>
          <p:spPr>
            <a:xfrm>
              <a:off x="1025782" y="3966217"/>
              <a:ext cx="11130607" cy="104699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4521">
                  <a:solidFill>
                    <a:srgbClr val="FFFFFF"/>
                  </a:solidFill>
                  <a:latin typeface="Poppins"/>
                  <a:ea typeface="Poppins"/>
                  <a:cs typeface="Poppins"/>
                  <a:sym typeface="Poppins"/>
                </a:rPr>
                <a:t>ATSIDARYKITE NUORODĄ</a:t>
              </a:r>
              <a:endParaRPr/>
            </a:p>
          </p:txBody>
        </p:sp>
        <p:grpSp>
          <p:nvGrpSpPr>
            <p:cNvPr id="186" name="Google Shape;186;p5"/>
            <p:cNvGrpSpPr/>
            <p:nvPr/>
          </p:nvGrpSpPr>
          <p:grpSpPr>
            <a:xfrm>
              <a:off x="0" y="-110751"/>
              <a:ext cx="2051563" cy="2519641"/>
              <a:chOff x="0" y="-43878"/>
              <a:chExt cx="812800" cy="998246"/>
            </a:xfrm>
          </p:grpSpPr>
          <p:sp>
            <p:nvSpPr>
              <p:cNvPr id="187" name="Google Shape;187;p5"/>
              <p:cNvSpPr/>
              <p:nvPr/>
            </p:nvSpPr>
            <p:spPr>
              <a:xfrm>
                <a:off x="0" y="0"/>
                <a:ext cx="812800" cy="954368"/>
              </a:xfrm>
              <a:custGeom>
                <a:rect b="b" l="l" r="r" t="t"/>
                <a:pathLst>
                  <a:path extrusionOk="0" h="954368" w="812800">
                    <a:moveTo>
                      <a:pt x="406400" y="0"/>
                    </a:moveTo>
                    <a:cubicBezTo>
                      <a:pt x="181951" y="0"/>
                      <a:pt x="0" y="213642"/>
                      <a:pt x="0" y="477184"/>
                    </a:cubicBezTo>
                    <a:cubicBezTo>
                      <a:pt x="0" y="740725"/>
                      <a:pt x="181951" y="954368"/>
                      <a:pt x="406400" y="954368"/>
                    </a:cubicBezTo>
                    <a:cubicBezTo>
                      <a:pt x="630849" y="954368"/>
                      <a:pt x="812800" y="740725"/>
                      <a:pt x="812800" y="477184"/>
                    </a:cubicBezTo>
                    <a:cubicBezTo>
                      <a:pt x="812800" y="213642"/>
                      <a:pt x="630849" y="0"/>
                      <a:pt x="40640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5"/>
              <p:cNvSpPr txBox="1"/>
              <p:nvPr/>
            </p:nvSpPr>
            <p:spPr>
              <a:xfrm>
                <a:off x="76200" y="-43878"/>
                <a:ext cx="660400" cy="908774"/>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lang="en-US" sz="4706">
                    <a:solidFill>
                      <a:srgbClr val="2E7D94"/>
                    </a:solidFill>
                    <a:latin typeface="Poppins"/>
                    <a:ea typeface="Poppins"/>
                    <a:cs typeface="Poppins"/>
                    <a:sym typeface="Poppins"/>
                  </a:rPr>
                  <a:t>7</a:t>
                </a:r>
                <a:endParaRPr/>
              </a:p>
            </p:txBody>
          </p:sp>
        </p:grpSp>
      </p:grpSp>
      <p:sp>
        <p:nvSpPr>
          <p:cNvPr id="189" name="Google Shape;189;p5"/>
          <p:cNvSpPr txBox="1"/>
          <p:nvPr/>
        </p:nvSpPr>
        <p:spPr>
          <a:xfrm>
            <a:off x="7552912" y="165092"/>
            <a:ext cx="3182176" cy="8636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5000">
                <a:solidFill>
                  <a:srgbClr val="FFFFFF"/>
                </a:solidFill>
                <a:latin typeface="Open Sans"/>
                <a:ea typeface="Open Sans"/>
                <a:cs typeface="Open Sans"/>
                <a:sym typeface="Open Sans"/>
              </a:rPr>
              <a:t>INSTRUKCIJOS </a:t>
            </a:r>
            <a:endParaRPr/>
          </a:p>
        </p:txBody>
      </p:sp>
      <p:sp>
        <p:nvSpPr>
          <p:cNvPr id="190" name="Google Shape;190;p5"/>
          <p:cNvSpPr/>
          <p:nvPr/>
        </p:nvSpPr>
        <p:spPr>
          <a:xfrm>
            <a:off x="389084" y="8612009"/>
            <a:ext cx="2825315" cy="646291"/>
          </a:xfrm>
          <a:custGeom>
            <a:rect b="b" l="l" r="r" t="t"/>
            <a:pathLst>
              <a:path extrusionOk="0" h="646291" w="2825315">
                <a:moveTo>
                  <a:pt x="0" y="0"/>
                </a:moveTo>
                <a:lnTo>
                  <a:pt x="2825315" y="0"/>
                </a:lnTo>
                <a:lnTo>
                  <a:pt x="2825315" y="646291"/>
                </a:lnTo>
                <a:lnTo>
                  <a:pt x="0" y="64629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766" name="Shape 766"/>
        <p:cNvGrpSpPr/>
        <p:nvPr/>
      </p:nvGrpSpPr>
      <p:grpSpPr>
        <a:xfrm>
          <a:off x="0" y="0"/>
          <a:ext cx="0" cy="0"/>
          <a:chOff x="0" y="0"/>
          <a:chExt cx="0" cy="0"/>
        </a:xfrm>
      </p:grpSpPr>
      <p:grpSp>
        <p:nvGrpSpPr>
          <p:cNvPr id="767" name="Google Shape;767;p52"/>
          <p:cNvGrpSpPr/>
          <p:nvPr/>
        </p:nvGrpSpPr>
        <p:grpSpPr>
          <a:xfrm>
            <a:off x="1250400" y="1818921"/>
            <a:ext cx="15787201" cy="6520571"/>
            <a:chOff x="0" y="-171450"/>
            <a:chExt cx="21049601" cy="8694095"/>
          </a:xfrm>
        </p:grpSpPr>
        <p:sp>
          <p:nvSpPr>
            <p:cNvPr id="768" name="Google Shape;768;p52"/>
            <p:cNvSpPr txBox="1"/>
            <p:nvPr/>
          </p:nvSpPr>
          <p:spPr>
            <a:xfrm>
              <a:off x="254743" y="-171450"/>
              <a:ext cx="20520114" cy="194148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8775">
                  <a:solidFill>
                    <a:srgbClr val="404040"/>
                  </a:solidFill>
                  <a:latin typeface="Arial"/>
                  <a:ea typeface="Arial"/>
                  <a:cs typeface="Arial"/>
                  <a:sym typeface="Arial"/>
                </a:rPr>
                <a:t>VR BALANCE</a:t>
              </a:r>
              <a:endParaRPr/>
            </a:p>
          </p:txBody>
        </p:sp>
        <p:sp>
          <p:nvSpPr>
            <p:cNvPr id="769" name="Google Shape;769;p52"/>
            <p:cNvSpPr txBox="1"/>
            <p:nvPr/>
          </p:nvSpPr>
          <p:spPr>
            <a:xfrm>
              <a:off x="0" y="248496"/>
              <a:ext cx="20520114" cy="194148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8775">
                  <a:solidFill>
                    <a:srgbClr val="DBEDF5"/>
                  </a:solidFill>
                  <a:latin typeface="Arial"/>
                  <a:ea typeface="Arial"/>
                  <a:cs typeface="Arial"/>
                  <a:sym typeface="Arial"/>
                </a:rPr>
                <a:t>VR BALANCE</a:t>
              </a:r>
              <a:endParaRPr/>
            </a:p>
          </p:txBody>
        </p:sp>
        <p:sp>
          <p:nvSpPr>
            <p:cNvPr id="770" name="Google Shape;770;p52"/>
            <p:cNvSpPr txBox="1"/>
            <p:nvPr/>
          </p:nvSpPr>
          <p:spPr>
            <a:xfrm>
              <a:off x="254743" y="5116539"/>
              <a:ext cx="20794858" cy="3406106"/>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5525">
                  <a:solidFill>
                    <a:srgbClr val="FBFBFB"/>
                  </a:solidFill>
                  <a:latin typeface="Poppins"/>
                  <a:ea typeface="Poppins"/>
                  <a:cs typeface="Poppins"/>
                  <a:sym typeface="Poppins"/>
                </a:rPr>
                <a:t>Lyčių lygybės skatinimas darbe ir namuose pasitelkiant virtualią realybę</a:t>
              </a:r>
              <a:endParaRPr/>
            </a:p>
            <a:p>
              <a:pPr indent="0" lvl="0" marL="0" marR="0" rtl="0" algn="l">
                <a:lnSpc>
                  <a:spcPct val="84253"/>
                </a:lnSpc>
                <a:spcBef>
                  <a:spcPts val="0"/>
                </a:spcBef>
                <a:spcAft>
                  <a:spcPts val="0"/>
                </a:spcAft>
                <a:buNone/>
              </a:pPr>
              <a:r>
                <a:t/>
              </a:r>
              <a:endParaRPr sz="5525">
                <a:solidFill>
                  <a:srgbClr val="FBFBFB"/>
                </a:solidFill>
                <a:latin typeface="Poppins"/>
                <a:ea typeface="Poppins"/>
                <a:cs typeface="Poppins"/>
                <a:sym typeface="Poppins"/>
              </a:endParaRPr>
            </a:p>
          </p:txBody>
        </p:sp>
      </p:grpSp>
      <p:sp>
        <p:nvSpPr>
          <p:cNvPr id="771" name="Google Shape;771;p52"/>
          <p:cNvSpPr/>
          <p:nvPr/>
        </p:nvSpPr>
        <p:spPr>
          <a:xfrm>
            <a:off x="12086826" y="322897"/>
            <a:ext cx="5172474" cy="1183203"/>
          </a:xfrm>
          <a:custGeom>
            <a:rect b="b" l="l" r="r" t="t"/>
            <a:pathLst>
              <a:path extrusionOk="0" h="1183203" w="5172474">
                <a:moveTo>
                  <a:pt x="0" y="0"/>
                </a:moveTo>
                <a:lnTo>
                  <a:pt x="5172474" y="0"/>
                </a:lnTo>
                <a:lnTo>
                  <a:pt x="5172474" y="1183204"/>
                </a:lnTo>
                <a:lnTo>
                  <a:pt x="0" y="118320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198" name="Shape 198"/>
        <p:cNvGrpSpPr/>
        <p:nvPr/>
      </p:nvGrpSpPr>
      <p:grpSpPr>
        <a:xfrm>
          <a:off x="0" y="0"/>
          <a:ext cx="0" cy="0"/>
          <a:chOff x="0" y="0"/>
          <a:chExt cx="0" cy="0"/>
        </a:xfrm>
      </p:grpSpPr>
      <p:sp>
        <p:nvSpPr>
          <p:cNvPr id="199" name="Google Shape;199;p6"/>
          <p:cNvSpPr/>
          <p:nvPr/>
        </p:nvSpPr>
        <p:spPr>
          <a:xfrm>
            <a:off x="0" y="0"/>
            <a:ext cx="18288000" cy="10267085"/>
          </a:xfrm>
          <a:custGeom>
            <a:rect b="b" l="l" r="r" t="t"/>
            <a:pathLst>
              <a:path extrusionOk="0" h="10267085" w="18288000">
                <a:moveTo>
                  <a:pt x="0" y="0"/>
                </a:moveTo>
                <a:lnTo>
                  <a:pt x="18288000" y="0"/>
                </a:lnTo>
                <a:lnTo>
                  <a:pt x="18288000" y="10267085"/>
                </a:lnTo>
                <a:lnTo>
                  <a:pt x="0" y="10267085"/>
                </a:lnTo>
                <a:lnTo>
                  <a:pt x="0" y="0"/>
                </a:lnTo>
                <a:close/>
              </a:path>
            </a:pathLst>
          </a:custGeom>
          <a:blipFill rotWithShape="1">
            <a:blip r:embed="rId3">
              <a:alphaModFix/>
            </a:blip>
            <a:stretch>
              <a:fillRect b="-19463" l="-238" r="-23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00" name="Google Shape;200;p6"/>
          <p:cNvGrpSpPr/>
          <p:nvPr/>
        </p:nvGrpSpPr>
        <p:grpSpPr>
          <a:xfrm>
            <a:off x="16301899" y="1994622"/>
            <a:ext cx="1876666" cy="2728641"/>
            <a:chOff x="0" y="-57150"/>
            <a:chExt cx="2502221" cy="3638187"/>
          </a:xfrm>
        </p:grpSpPr>
        <p:sp>
          <p:nvSpPr>
            <p:cNvPr id="201" name="Google Shape;201;p6"/>
            <p:cNvSpPr/>
            <p:nvPr/>
          </p:nvSpPr>
          <p:spPr>
            <a:xfrm>
              <a:off x="38704" y="595994"/>
              <a:ext cx="2424813" cy="2985043"/>
            </a:xfrm>
            <a:custGeom>
              <a:rect b="b" l="l" r="r" t="t"/>
              <a:pathLst>
                <a:path extrusionOk="0" h="2985043" w="2424813">
                  <a:moveTo>
                    <a:pt x="0" y="0"/>
                  </a:moveTo>
                  <a:lnTo>
                    <a:pt x="2424813" y="0"/>
                  </a:lnTo>
                  <a:lnTo>
                    <a:pt x="2424813" y="2985043"/>
                  </a:lnTo>
                  <a:lnTo>
                    <a:pt x="0" y="2985043"/>
                  </a:lnTo>
                  <a:lnTo>
                    <a:pt x="0" y="0"/>
                  </a:lnTo>
                  <a:close/>
                </a:path>
              </a:pathLst>
            </a:custGeom>
            <a:blipFill rotWithShape="1">
              <a:blip r:embed="rId4">
                <a:alphaModFix amt="31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6"/>
            <p:cNvSpPr txBox="1"/>
            <p:nvPr/>
          </p:nvSpPr>
          <p:spPr>
            <a:xfrm>
              <a:off x="0" y="-57150"/>
              <a:ext cx="2502221" cy="997960"/>
            </a:xfrm>
            <a:prstGeom prst="rect">
              <a:avLst/>
            </a:prstGeom>
            <a:noFill/>
            <a:ln>
              <a:noFill/>
            </a:ln>
          </p:spPr>
          <p:txBody>
            <a:bodyPr anchorCtr="0" anchor="t" bIns="0" lIns="0" spcFirstLastPara="1" rIns="0" wrap="square" tIns="0">
              <a:spAutoFit/>
            </a:bodyPr>
            <a:lstStyle/>
            <a:p>
              <a:pPr indent="0" lvl="0" marL="0" marR="0" rtl="0" algn="ctr">
                <a:lnSpc>
                  <a:spcPct val="140034"/>
                </a:lnSpc>
                <a:spcBef>
                  <a:spcPts val="0"/>
                </a:spcBef>
                <a:spcAft>
                  <a:spcPts val="0"/>
                </a:spcAft>
                <a:buNone/>
              </a:pPr>
              <a:r>
                <a:rPr b="1" lang="en-US" sz="2303">
                  <a:solidFill>
                    <a:srgbClr val="FFFFFF"/>
                  </a:solidFill>
                  <a:latin typeface="Poppins"/>
                  <a:ea typeface="Poppins"/>
                  <a:cs typeface="Poppins"/>
                  <a:sym typeface="Poppins"/>
                </a:rPr>
                <a:t>VR BALANCE</a:t>
              </a:r>
              <a:endParaRPr/>
            </a:p>
          </p:txBody>
        </p:sp>
      </p:grpSp>
      <p:sp>
        <p:nvSpPr>
          <p:cNvPr id="203" name="Google Shape;203;p6"/>
          <p:cNvSpPr txBox="1"/>
          <p:nvPr/>
        </p:nvSpPr>
        <p:spPr>
          <a:xfrm>
            <a:off x="3303425" y="84938"/>
            <a:ext cx="12515392" cy="235313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1" lang="en-US" sz="6732">
                <a:solidFill>
                  <a:srgbClr val="2E7D94"/>
                </a:solidFill>
                <a:latin typeface="Public Sans"/>
                <a:ea typeface="Public Sans"/>
                <a:cs typeface="Public Sans"/>
                <a:sym typeface="Public Sans"/>
              </a:rPr>
              <a:t>LYČIŲ STEREOTIPAI IR ATOTRŪKIS PRIEŽIŪROJE</a:t>
            </a:r>
            <a:endParaRPr/>
          </a:p>
        </p:txBody>
      </p:sp>
      <p:sp>
        <p:nvSpPr>
          <p:cNvPr id="204" name="Google Shape;204;p6"/>
          <p:cNvSpPr/>
          <p:nvPr/>
        </p:nvSpPr>
        <p:spPr>
          <a:xfrm>
            <a:off x="389084" y="8612009"/>
            <a:ext cx="4043130" cy="924866"/>
          </a:xfrm>
          <a:custGeom>
            <a:rect b="b" l="l" r="r" t="t"/>
            <a:pathLst>
              <a:path extrusionOk="0" h="924866" w="4043130">
                <a:moveTo>
                  <a:pt x="0" y="0"/>
                </a:moveTo>
                <a:lnTo>
                  <a:pt x="4043131" y="0"/>
                </a:lnTo>
                <a:lnTo>
                  <a:pt x="4043131" y="924866"/>
                </a:lnTo>
                <a:lnTo>
                  <a:pt x="0" y="9248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208" name="Shape 208"/>
        <p:cNvGrpSpPr/>
        <p:nvPr/>
      </p:nvGrpSpPr>
      <p:grpSpPr>
        <a:xfrm>
          <a:off x="0" y="0"/>
          <a:ext cx="0" cy="0"/>
          <a:chOff x="0" y="0"/>
          <a:chExt cx="0" cy="0"/>
        </a:xfrm>
      </p:grpSpPr>
      <p:grpSp>
        <p:nvGrpSpPr>
          <p:cNvPr id="209" name="Google Shape;209;p7"/>
          <p:cNvGrpSpPr/>
          <p:nvPr/>
        </p:nvGrpSpPr>
        <p:grpSpPr>
          <a:xfrm>
            <a:off x="13513468" y="3902985"/>
            <a:ext cx="4520009" cy="6159429"/>
            <a:chOff x="0" y="-95250"/>
            <a:chExt cx="6026678" cy="8212573"/>
          </a:xfrm>
        </p:grpSpPr>
        <p:sp>
          <p:nvSpPr>
            <p:cNvPr id="210" name="Google Shape;210;p7"/>
            <p:cNvSpPr/>
            <p:nvPr/>
          </p:nvSpPr>
          <p:spPr>
            <a:xfrm>
              <a:off x="265114"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7"/>
            <p:cNvSpPr txBox="1"/>
            <p:nvPr/>
          </p:nvSpPr>
          <p:spPr>
            <a:xfrm>
              <a:off x="0" y="-95250"/>
              <a:ext cx="6026678" cy="24223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Montserrat"/>
                  <a:ea typeface="Montserrat"/>
                  <a:cs typeface="Montserrat"/>
                  <a:sym typeface="Montserrat"/>
                </a:rPr>
                <a:t>VR BALANCE</a:t>
              </a:r>
              <a:endParaRPr/>
            </a:p>
          </p:txBody>
        </p:sp>
      </p:grpSp>
      <p:sp>
        <p:nvSpPr>
          <p:cNvPr id="212" name="Google Shape;212;p7"/>
          <p:cNvSpPr/>
          <p:nvPr/>
        </p:nvSpPr>
        <p:spPr>
          <a:xfrm>
            <a:off x="16022957" y="1373394"/>
            <a:ext cx="1818009" cy="1818009"/>
          </a:xfrm>
          <a:custGeom>
            <a:rect b="b" l="l" r="r" t="t"/>
            <a:pathLst>
              <a:path extrusionOk="0" h="1818009" w="1818009">
                <a:moveTo>
                  <a:pt x="0" y="0"/>
                </a:moveTo>
                <a:lnTo>
                  <a:pt x="1818009" y="0"/>
                </a:lnTo>
                <a:lnTo>
                  <a:pt x="1818009" y="1818009"/>
                </a:lnTo>
                <a:lnTo>
                  <a:pt x="0" y="1818009"/>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7"/>
          <p:cNvSpPr txBox="1"/>
          <p:nvPr/>
        </p:nvSpPr>
        <p:spPr>
          <a:xfrm>
            <a:off x="2426454" y="132398"/>
            <a:ext cx="13543757" cy="1602113"/>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lang="en-US" sz="9300">
                <a:solidFill>
                  <a:srgbClr val="FFFFFF"/>
                </a:solidFill>
                <a:latin typeface="Arial"/>
                <a:ea typeface="Arial"/>
                <a:cs typeface="Arial"/>
                <a:sym typeface="Arial"/>
              </a:rPr>
              <a:t>TIKSLAI</a:t>
            </a:r>
            <a:endParaRPr/>
          </a:p>
        </p:txBody>
      </p:sp>
      <p:grpSp>
        <p:nvGrpSpPr>
          <p:cNvPr id="214" name="Google Shape;214;p7"/>
          <p:cNvGrpSpPr/>
          <p:nvPr/>
        </p:nvGrpSpPr>
        <p:grpSpPr>
          <a:xfrm>
            <a:off x="1028700" y="2252116"/>
            <a:ext cx="5377907" cy="7006184"/>
            <a:chOff x="0" y="0"/>
            <a:chExt cx="7170542" cy="9341579"/>
          </a:xfrm>
        </p:grpSpPr>
        <p:sp>
          <p:nvSpPr>
            <p:cNvPr id="215" name="Google Shape;215;p7"/>
            <p:cNvSpPr/>
            <p:nvPr/>
          </p:nvSpPr>
          <p:spPr>
            <a:xfrm>
              <a:off x="0" y="0"/>
              <a:ext cx="6970178" cy="2268476"/>
            </a:xfrm>
            <a:custGeom>
              <a:rect b="b" l="l" r="r" t="t"/>
              <a:pathLst>
                <a:path extrusionOk="0" h="2268476" w="6970178">
                  <a:moveTo>
                    <a:pt x="0" y="0"/>
                  </a:moveTo>
                  <a:lnTo>
                    <a:pt x="6970178" y="0"/>
                  </a:lnTo>
                  <a:lnTo>
                    <a:pt x="6970178" y="2268476"/>
                  </a:lnTo>
                  <a:lnTo>
                    <a:pt x="0" y="2268476"/>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7"/>
            <p:cNvSpPr/>
            <p:nvPr/>
          </p:nvSpPr>
          <p:spPr>
            <a:xfrm flipH="1" rot="9798089">
              <a:off x="1050663" y="3188373"/>
              <a:ext cx="5446499" cy="5486400"/>
            </a:xfrm>
            <a:custGeom>
              <a:rect b="b" l="l" r="r" t="t"/>
              <a:pathLst>
                <a:path extrusionOk="0" h="5486400" w="5446499">
                  <a:moveTo>
                    <a:pt x="0" y="5486400"/>
                  </a:moveTo>
                  <a:lnTo>
                    <a:pt x="5446499" y="5486400"/>
                  </a:lnTo>
                  <a:lnTo>
                    <a:pt x="5446499" y="0"/>
                  </a:lnTo>
                  <a:lnTo>
                    <a:pt x="0" y="0"/>
                  </a:lnTo>
                  <a:lnTo>
                    <a:pt x="0" y="54864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7"/>
            <p:cNvSpPr txBox="1"/>
            <p:nvPr/>
          </p:nvSpPr>
          <p:spPr>
            <a:xfrm>
              <a:off x="1751545" y="3836073"/>
              <a:ext cx="3970916" cy="3570673"/>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1" lang="en-US" sz="2564">
                  <a:solidFill>
                    <a:srgbClr val="FFFFFF"/>
                  </a:solidFill>
                  <a:latin typeface="Poppins"/>
                  <a:ea typeface="Poppins"/>
                  <a:cs typeface="Poppins"/>
                  <a:sym typeface="Poppins"/>
                </a:rPr>
                <a:t>Suprasti, kaip lyčių stereotipai palaiko lyčių diskriminaciją priežiūros srityje.</a:t>
              </a:r>
              <a:endParaRPr/>
            </a:p>
          </p:txBody>
        </p:sp>
        <p:sp>
          <p:nvSpPr>
            <p:cNvPr id="218" name="Google Shape;218;p7"/>
            <p:cNvSpPr txBox="1"/>
            <p:nvPr/>
          </p:nvSpPr>
          <p:spPr>
            <a:xfrm>
              <a:off x="918721" y="61546"/>
              <a:ext cx="5207329" cy="1424645"/>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lang="en-US" sz="3121">
                  <a:solidFill>
                    <a:srgbClr val="FFFFFF"/>
                  </a:solidFill>
                  <a:latin typeface="Open Sans"/>
                  <a:ea typeface="Open Sans"/>
                  <a:cs typeface="Open Sans"/>
                  <a:sym typeface="Open Sans"/>
                </a:rPr>
                <a:t>SUPRASTI LYČIŲ STEREOTIPŲ VAIDMENĮ </a:t>
              </a:r>
              <a:endParaRPr/>
            </a:p>
          </p:txBody>
        </p:sp>
      </p:grpSp>
      <p:grpSp>
        <p:nvGrpSpPr>
          <p:cNvPr id="219" name="Google Shape;219;p7"/>
          <p:cNvGrpSpPr/>
          <p:nvPr/>
        </p:nvGrpSpPr>
        <p:grpSpPr>
          <a:xfrm>
            <a:off x="6406606" y="2893804"/>
            <a:ext cx="5251031" cy="6952202"/>
            <a:chOff x="0" y="0"/>
            <a:chExt cx="7001375" cy="9269603"/>
          </a:xfrm>
        </p:grpSpPr>
        <p:sp>
          <p:nvSpPr>
            <p:cNvPr id="220" name="Google Shape;220;p7"/>
            <p:cNvSpPr/>
            <p:nvPr/>
          </p:nvSpPr>
          <p:spPr>
            <a:xfrm>
              <a:off x="0" y="0"/>
              <a:ext cx="6970178" cy="2268476"/>
            </a:xfrm>
            <a:custGeom>
              <a:rect b="b" l="l" r="r" t="t"/>
              <a:pathLst>
                <a:path extrusionOk="0" h="2268476" w="6970178">
                  <a:moveTo>
                    <a:pt x="0" y="0"/>
                  </a:moveTo>
                  <a:lnTo>
                    <a:pt x="6970178" y="0"/>
                  </a:lnTo>
                  <a:lnTo>
                    <a:pt x="6970178" y="2268476"/>
                  </a:lnTo>
                  <a:lnTo>
                    <a:pt x="0" y="2268476"/>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7"/>
            <p:cNvSpPr/>
            <p:nvPr/>
          </p:nvSpPr>
          <p:spPr>
            <a:xfrm rot="1095328">
              <a:off x="832620" y="3068200"/>
              <a:ext cx="5446499" cy="5486400"/>
            </a:xfrm>
            <a:custGeom>
              <a:rect b="b" l="l" r="r" t="t"/>
              <a:pathLst>
                <a:path extrusionOk="0" h="5486400" w="5446499">
                  <a:moveTo>
                    <a:pt x="0" y="0"/>
                  </a:moveTo>
                  <a:lnTo>
                    <a:pt x="5446499" y="0"/>
                  </a:lnTo>
                  <a:lnTo>
                    <a:pt x="5446499" y="5486400"/>
                  </a:lnTo>
                  <a:lnTo>
                    <a:pt x="0" y="5486400"/>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7"/>
            <p:cNvSpPr txBox="1"/>
            <p:nvPr/>
          </p:nvSpPr>
          <p:spPr>
            <a:xfrm>
              <a:off x="1432046" y="4412722"/>
              <a:ext cx="4102760" cy="3570673"/>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1" lang="en-US" sz="2564">
                  <a:solidFill>
                    <a:srgbClr val="FFFFFF"/>
                  </a:solidFill>
                  <a:latin typeface="Poppins"/>
                  <a:ea typeface="Poppins"/>
                  <a:cs typeface="Poppins"/>
                  <a:sym typeface="Poppins"/>
                </a:rPr>
                <a:t>Išnagrinėti lyčių priežiūros atotrūkį ir jo poveikį asmenims bei visuomenei.</a:t>
              </a:r>
              <a:endParaRPr/>
            </a:p>
          </p:txBody>
        </p:sp>
        <p:sp>
          <p:nvSpPr>
            <p:cNvPr id="223" name="Google Shape;223;p7"/>
            <p:cNvSpPr txBox="1"/>
            <p:nvPr/>
          </p:nvSpPr>
          <p:spPr>
            <a:xfrm>
              <a:off x="924480" y="296264"/>
              <a:ext cx="5137818" cy="1321913"/>
            </a:xfrm>
            <a:prstGeom prst="rect">
              <a:avLst/>
            </a:prstGeom>
            <a:noFill/>
            <a:ln>
              <a:noFill/>
            </a:ln>
          </p:spPr>
          <p:txBody>
            <a:bodyPr anchorCtr="0" anchor="t" bIns="0" lIns="0" spcFirstLastPara="1" rIns="0" wrap="square" tIns="0">
              <a:spAutoFit/>
            </a:bodyPr>
            <a:lstStyle/>
            <a:p>
              <a:pPr indent="0" lvl="0" marL="0" marR="0" rtl="0" algn="ctr">
                <a:lnSpc>
                  <a:spcPct val="139979"/>
                </a:lnSpc>
                <a:spcBef>
                  <a:spcPts val="0"/>
                </a:spcBef>
                <a:spcAft>
                  <a:spcPts val="0"/>
                </a:spcAft>
                <a:buNone/>
              </a:pPr>
              <a:r>
                <a:rPr lang="en-US" sz="2909">
                  <a:solidFill>
                    <a:srgbClr val="FFFFFF"/>
                  </a:solidFill>
                  <a:latin typeface="Open Sans"/>
                  <a:ea typeface="Open Sans"/>
                  <a:cs typeface="Open Sans"/>
                  <a:sym typeface="Open Sans"/>
                </a:rPr>
                <a:t>ANALIZUOTI LYČIŲ ATOTRŪKĮ PRIEŽIŪROS S SRITYJE </a:t>
              </a:r>
              <a:endParaRPr/>
            </a:p>
          </p:txBody>
        </p:sp>
      </p:grpSp>
      <p:grpSp>
        <p:nvGrpSpPr>
          <p:cNvPr id="224" name="Google Shape;224;p7"/>
          <p:cNvGrpSpPr/>
          <p:nvPr/>
        </p:nvGrpSpPr>
        <p:grpSpPr>
          <a:xfrm>
            <a:off x="12613332" y="3417954"/>
            <a:ext cx="5314297" cy="6781666"/>
            <a:chOff x="0" y="0"/>
            <a:chExt cx="7085729" cy="9042221"/>
          </a:xfrm>
        </p:grpSpPr>
        <p:sp>
          <p:nvSpPr>
            <p:cNvPr id="225" name="Google Shape;225;p7"/>
            <p:cNvSpPr/>
            <p:nvPr/>
          </p:nvSpPr>
          <p:spPr>
            <a:xfrm>
              <a:off x="0" y="0"/>
              <a:ext cx="6970178" cy="2268476"/>
            </a:xfrm>
            <a:custGeom>
              <a:rect b="b" l="l" r="r" t="t"/>
              <a:pathLst>
                <a:path extrusionOk="0" h="2268476" w="6970178">
                  <a:moveTo>
                    <a:pt x="0" y="0"/>
                  </a:moveTo>
                  <a:lnTo>
                    <a:pt x="6970178" y="0"/>
                  </a:lnTo>
                  <a:lnTo>
                    <a:pt x="6970178" y="2268476"/>
                  </a:lnTo>
                  <a:lnTo>
                    <a:pt x="0" y="2268476"/>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7"/>
            <p:cNvSpPr/>
            <p:nvPr/>
          </p:nvSpPr>
          <p:spPr>
            <a:xfrm flipH="1" rot="9570780">
              <a:off x="851365" y="2776201"/>
              <a:ext cx="5446499" cy="5486400"/>
            </a:xfrm>
            <a:custGeom>
              <a:rect b="b" l="l" r="r" t="t"/>
              <a:pathLst>
                <a:path extrusionOk="0" h="5486400" w="5446499">
                  <a:moveTo>
                    <a:pt x="0" y="5486400"/>
                  </a:moveTo>
                  <a:lnTo>
                    <a:pt x="5446499" y="5486400"/>
                  </a:lnTo>
                  <a:lnTo>
                    <a:pt x="5446499" y="0"/>
                  </a:lnTo>
                  <a:lnTo>
                    <a:pt x="0" y="0"/>
                  </a:lnTo>
                  <a:lnTo>
                    <a:pt x="0" y="54864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7"/>
            <p:cNvSpPr txBox="1"/>
            <p:nvPr/>
          </p:nvSpPr>
          <p:spPr>
            <a:xfrm>
              <a:off x="1344916" y="3435480"/>
              <a:ext cx="4590497" cy="2973783"/>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1" lang="en-US" sz="2564">
                  <a:solidFill>
                    <a:srgbClr val="FFFFFF"/>
                  </a:solidFill>
                  <a:latin typeface="Poppins"/>
                  <a:ea typeface="Poppins"/>
                  <a:cs typeface="Poppins"/>
                  <a:sym typeface="Poppins"/>
                </a:rPr>
                <a:t>Kurti strategijas, kurios padėtų spręsti ir mažinti lyčių diskriminaciją priežiūros srityje.</a:t>
              </a:r>
              <a:endParaRPr/>
            </a:p>
          </p:txBody>
        </p:sp>
        <p:sp>
          <p:nvSpPr>
            <p:cNvPr id="228" name="Google Shape;228;p7"/>
            <p:cNvSpPr txBox="1"/>
            <p:nvPr/>
          </p:nvSpPr>
          <p:spPr>
            <a:xfrm>
              <a:off x="1523179" y="393381"/>
              <a:ext cx="4234435" cy="688034"/>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lang="en-US" sz="3121">
                  <a:solidFill>
                    <a:srgbClr val="FFFFFF"/>
                  </a:solidFill>
                  <a:latin typeface="Open Sans"/>
                  <a:ea typeface="Open Sans"/>
                  <a:cs typeface="Open Sans"/>
                  <a:sym typeface="Open Sans"/>
                </a:rPr>
                <a:t>KURTI STRATEGIJAS</a:t>
              </a:r>
              <a:endParaRPr/>
            </a:p>
          </p:txBody>
        </p:sp>
      </p:grpSp>
      <p:sp>
        <p:nvSpPr>
          <p:cNvPr id="229" name="Google Shape;229;p7"/>
          <p:cNvSpPr/>
          <p:nvPr/>
        </p:nvSpPr>
        <p:spPr>
          <a:xfrm>
            <a:off x="404889" y="8921140"/>
            <a:ext cx="4043130" cy="924866"/>
          </a:xfrm>
          <a:custGeom>
            <a:rect b="b" l="l" r="r" t="t"/>
            <a:pathLst>
              <a:path extrusionOk="0" h="924866" w="4043130">
                <a:moveTo>
                  <a:pt x="0" y="0"/>
                </a:moveTo>
                <a:lnTo>
                  <a:pt x="4043130" y="0"/>
                </a:lnTo>
                <a:lnTo>
                  <a:pt x="4043130" y="924866"/>
                </a:lnTo>
                <a:lnTo>
                  <a:pt x="0" y="9248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233" name="Shape 233"/>
        <p:cNvGrpSpPr/>
        <p:nvPr/>
      </p:nvGrpSpPr>
      <p:grpSpPr>
        <a:xfrm>
          <a:off x="0" y="0"/>
          <a:ext cx="0" cy="0"/>
          <a:chOff x="0" y="0"/>
          <a:chExt cx="0" cy="0"/>
        </a:xfrm>
      </p:grpSpPr>
      <p:grpSp>
        <p:nvGrpSpPr>
          <p:cNvPr id="234" name="Google Shape;234;p8"/>
          <p:cNvGrpSpPr/>
          <p:nvPr/>
        </p:nvGrpSpPr>
        <p:grpSpPr>
          <a:xfrm>
            <a:off x="13646504" y="3860122"/>
            <a:ext cx="4253936" cy="6202292"/>
            <a:chOff x="0" y="-152400"/>
            <a:chExt cx="5671915" cy="8269723"/>
          </a:xfrm>
        </p:grpSpPr>
        <p:sp>
          <p:nvSpPr>
            <p:cNvPr id="235" name="Google Shape;235;p8"/>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8"/>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grpSp>
        <p:nvGrpSpPr>
          <p:cNvPr id="237" name="Google Shape;237;p8"/>
          <p:cNvGrpSpPr/>
          <p:nvPr/>
        </p:nvGrpSpPr>
        <p:grpSpPr>
          <a:xfrm>
            <a:off x="5897880" y="4278082"/>
            <a:ext cx="6492240" cy="1566394"/>
            <a:chOff x="0" y="-180975"/>
            <a:chExt cx="8656320" cy="2088526"/>
          </a:xfrm>
        </p:grpSpPr>
        <p:sp>
          <p:nvSpPr>
            <p:cNvPr id="238" name="Google Shape;238;p8"/>
            <p:cNvSpPr txBox="1"/>
            <p:nvPr/>
          </p:nvSpPr>
          <p:spPr>
            <a:xfrm>
              <a:off x="69890" y="-180975"/>
              <a:ext cx="8516541" cy="2063126"/>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b="1" lang="en-US" sz="9300">
                  <a:solidFill>
                    <a:srgbClr val="FFFFFF"/>
                  </a:solidFill>
                  <a:latin typeface="Open Sans"/>
                  <a:ea typeface="Open Sans"/>
                  <a:cs typeface="Open Sans"/>
                  <a:sym typeface="Open Sans"/>
                </a:rPr>
                <a:t>ĮVADAS</a:t>
              </a:r>
              <a:endParaRPr/>
            </a:p>
          </p:txBody>
        </p:sp>
        <p:cxnSp>
          <p:nvCxnSpPr>
            <p:cNvPr id="239" name="Google Shape;239;p8"/>
            <p:cNvCxnSpPr/>
            <p:nvPr/>
          </p:nvCxnSpPr>
          <p:spPr>
            <a:xfrm>
              <a:off x="0" y="1907551"/>
              <a:ext cx="8656320" cy="0"/>
            </a:xfrm>
            <a:prstGeom prst="straightConnector1">
              <a:avLst/>
            </a:prstGeom>
            <a:noFill/>
            <a:ln cap="flat" cmpd="sng" w="50800">
              <a:solidFill>
                <a:srgbClr val="FFFFFF"/>
              </a:solidFill>
              <a:prstDash val="solid"/>
              <a:round/>
              <a:headEnd len="sm" w="sm" type="none"/>
              <a:tailEnd len="sm" w="sm" type="none"/>
            </a:ln>
          </p:spPr>
        </p:cxnSp>
      </p:grpSp>
      <p:sp>
        <p:nvSpPr>
          <p:cNvPr id="240" name="Google Shape;240;p8"/>
          <p:cNvSpPr/>
          <p:nvPr/>
        </p:nvSpPr>
        <p:spPr>
          <a:xfrm>
            <a:off x="389084" y="8612009"/>
            <a:ext cx="4043130" cy="924866"/>
          </a:xfrm>
          <a:custGeom>
            <a:rect b="b" l="l" r="r" t="t"/>
            <a:pathLst>
              <a:path extrusionOk="0" h="924866" w="4043130">
                <a:moveTo>
                  <a:pt x="0" y="0"/>
                </a:moveTo>
                <a:lnTo>
                  <a:pt x="4043131" y="0"/>
                </a:lnTo>
                <a:lnTo>
                  <a:pt x="4043131" y="924866"/>
                </a:lnTo>
                <a:lnTo>
                  <a:pt x="0" y="92486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D94"/>
        </a:solidFill>
      </p:bgPr>
    </p:bg>
    <p:spTree>
      <p:nvGrpSpPr>
        <p:cNvPr id="244" name="Shape 244"/>
        <p:cNvGrpSpPr/>
        <p:nvPr/>
      </p:nvGrpSpPr>
      <p:grpSpPr>
        <a:xfrm>
          <a:off x="0" y="0"/>
          <a:ext cx="0" cy="0"/>
          <a:chOff x="0" y="0"/>
          <a:chExt cx="0" cy="0"/>
        </a:xfrm>
      </p:grpSpPr>
      <p:grpSp>
        <p:nvGrpSpPr>
          <p:cNvPr id="245" name="Google Shape;245;p9"/>
          <p:cNvGrpSpPr/>
          <p:nvPr/>
        </p:nvGrpSpPr>
        <p:grpSpPr>
          <a:xfrm>
            <a:off x="13646504" y="3860122"/>
            <a:ext cx="4253936" cy="6202292"/>
            <a:chOff x="0" y="-152400"/>
            <a:chExt cx="5671915" cy="8269723"/>
          </a:xfrm>
        </p:grpSpPr>
        <p:sp>
          <p:nvSpPr>
            <p:cNvPr id="246" name="Google Shape;246;p9"/>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9"/>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248" name="Google Shape;248;p9"/>
          <p:cNvSpPr txBox="1"/>
          <p:nvPr/>
        </p:nvSpPr>
        <p:spPr>
          <a:xfrm>
            <a:off x="4526257" y="232498"/>
            <a:ext cx="12929194" cy="764349"/>
          </a:xfrm>
          <a:prstGeom prst="rect">
            <a:avLst/>
          </a:prstGeom>
          <a:noFill/>
          <a:ln>
            <a:noFill/>
          </a:ln>
        </p:spPr>
        <p:txBody>
          <a:bodyPr anchorCtr="0" anchor="t" bIns="0" lIns="0" spcFirstLastPara="1" rIns="0" wrap="square" tIns="0">
            <a:spAutoFit/>
          </a:bodyPr>
          <a:lstStyle/>
          <a:p>
            <a:pPr indent="0" lvl="0" marL="0" marR="0" rtl="0" algn="ctr">
              <a:lnSpc>
                <a:spcPct val="139982"/>
              </a:lnSpc>
              <a:spcBef>
                <a:spcPts val="0"/>
              </a:spcBef>
              <a:spcAft>
                <a:spcPts val="0"/>
              </a:spcAft>
              <a:buNone/>
            </a:pPr>
            <a:r>
              <a:rPr b="1" lang="en-US" sz="4472">
                <a:solidFill>
                  <a:srgbClr val="FFFFFF"/>
                </a:solidFill>
                <a:latin typeface="Open Sans"/>
                <a:ea typeface="Open Sans"/>
                <a:cs typeface="Open Sans"/>
                <a:sym typeface="Open Sans"/>
              </a:rPr>
              <a:t>PASAULINIS LYČIŲ ATOTRŪKIO INDEKSAS</a:t>
            </a:r>
            <a:endParaRPr/>
          </a:p>
        </p:txBody>
      </p:sp>
      <p:grpSp>
        <p:nvGrpSpPr>
          <p:cNvPr id="249" name="Google Shape;249;p9"/>
          <p:cNvGrpSpPr/>
          <p:nvPr/>
        </p:nvGrpSpPr>
        <p:grpSpPr>
          <a:xfrm>
            <a:off x="0" y="1388821"/>
            <a:ext cx="4172087" cy="8715057"/>
            <a:chOff x="0" y="0"/>
            <a:chExt cx="5562783" cy="11620076"/>
          </a:xfrm>
        </p:grpSpPr>
        <p:sp>
          <p:nvSpPr>
            <p:cNvPr id="250" name="Google Shape;250;p9"/>
            <p:cNvSpPr/>
            <p:nvPr/>
          </p:nvSpPr>
          <p:spPr>
            <a:xfrm>
              <a:off x="0" y="4167184"/>
              <a:ext cx="5537913" cy="7452892"/>
            </a:xfrm>
            <a:custGeom>
              <a:rect b="b" l="l" r="r" t="t"/>
              <a:pathLst>
                <a:path extrusionOk="0" h="7452892" w="5537913">
                  <a:moveTo>
                    <a:pt x="0" y="0"/>
                  </a:moveTo>
                  <a:lnTo>
                    <a:pt x="5537913" y="0"/>
                  </a:lnTo>
                  <a:lnTo>
                    <a:pt x="5537913" y="7452892"/>
                  </a:lnTo>
                  <a:lnTo>
                    <a:pt x="0" y="7452892"/>
                  </a:lnTo>
                  <a:lnTo>
                    <a:pt x="0" y="0"/>
                  </a:lnTo>
                  <a:close/>
                </a:path>
              </a:pathLst>
            </a:custGeom>
            <a:blipFill rotWithShape="1">
              <a:blip r:embed="rId4">
                <a:alphaModFix/>
              </a:blip>
              <a:stretch>
                <a:fillRect b="-108733" l="-12611" r="-107702" t="-148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9"/>
            <p:cNvSpPr/>
            <p:nvPr/>
          </p:nvSpPr>
          <p:spPr>
            <a:xfrm>
              <a:off x="0" y="1157836"/>
              <a:ext cx="5562783" cy="2177816"/>
            </a:xfrm>
            <a:custGeom>
              <a:rect b="b" l="l" r="r" t="t"/>
              <a:pathLst>
                <a:path extrusionOk="0" h="2177816" w="5562783">
                  <a:moveTo>
                    <a:pt x="0" y="0"/>
                  </a:moveTo>
                  <a:lnTo>
                    <a:pt x="5562783" y="0"/>
                  </a:lnTo>
                  <a:lnTo>
                    <a:pt x="5562783" y="2177816"/>
                  </a:lnTo>
                  <a:lnTo>
                    <a:pt x="0" y="2177816"/>
                  </a:lnTo>
                  <a:lnTo>
                    <a:pt x="0" y="0"/>
                  </a:lnTo>
                  <a:close/>
                </a:path>
              </a:pathLst>
            </a:custGeom>
            <a:blipFill rotWithShape="1">
              <a:blip r:embed="rId4">
                <a:alphaModFix/>
              </a:blip>
              <a:stretch>
                <a:fillRect b="0" l="-12386" r="-106946" t="-61942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9"/>
            <p:cNvSpPr/>
            <p:nvPr/>
          </p:nvSpPr>
          <p:spPr>
            <a:xfrm>
              <a:off x="1083879" y="0"/>
              <a:ext cx="3395026" cy="1035483"/>
            </a:xfrm>
            <a:custGeom>
              <a:rect b="b" l="l" r="r" t="t"/>
              <a:pathLst>
                <a:path extrusionOk="0" h="1035483" w="3395026">
                  <a:moveTo>
                    <a:pt x="0" y="0"/>
                  </a:moveTo>
                  <a:lnTo>
                    <a:pt x="3395025" y="0"/>
                  </a:lnTo>
                  <a:lnTo>
                    <a:pt x="3395025" y="1035483"/>
                  </a:lnTo>
                  <a:lnTo>
                    <a:pt x="0" y="1035483"/>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9"/>
            <p:cNvSpPr txBox="1"/>
            <p:nvPr/>
          </p:nvSpPr>
          <p:spPr>
            <a:xfrm>
              <a:off x="1674711" y="178050"/>
              <a:ext cx="2213360" cy="602728"/>
            </a:xfrm>
            <a:prstGeom prst="rect">
              <a:avLst/>
            </a:prstGeom>
            <a:noFill/>
            <a:ln>
              <a:noFill/>
            </a:ln>
          </p:spPr>
          <p:txBody>
            <a:bodyPr anchorCtr="0" anchor="t" bIns="0" lIns="0" spcFirstLastPara="1" rIns="0" wrap="square" tIns="0">
              <a:spAutoFit/>
            </a:bodyPr>
            <a:lstStyle/>
            <a:p>
              <a:pPr indent="0" lvl="0" marL="0" marR="0" rtl="0" algn="ctr">
                <a:lnSpc>
                  <a:spcPct val="140030"/>
                </a:lnSpc>
                <a:spcBef>
                  <a:spcPts val="0"/>
                </a:spcBef>
                <a:spcAft>
                  <a:spcPts val="0"/>
                </a:spcAft>
                <a:buNone/>
              </a:pPr>
              <a:r>
                <a:rPr b="1" lang="en-US" sz="2638">
                  <a:solidFill>
                    <a:srgbClr val="FFFFFF"/>
                  </a:solidFill>
                  <a:latin typeface="Poppins"/>
                  <a:ea typeface="Poppins"/>
                  <a:cs typeface="Poppins"/>
                  <a:sym typeface="Poppins"/>
                </a:rPr>
                <a:t>AMERIKA</a:t>
              </a:r>
              <a:endParaRPr/>
            </a:p>
          </p:txBody>
        </p:sp>
      </p:grpSp>
      <p:sp>
        <p:nvSpPr>
          <p:cNvPr id="254" name="Google Shape;254;p9"/>
          <p:cNvSpPr/>
          <p:nvPr/>
        </p:nvSpPr>
        <p:spPr>
          <a:xfrm>
            <a:off x="10501633" y="6033368"/>
            <a:ext cx="3659319" cy="4069813"/>
          </a:xfrm>
          <a:custGeom>
            <a:rect b="b" l="l" r="r" t="t"/>
            <a:pathLst>
              <a:path extrusionOk="0" h="4069813" w="3659319">
                <a:moveTo>
                  <a:pt x="0" y="0"/>
                </a:moveTo>
                <a:lnTo>
                  <a:pt x="3659319" y="0"/>
                </a:lnTo>
                <a:lnTo>
                  <a:pt x="3659319" y="4069813"/>
                </a:lnTo>
                <a:lnTo>
                  <a:pt x="0" y="4069813"/>
                </a:lnTo>
                <a:lnTo>
                  <a:pt x="0" y="0"/>
                </a:lnTo>
                <a:close/>
              </a:path>
            </a:pathLst>
          </a:custGeom>
          <a:blipFill rotWithShape="1">
            <a:blip r:embed="rId6">
              <a:alphaModFix/>
            </a:blip>
            <a:stretch>
              <a:fillRect b="-39212" l="-39493" r="-110526" t="-8053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9"/>
          <p:cNvSpPr/>
          <p:nvPr/>
        </p:nvSpPr>
        <p:spPr>
          <a:xfrm>
            <a:off x="14430483" y="3643079"/>
            <a:ext cx="3469957" cy="6460102"/>
          </a:xfrm>
          <a:custGeom>
            <a:rect b="b" l="l" r="r" t="t"/>
            <a:pathLst>
              <a:path extrusionOk="0" h="6460102" w="3469957">
                <a:moveTo>
                  <a:pt x="0" y="0"/>
                </a:moveTo>
                <a:lnTo>
                  <a:pt x="3469957" y="0"/>
                </a:lnTo>
                <a:lnTo>
                  <a:pt x="3469957" y="6460102"/>
                </a:lnTo>
                <a:lnTo>
                  <a:pt x="0" y="6460102"/>
                </a:lnTo>
                <a:lnTo>
                  <a:pt x="0" y="0"/>
                </a:lnTo>
                <a:close/>
              </a:path>
            </a:pathLst>
          </a:custGeom>
          <a:blipFill rotWithShape="1">
            <a:blip r:embed="rId4">
              <a:alphaModFix/>
            </a:blip>
            <a:stretch>
              <a:fillRect b="-10606" l="-109604" r="0" t="-3396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9"/>
          <p:cNvSpPr/>
          <p:nvPr/>
        </p:nvSpPr>
        <p:spPr>
          <a:xfrm>
            <a:off x="10501633" y="2243107"/>
            <a:ext cx="3659319" cy="3701021"/>
          </a:xfrm>
          <a:custGeom>
            <a:rect b="b" l="l" r="r" t="t"/>
            <a:pathLst>
              <a:path extrusionOk="0" h="3701021" w="3659319">
                <a:moveTo>
                  <a:pt x="0" y="0"/>
                </a:moveTo>
                <a:lnTo>
                  <a:pt x="3659319" y="0"/>
                </a:lnTo>
                <a:lnTo>
                  <a:pt x="3659319" y="3701020"/>
                </a:lnTo>
                <a:lnTo>
                  <a:pt x="0" y="3701020"/>
                </a:lnTo>
                <a:lnTo>
                  <a:pt x="0" y="0"/>
                </a:lnTo>
                <a:close/>
              </a:path>
            </a:pathLst>
          </a:custGeom>
          <a:blipFill rotWithShape="1">
            <a:blip r:embed="rId4">
              <a:alphaModFix/>
            </a:blip>
            <a:stretch>
              <a:fillRect b="-40338" l="-10457" r="-105191" t="-13345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9"/>
          <p:cNvSpPr/>
          <p:nvPr/>
        </p:nvSpPr>
        <p:spPr>
          <a:xfrm>
            <a:off x="10501633" y="1120015"/>
            <a:ext cx="6757667" cy="1033850"/>
          </a:xfrm>
          <a:custGeom>
            <a:rect b="b" l="l" r="r" t="t"/>
            <a:pathLst>
              <a:path extrusionOk="0" h="1033850" w="6757667">
                <a:moveTo>
                  <a:pt x="0" y="0"/>
                </a:moveTo>
                <a:lnTo>
                  <a:pt x="6757667" y="0"/>
                </a:lnTo>
                <a:lnTo>
                  <a:pt x="6757667" y="1033851"/>
                </a:lnTo>
                <a:lnTo>
                  <a:pt x="0" y="1033851"/>
                </a:lnTo>
                <a:lnTo>
                  <a:pt x="0" y="0"/>
                </a:lnTo>
                <a:close/>
              </a:path>
            </a:pathLst>
          </a:custGeom>
          <a:blipFill rotWithShape="1">
            <a:blip r:embed="rId5">
              <a:alphaModFix/>
            </a:blip>
            <a:stretch>
              <a:fillRect b="-106680" l="0" r="-367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9"/>
          <p:cNvSpPr txBox="1"/>
          <p:nvPr/>
        </p:nvSpPr>
        <p:spPr>
          <a:xfrm>
            <a:off x="10418922" y="1359248"/>
            <a:ext cx="7036529" cy="458720"/>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1" lang="en-US" sz="2564">
                <a:solidFill>
                  <a:srgbClr val="FFFFFF"/>
                </a:solidFill>
                <a:latin typeface="Poppins"/>
                <a:ea typeface="Poppins"/>
                <a:cs typeface="Poppins"/>
                <a:sym typeface="Poppins"/>
              </a:rPr>
              <a:t>AZIJA-VANDENYNO ŠALYS-AFRIKA</a:t>
            </a:r>
            <a:endParaRPr/>
          </a:p>
        </p:txBody>
      </p:sp>
      <p:sp>
        <p:nvSpPr>
          <p:cNvPr id="259" name="Google Shape;259;p9"/>
          <p:cNvSpPr/>
          <p:nvPr/>
        </p:nvSpPr>
        <p:spPr>
          <a:xfrm>
            <a:off x="5029337" y="3460550"/>
            <a:ext cx="4614616" cy="3365900"/>
          </a:xfrm>
          <a:custGeom>
            <a:rect b="b" l="l" r="r" t="t"/>
            <a:pathLst>
              <a:path extrusionOk="0" h="3365900" w="4614616">
                <a:moveTo>
                  <a:pt x="0" y="0"/>
                </a:moveTo>
                <a:lnTo>
                  <a:pt x="4614616" y="0"/>
                </a:lnTo>
                <a:lnTo>
                  <a:pt x="4614616" y="3365900"/>
                </a:lnTo>
                <a:lnTo>
                  <a:pt x="0" y="3365900"/>
                </a:lnTo>
                <a:lnTo>
                  <a:pt x="0" y="0"/>
                </a:lnTo>
                <a:close/>
              </a:path>
            </a:pathLst>
          </a:custGeom>
          <a:blipFill rotWithShape="1">
            <a:blip r:embed="rId6">
              <a:alphaModFix/>
            </a:blip>
            <a:stretch>
              <a:fillRect b="-214612" l="-38981" r="-112541" t="-2246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9"/>
          <p:cNvSpPr/>
          <p:nvPr/>
        </p:nvSpPr>
        <p:spPr>
          <a:xfrm>
            <a:off x="5029552" y="7269943"/>
            <a:ext cx="4614616" cy="2833238"/>
          </a:xfrm>
          <a:custGeom>
            <a:rect b="b" l="l" r="r" t="t"/>
            <a:pathLst>
              <a:path extrusionOk="0" h="2833238" w="4614616">
                <a:moveTo>
                  <a:pt x="0" y="0"/>
                </a:moveTo>
                <a:lnTo>
                  <a:pt x="4614616" y="0"/>
                </a:lnTo>
                <a:lnTo>
                  <a:pt x="4614616" y="2833238"/>
                </a:lnTo>
                <a:lnTo>
                  <a:pt x="0" y="2833238"/>
                </a:lnTo>
                <a:lnTo>
                  <a:pt x="0" y="0"/>
                </a:lnTo>
                <a:close/>
              </a:path>
            </a:pathLst>
          </a:custGeom>
          <a:blipFill rotWithShape="1">
            <a:blip r:embed="rId4">
              <a:alphaModFix/>
            </a:blip>
            <a:stretch>
              <a:fillRect b="-331574" l="-106347"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9"/>
          <p:cNvSpPr/>
          <p:nvPr/>
        </p:nvSpPr>
        <p:spPr>
          <a:xfrm>
            <a:off x="6646725" y="1428407"/>
            <a:ext cx="1892715" cy="725459"/>
          </a:xfrm>
          <a:custGeom>
            <a:rect b="b" l="l" r="r" t="t"/>
            <a:pathLst>
              <a:path extrusionOk="0" h="725459" w="1892715">
                <a:moveTo>
                  <a:pt x="0" y="0"/>
                </a:moveTo>
                <a:lnTo>
                  <a:pt x="1892715" y="0"/>
                </a:lnTo>
                <a:lnTo>
                  <a:pt x="1892715" y="725459"/>
                </a:lnTo>
                <a:lnTo>
                  <a:pt x="0" y="725459"/>
                </a:lnTo>
                <a:lnTo>
                  <a:pt x="0" y="0"/>
                </a:lnTo>
                <a:close/>
              </a:path>
            </a:pathLst>
          </a:custGeom>
          <a:blipFill rotWithShape="1">
            <a:blip r:embed="rId5">
              <a:alphaModFix/>
            </a:blip>
            <a:stretch>
              <a:fillRect b="0" l="0" r="-2566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9"/>
          <p:cNvSpPr txBox="1"/>
          <p:nvPr/>
        </p:nvSpPr>
        <p:spPr>
          <a:xfrm>
            <a:off x="6937774" y="1359248"/>
            <a:ext cx="1310616" cy="458720"/>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1" lang="en-US" sz="2564">
                <a:solidFill>
                  <a:srgbClr val="FFFFFF"/>
                </a:solidFill>
                <a:latin typeface="Poppins"/>
                <a:ea typeface="Poppins"/>
                <a:cs typeface="Poppins"/>
                <a:sym typeface="Poppins"/>
              </a:rPr>
              <a:t>AZIJA</a:t>
            </a:r>
            <a:endParaRPr/>
          </a:p>
        </p:txBody>
      </p:sp>
      <p:sp>
        <p:nvSpPr>
          <p:cNvPr id="263" name="Google Shape;263;p9"/>
          <p:cNvSpPr/>
          <p:nvPr/>
        </p:nvSpPr>
        <p:spPr>
          <a:xfrm>
            <a:off x="128957" y="238027"/>
            <a:ext cx="4043130" cy="924866"/>
          </a:xfrm>
          <a:custGeom>
            <a:rect b="b" l="l" r="r" t="t"/>
            <a:pathLst>
              <a:path extrusionOk="0" h="924866" w="4043130">
                <a:moveTo>
                  <a:pt x="0" y="0"/>
                </a:moveTo>
                <a:lnTo>
                  <a:pt x="4043130" y="0"/>
                </a:lnTo>
                <a:lnTo>
                  <a:pt x="4043130" y="924866"/>
                </a:lnTo>
                <a:lnTo>
                  <a:pt x="0" y="924866"/>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Audronė Kisielienė</dc:creator>
</cp:coreProperties>
</file>