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10287000" cx="18288000"/>
  <p:notesSz cx="6858000" cy="9144000"/>
  <p:embeddedFontLst>
    <p:embeddedFont>
      <p:font typeface="Poppins"/>
      <p:regular r:id="rId42"/>
      <p:bold r:id="rId43"/>
      <p:italic r:id="rId44"/>
      <p:boldItalic r:id="rId45"/>
    </p:embeddedFont>
    <p:embeddedFont>
      <p:font typeface="Montserrat"/>
      <p:bold r:id="rId46"/>
      <p:boldItalic r:id="rId47"/>
    </p:embeddedFont>
    <p:embeddedFont>
      <p:font typeface="Open Sans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2" roundtripDataSignature="AMtx7mhs7m1BMWI7x+GHaojcihcA/pXb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D74865B-FB2B-43D7-8758-C7359843DB79}">
  <a:tblStyle styleId="{8D74865B-FB2B-43D7-8758-C7359843DB7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Poppins-regular.fntdata"/><Relationship Id="rId41" Type="http://schemas.openxmlformats.org/officeDocument/2006/relationships/slide" Target="slides/slide35.xml"/><Relationship Id="rId44" Type="http://schemas.openxmlformats.org/officeDocument/2006/relationships/font" Target="fonts/Poppins-italic.fntdata"/><Relationship Id="rId43" Type="http://schemas.openxmlformats.org/officeDocument/2006/relationships/font" Target="fonts/Poppins-bold.fntdata"/><Relationship Id="rId46" Type="http://schemas.openxmlformats.org/officeDocument/2006/relationships/font" Target="fonts/Montserrat-bold.fntdata"/><Relationship Id="rId45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penSans-regular.fntdata"/><Relationship Id="rId47" Type="http://schemas.openxmlformats.org/officeDocument/2006/relationships/font" Target="fonts/Montserrat-boldItalic.fntdata"/><Relationship Id="rId49" Type="http://schemas.openxmlformats.org/officeDocument/2006/relationships/font" Target="fonts/Open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OpenSans-boldItalic.fntdata"/><Relationship Id="rId50" Type="http://schemas.openxmlformats.org/officeDocument/2006/relationships/font" Target="fonts/OpenSans-italic.fntdata"/><Relationship Id="rId52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2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2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2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2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2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2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2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3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3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3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3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3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3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3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3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3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3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3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3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2013 m. liepos 1 d.</a:t>
            </a:r>
            <a:endParaRPr/>
          </a:p>
        </p:txBody>
      </p:sp>
      <p:sp>
        <p:nvSpPr>
          <p:cNvPr id="193" name="Google Shape;193;p6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1. Pristatyti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seminarą: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„Esame čia, kad išsiaiškintume, kas slypi po nelygybe darbo vietoje, ne tam, kad ką nors apkaltintume, o tam, kad suprastume sistemas, kuriose visi gyvename ir kurios įtvirtina diskriminaciją. Taip pat aptarsime pagrindines šios diskriminacijos pasekmes, pavyzdžiui, talentų praradimą ir darbo kultūros silpninimą gerovės, inovacijų ir teisingumo atžvilgiu.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Atminkite: diskriminacija dažnai vyksta nesąmoningai.“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2. Tiems, kurie turi darbą: kas mano, kad jų darbo vietoje viskas grindžiama vien tik nuopelnais?</a:t>
            </a:r>
            <a:endParaRPr/>
          </a:p>
        </p:txBody>
      </p:sp>
      <p:sp>
        <p:nvSpPr>
          <p:cNvPr id="195" name="Google Shape;195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4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4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4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4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7.png"/><Relationship Id="rId5" Type="http://schemas.openxmlformats.org/officeDocument/2006/relationships/image" Target="../media/image30.png"/><Relationship Id="rId6" Type="http://schemas.openxmlformats.org/officeDocument/2006/relationships/image" Target="../media/image36.png"/><Relationship Id="rId7" Type="http://schemas.openxmlformats.org/officeDocument/2006/relationships/image" Target="../media/image28.png"/><Relationship Id="rId8" Type="http://schemas.openxmlformats.org/officeDocument/2006/relationships/image" Target="../media/image3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Relationship Id="rId4" Type="http://schemas.openxmlformats.org/officeDocument/2006/relationships/image" Target="../media/image3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20" Type="http://schemas.openxmlformats.org/officeDocument/2006/relationships/image" Target="../media/image51.png"/><Relationship Id="rId22" Type="http://schemas.openxmlformats.org/officeDocument/2006/relationships/image" Target="../media/image52.png"/><Relationship Id="rId21" Type="http://schemas.openxmlformats.org/officeDocument/2006/relationships/image" Target="../media/image58.png"/><Relationship Id="rId24" Type="http://schemas.openxmlformats.org/officeDocument/2006/relationships/image" Target="../media/image43.png"/><Relationship Id="rId23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49.png"/><Relationship Id="rId26" Type="http://schemas.openxmlformats.org/officeDocument/2006/relationships/image" Target="../media/image59.png"/><Relationship Id="rId25" Type="http://schemas.openxmlformats.org/officeDocument/2006/relationships/image" Target="../media/image60.png"/><Relationship Id="rId28" Type="http://schemas.openxmlformats.org/officeDocument/2006/relationships/image" Target="../media/image62.png"/><Relationship Id="rId27" Type="http://schemas.openxmlformats.org/officeDocument/2006/relationships/image" Target="../media/image64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29" Type="http://schemas.openxmlformats.org/officeDocument/2006/relationships/image" Target="../media/image71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11" Type="http://schemas.openxmlformats.org/officeDocument/2006/relationships/image" Target="../media/image44.png"/><Relationship Id="rId10" Type="http://schemas.openxmlformats.org/officeDocument/2006/relationships/image" Target="../media/image55.png"/><Relationship Id="rId13" Type="http://schemas.openxmlformats.org/officeDocument/2006/relationships/image" Target="../media/image48.png"/><Relationship Id="rId12" Type="http://schemas.openxmlformats.org/officeDocument/2006/relationships/image" Target="../media/image92.png"/><Relationship Id="rId15" Type="http://schemas.openxmlformats.org/officeDocument/2006/relationships/image" Target="../media/image46.png"/><Relationship Id="rId14" Type="http://schemas.openxmlformats.org/officeDocument/2006/relationships/image" Target="../media/image54.png"/><Relationship Id="rId17" Type="http://schemas.openxmlformats.org/officeDocument/2006/relationships/image" Target="../media/image50.png"/><Relationship Id="rId16" Type="http://schemas.openxmlformats.org/officeDocument/2006/relationships/image" Target="../media/image45.png"/><Relationship Id="rId19" Type="http://schemas.openxmlformats.org/officeDocument/2006/relationships/image" Target="../media/image56.png"/><Relationship Id="rId18" Type="http://schemas.openxmlformats.org/officeDocument/2006/relationships/image" Target="../media/image5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5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57.png"/><Relationship Id="rId10" Type="http://schemas.openxmlformats.org/officeDocument/2006/relationships/image" Target="../media/image6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63.png"/><Relationship Id="rId6" Type="http://schemas.openxmlformats.org/officeDocument/2006/relationships/image" Target="../media/image67.png"/><Relationship Id="rId7" Type="http://schemas.openxmlformats.org/officeDocument/2006/relationships/image" Target="../media/image7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63.png"/><Relationship Id="rId6" Type="http://schemas.openxmlformats.org/officeDocument/2006/relationships/image" Target="../media/image69.png"/><Relationship Id="rId7" Type="http://schemas.openxmlformats.org/officeDocument/2006/relationships/image" Target="../media/image6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63.png"/><Relationship Id="rId6" Type="http://schemas.openxmlformats.org/officeDocument/2006/relationships/image" Target="../media/image7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8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image" Target="../media/image34.png"/><Relationship Id="rId7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72.png"/><Relationship Id="rId6" Type="http://schemas.openxmlformats.org/officeDocument/2006/relationships/image" Target="../media/image7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7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83.png"/><Relationship Id="rId6" Type="http://schemas.openxmlformats.org/officeDocument/2006/relationships/image" Target="../media/image7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7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7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89.png"/><Relationship Id="rId6" Type="http://schemas.openxmlformats.org/officeDocument/2006/relationships/image" Target="../media/image8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9.png"/><Relationship Id="rId7" Type="http://schemas.openxmlformats.org/officeDocument/2006/relationships/image" Target="../media/image80.png"/><Relationship Id="rId8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8.png"/><Relationship Id="rId4" Type="http://schemas.openxmlformats.org/officeDocument/2006/relationships/image" Target="../media/image3.png"/><Relationship Id="rId5" Type="http://schemas.openxmlformats.org/officeDocument/2006/relationships/image" Target="../media/image84.jpg"/><Relationship Id="rId6" Type="http://schemas.openxmlformats.org/officeDocument/2006/relationships/image" Target="../media/image18.png"/><Relationship Id="rId7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82.png"/><Relationship Id="rId5" Type="http://schemas.openxmlformats.org/officeDocument/2006/relationships/image" Target="../media/image81.png"/><Relationship Id="rId6" Type="http://schemas.openxmlformats.org/officeDocument/2006/relationships/image" Target="../media/image87.png"/><Relationship Id="rId7" Type="http://schemas.openxmlformats.org/officeDocument/2006/relationships/image" Target="../media/image18.png"/><Relationship Id="rId8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5.png"/><Relationship Id="rId4" Type="http://schemas.openxmlformats.org/officeDocument/2006/relationships/image" Target="../media/image3.png"/><Relationship Id="rId5" Type="http://schemas.openxmlformats.org/officeDocument/2006/relationships/image" Target="../media/image18.png"/><Relationship Id="rId6" Type="http://schemas.openxmlformats.org/officeDocument/2006/relationships/image" Target="../media/image91.png"/><Relationship Id="rId7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.png"/><Relationship Id="rId5" Type="http://schemas.openxmlformats.org/officeDocument/2006/relationships/image" Target="../media/image19.png"/><Relationship Id="rId6" Type="http://schemas.openxmlformats.org/officeDocument/2006/relationships/image" Target="../media/image13.png"/><Relationship Id="rId7" Type="http://schemas.openxmlformats.org/officeDocument/2006/relationships/image" Target="../media/image18.png"/><Relationship Id="rId8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png"/><Relationship Id="rId10" Type="http://schemas.openxmlformats.org/officeDocument/2006/relationships/image" Target="../media/image22.png"/><Relationship Id="rId13" Type="http://schemas.openxmlformats.org/officeDocument/2006/relationships/image" Target="../media/image21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20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7" Type="http://schemas.openxmlformats.org/officeDocument/2006/relationships/image" Target="../media/image14.png"/><Relationship Id="rId8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43.png"/><Relationship Id="rId10" Type="http://schemas.openxmlformats.org/officeDocument/2006/relationships/image" Target="../media/image24.png"/><Relationship Id="rId13" Type="http://schemas.openxmlformats.org/officeDocument/2006/relationships/image" Target="../media/image35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33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Relationship Id="rId7" Type="http://schemas.openxmlformats.org/officeDocument/2006/relationships/image" Target="../media/image31.png"/><Relationship Id="rId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8198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533400" y="0"/>
            <a:ext cx="17754600" cy="10287000"/>
            <a:chOff x="-297975" y="0"/>
            <a:chExt cx="23672800" cy="13716000"/>
          </a:xfrm>
        </p:grpSpPr>
        <p:sp>
          <p:nvSpPr>
            <p:cNvPr id="89" name="Google Shape;89;p1"/>
            <p:cNvSpPr/>
            <p:nvPr/>
          </p:nvSpPr>
          <p:spPr>
            <a:xfrm>
              <a:off x="7431855" y="0"/>
              <a:ext cx="15942970" cy="13716000"/>
            </a:xfrm>
            <a:custGeom>
              <a:rect b="b" l="l" r="r" t="t"/>
              <a:pathLst>
                <a:path extrusionOk="0" h="13716000" w="15942970">
                  <a:moveTo>
                    <a:pt x="0" y="0"/>
                  </a:moveTo>
                  <a:lnTo>
                    <a:pt x="15942970" y="0"/>
                  </a:lnTo>
                  <a:lnTo>
                    <a:pt x="1594297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-244" r="-6376" t="-229"/>
              </a:stretch>
            </a:blipFill>
            <a:ln>
              <a:noFill/>
            </a:ln>
          </p:spPr>
        </p:sp>
        <p:sp>
          <p:nvSpPr>
            <p:cNvPr id="90" name="Google Shape;90;p1"/>
            <p:cNvSpPr txBox="1"/>
            <p:nvPr/>
          </p:nvSpPr>
          <p:spPr>
            <a:xfrm>
              <a:off x="127286" y="1301399"/>
              <a:ext cx="6661105" cy="17045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695" u="none" cap="none" strike="noStrike">
                  <a:solidFill>
                    <a:srgbClr val="404040"/>
                  </a:solidFill>
                  <a:latin typeface="Arial"/>
                  <a:ea typeface="Arial"/>
                  <a:cs typeface="Arial"/>
                  <a:sym typeface="Arial"/>
                </a:rPr>
                <a:t>VR BALANCE</a:t>
              </a:r>
              <a:endParaRPr/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66933" y="1216424"/>
              <a:ext cx="6661105" cy="17045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695" u="none" cap="none" strike="noStrike">
                  <a:solidFill>
                    <a:srgbClr val="DBEDF5"/>
                  </a:solidFill>
                  <a:latin typeface="Arial"/>
                  <a:ea typeface="Arial"/>
                  <a:cs typeface="Arial"/>
                  <a:sym typeface="Arial"/>
                </a:rPr>
                <a:t>VR BALANCE</a:t>
              </a:r>
              <a:endParaRPr/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-297975" y="4724400"/>
              <a:ext cx="6750291" cy="27685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FBFBFB"/>
                  </a:solidFill>
                  <a:latin typeface="Poppins"/>
                  <a:ea typeface="Poppins"/>
                  <a:cs typeface="Poppins"/>
                  <a:sym typeface="Poppins"/>
                </a:rPr>
                <a:t>Lyčių lygybės skatinimas darbe ir namuose pasitelkiant virtualią realybę</a:t>
              </a:r>
              <a:endParaRPr b="0" i="0" sz="2600" u="none" cap="none" strike="noStrike">
                <a:solidFill>
                  <a:srgbClr val="FBFBFB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3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916" u="none" cap="none" strike="noStrike">
                <a:solidFill>
                  <a:srgbClr val="FBFBFB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-107444" y="6936669"/>
              <a:ext cx="3560528" cy="4383155"/>
            </a:xfrm>
            <a:custGeom>
              <a:rect b="b" l="l" r="r" t="t"/>
              <a:pathLst>
                <a:path extrusionOk="0" h="4383154" w="3560528">
                  <a:moveTo>
                    <a:pt x="0" y="0"/>
                  </a:moveTo>
                  <a:lnTo>
                    <a:pt x="3560528" y="0"/>
                  </a:lnTo>
                  <a:lnTo>
                    <a:pt x="3560528" y="4383154"/>
                  </a:lnTo>
                  <a:lnTo>
                    <a:pt x="0" y="43831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94" name="Google Shape;94;p1"/>
          <p:cNvSpPr/>
          <p:nvPr/>
        </p:nvSpPr>
        <p:spPr>
          <a:xfrm>
            <a:off x="389084" y="8612009"/>
            <a:ext cx="5650629" cy="1292581"/>
          </a:xfrm>
          <a:custGeom>
            <a:rect b="b" l="l" r="r" t="t"/>
            <a:pathLst>
              <a:path extrusionOk="0" h="1292581" w="5650629">
                <a:moveTo>
                  <a:pt x="0" y="0"/>
                </a:moveTo>
                <a:lnTo>
                  <a:pt x="5650630" y="0"/>
                </a:lnTo>
                <a:lnTo>
                  <a:pt x="5650630" y="1292582"/>
                </a:lnTo>
                <a:lnTo>
                  <a:pt x="0" y="12925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0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265" name="Google Shape;265;p10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6" name="Google Shape;266;p10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267" name="Google Shape;267;p10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8" name="Google Shape;268;p10"/>
          <p:cNvGrpSpPr/>
          <p:nvPr/>
        </p:nvGrpSpPr>
        <p:grpSpPr>
          <a:xfrm>
            <a:off x="2336080" y="2172449"/>
            <a:ext cx="6468182" cy="6468182"/>
            <a:chOff x="0" y="0"/>
            <a:chExt cx="8624243" cy="8624243"/>
          </a:xfrm>
        </p:grpSpPr>
        <p:sp>
          <p:nvSpPr>
            <p:cNvPr id="269" name="Google Shape;269;p10"/>
            <p:cNvSpPr/>
            <p:nvPr/>
          </p:nvSpPr>
          <p:spPr>
            <a:xfrm>
              <a:off x="0" y="0"/>
              <a:ext cx="8624243" cy="8624243"/>
            </a:xfrm>
            <a:custGeom>
              <a:rect b="b" l="l" r="r" t="t"/>
              <a:pathLst>
                <a:path extrusionOk="0" h="8624243" w="8624243">
                  <a:moveTo>
                    <a:pt x="0" y="0"/>
                  </a:moveTo>
                  <a:lnTo>
                    <a:pt x="8624243" y="0"/>
                  </a:lnTo>
                  <a:lnTo>
                    <a:pt x="8624243" y="8624243"/>
                  </a:lnTo>
                  <a:lnTo>
                    <a:pt x="0" y="86242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0" name="Google Shape;270;p10"/>
            <p:cNvSpPr txBox="1"/>
            <p:nvPr/>
          </p:nvSpPr>
          <p:spPr>
            <a:xfrm>
              <a:off x="961379" y="1583234"/>
              <a:ext cx="2442246" cy="1137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Profesinė</a:t>
              </a:r>
              <a:endParaRPr/>
            </a:p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segregacija</a:t>
              </a:r>
              <a:endParaRPr/>
            </a:p>
          </p:txBody>
        </p:sp>
        <p:sp>
          <p:nvSpPr>
            <p:cNvPr id="271" name="Google Shape;271;p10"/>
            <p:cNvSpPr txBox="1"/>
            <p:nvPr/>
          </p:nvSpPr>
          <p:spPr>
            <a:xfrm>
              <a:off x="921773" y="1541692"/>
              <a:ext cx="2442246" cy="1137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Profesinė</a:t>
              </a:r>
              <a:endParaRPr/>
            </a:p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segregacija</a:t>
              </a:r>
              <a:endParaRPr/>
            </a:p>
          </p:txBody>
        </p:sp>
        <p:sp>
          <p:nvSpPr>
            <p:cNvPr id="272" name="Google Shape;272;p10"/>
            <p:cNvSpPr txBox="1"/>
            <p:nvPr/>
          </p:nvSpPr>
          <p:spPr>
            <a:xfrm>
              <a:off x="5574484" y="1874405"/>
              <a:ext cx="1979607" cy="5554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atlyginimų skirtumai</a:t>
              </a:r>
              <a:endParaRPr/>
            </a:p>
          </p:txBody>
        </p:sp>
        <p:sp>
          <p:nvSpPr>
            <p:cNvPr id="273" name="Google Shape;273;p10"/>
            <p:cNvSpPr txBox="1"/>
            <p:nvPr/>
          </p:nvSpPr>
          <p:spPr>
            <a:xfrm>
              <a:off x="5523962" y="1832864"/>
              <a:ext cx="1979607" cy="5554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atlyginimų skirtumai</a:t>
              </a:r>
              <a:endParaRPr/>
            </a:p>
          </p:txBody>
        </p:sp>
        <p:sp>
          <p:nvSpPr>
            <p:cNvPr id="274" name="Google Shape;274;p10"/>
            <p:cNvSpPr txBox="1"/>
            <p:nvPr/>
          </p:nvSpPr>
          <p:spPr>
            <a:xfrm>
              <a:off x="404173" y="6075251"/>
              <a:ext cx="3073554" cy="1137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Nelygi priežiūros darbo našta</a:t>
              </a:r>
              <a:endParaRPr/>
            </a:p>
          </p:txBody>
        </p:sp>
        <p:sp>
          <p:nvSpPr>
            <p:cNvPr id="275" name="Google Shape;275;p10"/>
            <p:cNvSpPr txBox="1"/>
            <p:nvPr/>
          </p:nvSpPr>
          <p:spPr>
            <a:xfrm>
              <a:off x="367122" y="6032971"/>
              <a:ext cx="3073554" cy="1137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nelygi priežiūros darbo našta</a:t>
              </a:r>
              <a:endParaRPr/>
            </a:p>
          </p:txBody>
        </p:sp>
        <p:sp>
          <p:nvSpPr>
            <p:cNvPr id="276" name="Google Shape;276;p10"/>
            <p:cNvSpPr txBox="1"/>
            <p:nvPr/>
          </p:nvSpPr>
          <p:spPr>
            <a:xfrm>
              <a:off x="5027511" y="5784080"/>
              <a:ext cx="3073554" cy="1720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ribota galimybė užimti vadovaujančias pareigas</a:t>
              </a:r>
              <a:endParaRPr/>
            </a:p>
          </p:txBody>
        </p:sp>
        <p:sp>
          <p:nvSpPr>
            <p:cNvPr id="277" name="Google Shape;277;p10"/>
            <p:cNvSpPr txBox="1"/>
            <p:nvPr/>
          </p:nvSpPr>
          <p:spPr>
            <a:xfrm>
              <a:off x="4976989" y="5741799"/>
              <a:ext cx="3073554" cy="1720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8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ribota galimybė užimti vadovaujančias pareigas</a:t>
              </a:r>
              <a:endParaRPr/>
            </a:p>
          </p:txBody>
        </p:sp>
      </p:grpSp>
      <p:sp>
        <p:nvSpPr>
          <p:cNvPr id="278" name="Google Shape;278;p10"/>
          <p:cNvSpPr/>
          <p:nvPr/>
        </p:nvSpPr>
        <p:spPr>
          <a:xfrm>
            <a:off x="9144000" y="4359154"/>
            <a:ext cx="1251527" cy="709609"/>
          </a:xfrm>
          <a:custGeom>
            <a:rect b="b" l="l" r="r" t="t"/>
            <a:pathLst>
              <a:path extrusionOk="0" h="709609" w="1251527">
                <a:moveTo>
                  <a:pt x="0" y="0"/>
                </a:moveTo>
                <a:lnTo>
                  <a:pt x="1251527" y="0"/>
                </a:lnTo>
                <a:lnTo>
                  <a:pt x="1251527" y="709609"/>
                </a:lnTo>
                <a:lnTo>
                  <a:pt x="0" y="709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10"/>
          <p:cNvSpPr/>
          <p:nvPr/>
        </p:nvSpPr>
        <p:spPr>
          <a:xfrm>
            <a:off x="9144000" y="6145088"/>
            <a:ext cx="1251527" cy="709609"/>
          </a:xfrm>
          <a:custGeom>
            <a:rect b="b" l="l" r="r" t="t"/>
            <a:pathLst>
              <a:path extrusionOk="0" h="709609" w="1251527">
                <a:moveTo>
                  <a:pt x="0" y="0"/>
                </a:moveTo>
                <a:lnTo>
                  <a:pt x="1251527" y="0"/>
                </a:lnTo>
                <a:lnTo>
                  <a:pt x="1251527" y="709609"/>
                </a:lnTo>
                <a:lnTo>
                  <a:pt x="0" y="709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10"/>
          <p:cNvSpPr/>
          <p:nvPr/>
        </p:nvSpPr>
        <p:spPr>
          <a:xfrm>
            <a:off x="9144000" y="7931022"/>
            <a:ext cx="1251527" cy="709609"/>
          </a:xfrm>
          <a:custGeom>
            <a:rect b="b" l="l" r="r" t="t"/>
            <a:pathLst>
              <a:path extrusionOk="0" h="709609" w="1251527">
                <a:moveTo>
                  <a:pt x="0" y="0"/>
                </a:moveTo>
                <a:lnTo>
                  <a:pt x="1251527" y="0"/>
                </a:lnTo>
                <a:lnTo>
                  <a:pt x="1251527" y="709609"/>
                </a:lnTo>
                <a:lnTo>
                  <a:pt x="0" y="709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10"/>
          <p:cNvSpPr/>
          <p:nvPr/>
        </p:nvSpPr>
        <p:spPr>
          <a:xfrm>
            <a:off x="9470341" y="2347228"/>
            <a:ext cx="4916665" cy="1610208"/>
          </a:xfrm>
          <a:custGeom>
            <a:rect b="b" l="l" r="r" t="t"/>
            <a:pathLst>
              <a:path extrusionOk="0" h="1610208" w="4916665">
                <a:moveTo>
                  <a:pt x="0" y="0"/>
                </a:moveTo>
                <a:lnTo>
                  <a:pt x="4916665" y="0"/>
                </a:lnTo>
                <a:lnTo>
                  <a:pt x="4916665" y="1610208"/>
                </a:lnTo>
                <a:lnTo>
                  <a:pt x="0" y="16102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10"/>
          <p:cNvSpPr txBox="1"/>
          <p:nvPr/>
        </p:nvSpPr>
        <p:spPr>
          <a:xfrm>
            <a:off x="2576587" y="671668"/>
            <a:ext cx="11538545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DISKRIMINACIJA ŠIANDIEN</a:t>
            </a:r>
            <a:endParaRPr/>
          </a:p>
        </p:txBody>
      </p:sp>
      <p:sp>
        <p:nvSpPr>
          <p:cNvPr id="283" name="Google Shape;283;p10"/>
          <p:cNvSpPr txBox="1"/>
          <p:nvPr/>
        </p:nvSpPr>
        <p:spPr>
          <a:xfrm>
            <a:off x="10556551" y="4321748"/>
            <a:ext cx="1998415" cy="67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16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Moterys</a:t>
            </a:r>
            <a:endParaRPr/>
          </a:p>
        </p:txBody>
      </p:sp>
      <p:sp>
        <p:nvSpPr>
          <p:cNvPr id="284" name="Google Shape;284;p10"/>
          <p:cNvSpPr txBox="1"/>
          <p:nvPr/>
        </p:nvSpPr>
        <p:spPr>
          <a:xfrm>
            <a:off x="10556551" y="6040313"/>
            <a:ext cx="4265003" cy="1360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16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Lyties įvairovę turintys asmenys</a:t>
            </a:r>
            <a:endParaRPr/>
          </a:p>
        </p:txBody>
      </p:sp>
      <p:sp>
        <p:nvSpPr>
          <p:cNvPr id="285" name="Google Shape;285;p10"/>
          <p:cNvSpPr txBox="1"/>
          <p:nvPr/>
        </p:nvSpPr>
        <p:spPr>
          <a:xfrm>
            <a:off x="10556551" y="7893615"/>
            <a:ext cx="1094795" cy="67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16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Vyrai</a:t>
            </a:r>
            <a:endParaRPr/>
          </a:p>
        </p:txBody>
      </p:sp>
      <p:sp>
        <p:nvSpPr>
          <p:cNvPr id="286" name="Google Shape;286;p10"/>
          <p:cNvSpPr txBox="1"/>
          <p:nvPr/>
        </p:nvSpPr>
        <p:spPr>
          <a:xfrm>
            <a:off x="10233729" y="2534593"/>
            <a:ext cx="3488064" cy="1102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88" u="none" cap="none" strike="noStrike">
                <a:solidFill>
                  <a:srgbClr val="5BB0D2"/>
                </a:solidFill>
                <a:latin typeface="Arial"/>
                <a:ea typeface="Arial"/>
                <a:cs typeface="Arial"/>
                <a:sym typeface="Arial"/>
              </a:rPr>
              <a:t>Poveikis</a:t>
            </a:r>
            <a:endParaRPr/>
          </a:p>
        </p:txBody>
      </p:sp>
      <p:sp>
        <p:nvSpPr>
          <p:cNvPr id="287" name="Google Shape;287;p10"/>
          <p:cNvSpPr txBox="1"/>
          <p:nvPr/>
        </p:nvSpPr>
        <p:spPr>
          <a:xfrm>
            <a:off x="10184642" y="2487795"/>
            <a:ext cx="3488064" cy="1102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Poveikis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/>
          <p:nvPr/>
        </p:nvSpPr>
        <p:spPr>
          <a:xfrm>
            <a:off x="2658719" y="1865873"/>
            <a:ext cx="12970562" cy="7539139"/>
          </a:xfrm>
          <a:custGeom>
            <a:rect b="b" l="l" r="r" t="t"/>
            <a:pathLst>
              <a:path extrusionOk="0" h="7539139" w="12970562">
                <a:moveTo>
                  <a:pt x="0" y="0"/>
                </a:moveTo>
                <a:lnTo>
                  <a:pt x="12970562" y="0"/>
                </a:lnTo>
                <a:lnTo>
                  <a:pt x="12970562" y="7539139"/>
                </a:lnTo>
                <a:lnTo>
                  <a:pt x="0" y="75391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3" name="Google Shape;293;p11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294" name="Google Shape;294;p11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5" name="Google Shape;295;p11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296" name="Google Shape;296;p11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1"/>
          <p:cNvSpPr txBox="1"/>
          <p:nvPr/>
        </p:nvSpPr>
        <p:spPr>
          <a:xfrm>
            <a:off x="2057400" y="547537"/>
            <a:ext cx="14020800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ISPANIJOS IŠŠŪKIAI, SUSIJĘ SU LYČIŲ NELYGYBE</a:t>
            </a:r>
            <a:endParaRPr/>
          </a:p>
        </p:txBody>
      </p:sp>
      <p:sp>
        <p:nvSpPr>
          <p:cNvPr id="298" name="Google Shape;298;p11"/>
          <p:cNvSpPr txBox="1"/>
          <p:nvPr/>
        </p:nvSpPr>
        <p:spPr>
          <a:xfrm>
            <a:off x="2557566" y="9587621"/>
            <a:ext cx="6212223" cy="258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Šaltinis: Pasaulio ekonomikos forumas, 2024 m. pasaulinis lyčių nelygybės indeksas. </a:t>
            </a:r>
            <a:endParaRPr/>
          </a:p>
        </p:txBody>
      </p:sp>
      <p:sp>
        <p:nvSpPr>
          <p:cNvPr id="299" name="Google Shape;299;p11"/>
          <p:cNvSpPr/>
          <p:nvPr/>
        </p:nvSpPr>
        <p:spPr>
          <a:xfrm rot="-5400000">
            <a:off x="3165523" y="6407950"/>
            <a:ext cx="1020683" cy="1021206"/>
          </a:xfrm>
          <a:custGeom>
            <a:rect b="b" l="l" r="r" t="t"/>
            <a:pathLst>
              <a:path extrusionOk="0" h="1021206" w="1020683">
                <a:moveTo>
                  <a:pt x="0" y="0"/>
                </a:moveTo>
                <a:lnTo>
                  <a:pt x="1020683" y="0"/>
                </a:lnTo>
                <a:lnTo>
                  <a:pt x="1020683" y="1021206"/>
                </a:lnTo>
                <a:lnTo>
                  <a:pt x="0" y="10212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7107" l="-329" r="-149047" t="-39963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00" name="Google Shape;300;p11"/>
          <p:cNvSpPr/>
          <p:nvPr/>
        </p:nvSpPr>
        <p:spPr>
          <a:xfrm>
            <a:off x="7784341" y="8492735"/>
            <a:ext cx="7610837" cy="912278"/>
          </a:xfrm>
          <a:custGeom>
            <a:rect b="b" l="l" r="r" t="t"/>
            <a:pathLst>
              <a:path extrusionOk="0" h="912278" w="7610837">
                <a:moveTo>
                  <a:pt x="0" y="0"/>
                </a:moveTo>
                <a:lnTo>
                  <a:pt x="7610837" y="0"/>
                </a:lnTo>
                <a:lnTo>
                  <a:pt x="7610837" y="912277"/>
                </a:lnTo>
                <a:lnTo>
                  <a:pt x="0" y="912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26004" l="-131" r="0" t="-133938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01" name="Google Shape;301;p11"/>
          <p:cNvSpPr/>
          <p:nvPr/>
        </p:nvSpPr>
        <p:spPr>
          <a:xfrm>
            <a:off x="7784341" y="5635443"/>
            <a:ext cx="7610837" cy="912278"/>
          </a:xfrm>
          <a:custGeom>
            <a:rect b="b" l="l" r="r" t="t"/>
            <a:pathLst>
              <a:path extrusionOk="0" h="912278" w="7610837">
                <a:moveTo>
                  <a:pt x="0" y="0"/>
                </a:moveTo>
                <a:lnTo>
                  <a:pt x="7610837" y="0"/>
                </a:lnTo>
                <a:lnTo>
                  <a:pt x="7610837" y="912277"/>
                </a:lnTo>
                <a:lnTo>
                  <a:pt x="0" y="912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26004" l="-131" r="0" t="-133938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7" name="Google Shape;307;p12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308" name="Google Shape;308;p12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9" name="Google Shape;309;p12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310" name="Google Shape;310;p12"/>
          <p:cNvSpPr txBox="1"/>
          <p:nvPr/>
        </p:nvSpPr>
        <p:spPr>
          <a:xfrm>
            <a:off x="-202600" y="1601951"/>
            <a:ext cx="13716000" cy="52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27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DISKRIMINACIJOS DARBO VIETOJE PRIEŽASTYS</a:t>
            </a:r>
            <a:endParaRPr/>
          </a:p>
        </p:txBody>
      </p:sp>
      <p:cxnSp>
        <p:nvCxnSpPr>
          <p:cNvPr id="311" name="Google Shape;311;p12"/>
          <p:cNvCxnSpPr/>
          <p:nvPr/>
        </p:nvCxnSpPr>
        <p:spPr>
          <a:xfrm>
            <a:off x="5897880" y="7601902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7" name="Google Shape;317;p13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318" name="Google Shape;318;p13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9" name="Google Shape;319;p13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grpSp>
        <p:nvGrpSpPr>
          <p:cNvPr id="320" name="Google Shape;320;p13"/>
          <p:cNvGrpSpPr/>
          <p:nvPr/>
        </p:nvGrpSpPr>
        <p:grpSpPr>
          <a:xfrm>
            <a:off x="556959" y="1799345"/>
            <a:ext cx="5242540" cy="1268940"/>
            <a:chOff x="0" y="0"/>
            <a:chExt cx="6990053" cy="1691920"/>
          </a:xfrm>
        </p:grpSpPr>
        <p:sp>
          <p:nvSpPr>
            <p:cNvPr id="321" name="Google Shape;321;p13"/>
            <p:cNvSpPr/>
            <p:nvPr/>
          </p:nvSpPr>
          <p:spPr>
            <a:xfrm>
              <a:off x="1354018" y="0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7" y="0"/>
                  </a:lnTo>
                  <a:lnTo>
                    <a:pt x="4099367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2" name="Google Shape;322;p13"/>
            <p:cNvSpPr txBox="1"/>
            <p:nvPr/>
          </p:nvSpPr>
          <p:spPr>
            <a:xfrm>
              <a:off x="0" y="577812"/>
              <a:ext cx="6990053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348198"/>
                  </a:solidFill>
                  <a:latin typeface="Arial"/>
                  <a:ea typeface="Arial"/>
                  <a:cs typeface="Arial"/>
                  <a:sym typeface="Arial"/>
                </a:rPr>
                <a:t>Sociokultūrinis</a:t>
              </a:r>
              <a:endParaRPr/>
            </a:p>
          </p:txBody>
        </p:sp>
        <p:sp>
          <p:nvSpPr>
            <p:cNvPr id="323" name="Google Shape;323;p13"/>
            <p:cNvSpPr txBox="1"/>
            <p:nvPr/>
          </p:nvSpPr>
          <p:spPr>
            <a:xfrm>
              <a:off x="1845959" y="532078"/>
              <a:ext cx="3210868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Sociokultūrinis</a:t>
              </a:r>
              <a:endParaRPr/>
            </a:p>
          </p:txBody>
        </p:sp>
      </p:grpSp>
      <p:grpSp>
        <p:nvGrpSpPr>
          <p:cNvPr id="324" name="Google Shape;324;p13"/>
          <p:cNvGrpSpPr/>
          <p:nvPr/>
        </p:nvGrpSpPr>
        <p:grpSpPr>
          <a:xfrm>
            <a:off x="13388728" y="1704560"/>
            <a:ext cx="3074525" cy="1268940"/>
            <a:chOff x="0" y="0"/>
            <a:chExt cx="4099366" cy="1691920"/>
          </a:xfrm>
        </p:grpSpPr>
        <p:sp>
          <p:nvSpPr>
            <p:cNvPr id="325" name="Google Shape;325;p13"/>
            <p:cNvSpPr/>
            <p:nvPr/>
          </p:nvSpPr>
          <p:spPr>
            <a:xfrm>
              <a:off x="0" y="0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6" y="0"/>
                  </a:lnTo>
                  <a:lnTo>
                    <a:pt x="4099366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6" name="Google Shape;326;p13"/>
            <p:cNvSpPr txBox="1"/>
            <p:nvPr/>
          </p:nvSpPr>
          <p:spPr>
            <a:xfrm>
              <a:off x="403770" y="495387"/>
              <a:ext cx="3291826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348198"/>
                  </a:solidFill>
                  <a:latin typeface="Arial"/>
                  <a:ea typeface="Arial"/>
                  <a:cs typeface="Arial"/>
                  <a:sym typeface="Arial"/>
                </a:rPr>
                <a:t>Struktūrinis</a:t>
              </a:r>
              <a:endParaRPr/>
            </a:p>
          </p:txBody>
        </p:sp>
        <p:sp>
          <p:nvSpPr>
            <p:cNvPr id="327" name="Google Shape;327;p13"/>
            <p:cNvSpPr txBox="1"/>
            <p:nvPr/>
          </p:nvSpPr>
          <p:spPr>
            <a:xfrm>
              <a:off x="357490" y="454249"/>
              <a:ext cx="3291826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Struktūrinis</a:t>
              </a:r>
              <a:endParaRPr/>
            </a:p>
          </p:txBody>
        </p:sp>
      </p:grpSp>
      <p:sp>
        <p:nvSpPr>
          <p:cNvPr id="328" name="Google Shape;328;p13"/>
          <p:cNvSpPr/>
          <p:nvPr/>
        </p:nvSpPr>
        <p:spPr>
          <a:xfrm>
            <a:off x="3349186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3"/>
          <p:cNvSpPr/>
          <p:nvPr/>
        </p:nvSpPr>
        <p:spPr>
          <a:xfrm>
            <a:off x="9144000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13"/>
          <p:cNvSpPr/>
          <p:nvPr/>
        </p:nvSpPr>
        <p:spPr>
          <a:xfrm>
            <a:off x="11954382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13"/>
          <p:cNvSpPr/>
          <p:nvPr/>
        </p:nvSpPr>
        <p:spPr>
          <a:xfrm>
            <a:off x="14100193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13"/>
          <p:cNvSpPr/>
          <p:nvPr/>
        </p:nvSpPr>
        <p:spPr>
          <a:xfrm>
            <a:off x="16246004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13"/>
          <p:cNvSpPr/>
          <p:nvPr/>
        </p:nvSpPr>
        <p:spPr>
          <a:xfrm>
            <a:off x="6331439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34" name="Google Shape;334;p13"/>
          <p:cNvCxnSpPr/>
          <p:nvPr/>
        </p:nvCxnSpPr>
        <p:spPr>
          <a:xfrm>
            <a:off x="1953968" y="3280319"/>
            <a:ext cx="2320486" cy="0"/>
          </a:xfrm>
          <a:prstGeom prst="straightConnector1">
            <a:avLst/>
          </a:prstGeom>
          <a:noFill/>
          <a:ln cap="flat" cmpd="sng" w="38100">
            <a:solidFill>
              <a:srgbClr val="F5C66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5" name="Google Shape;335;p13"/>
          <p:cNvCxnSpPr/>
          <p:nvPr/>
        </p:nvCxnSpPr>
        <p:spPr>
          <a:xfrm>
            <a:off x="13002533" y="3268471"/>
            <a:ext cx="4168772" cy="0"/>
          </a:xfrm>
          <a:prstGeom prst="straightConnector1">
            <a:avLst/>
          </a:prstGeom>
          <a:noFill/>
          <a:ln cap="flat" cmpd="sng" w="38100">
            <a:solidFill>
              <a:srgbClr val="FB949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13"/>
          <p:cNvCxnSpPr/>
          <p:nvPr/>
        </p:nvCxnSpPr>
        <p:spPr>
          <a:xfrm>
            <a:off x="7256707" y="3256622"/>
            <a:ext cx="2812561" cy="0"/>
          </a:xfrm>
          <a:prstGeom prst="straightConnector1">
            <a:avLst/>
          </a:prstGeom>
          <a:noFill/>
          <a:ln cap="flat" cmpd="sng" w="38100">
            <a:solidFill>
              <a:srgbClr val="6896DB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7" name="Google Shape;337;p13"/>
          <p:cNvGrpSpPr/>
          <p:nvPr/>
        </p:nvGrpSpPr>
        <p:grpSpPr>
          <a:xfrm>
            <a:off x="7139082" y="1799345"/>
            <a:ext cx="3074525" cy="1268940"/>
            <a:chOff x="0" y="0"/>
            <a:chExt cx="4099366" cy="1691920"/>
          </a:xfrm>
        </p:grpSpPr>
        <p:sp>
          <p:nvSpPr>
            <p:cNvPr id="338" name="Google Shape;338;p13"/>
            <p:cNvSpPr/>
            <p:nvPr/>
          </p:nvSpPr>
          <p:spPr>
            <a:xfrm>
              <a:off x="0" y="0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6" y="0"/>
                  </a:lnTo>
                  <a:lnTo>
                    <a:pt x="4099366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9" name="Google Shape;339;p13"/>
            <p:cNvSpPr txBox="1"/>
            <p:nvPr/>
          </p:nvSpPr>
          <p:spPr>
            <a:xfrm>
              <a:off x="403770" y="495387"/>
              <a:ext cx="3291826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348198"/>
                  </a:solidFill>
                  <a:latin typeface="Arial"/>
                  <a:ea typeface="Arial"/>
                  <a:cs typeface="Arial"/>
                  <a:sym typeface="Arial"/>
                </a:rPr>
                <a:t>Mišrus</a:t>
              </a:r>
              <a:endParaRPr/>
            </a:p>
          </p:txBody>
        </p:sp>
        <p:sp>
          <p:nvSpPr>
            <p:cNvPr id="340" name="Google Shape;340;p13"/>
            <p:cNvSpPr txBox="1"/>
            <p:nvPr/>
          </p:nvSpPr>
          <p:spPr>
            <a:xfrm>
              <a:off x="367079" y="458696"/>
              <a:ext cx="3291826" cy="643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21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Mišrus</a:t>
              </a:r>
              <a:endParaRPr/>
            </a:p>
          </p:txBody>
        </p:sp>
      </p:grpSp>
      <p:grpSp>
        <p:nvGrpSpPr>
          <p:cNvPr id="341" name="Google Shape;341;p13"/>
          <p:cNvGrpSpPr/>
          <p:nvPr/>
        </p:nvGrpSpPr>
        <p:grpSpPr>
          <a:xfrm>
            <a:off x="487053" y="5577469"/>
            <a:ext cx="5322098" cy="1042406"/>
            <a:chOff x="58941" y="1353325"/>
            <a:chExt cx="7096130" cy="1389875"/>
          </a:xfrm>
        </p:grpSpPr>
        <p:sp>
          <p:nvSpPr>
            <p:cNvPr id="342" name="Google Shape;342;p13"/>
            <p:cNvSpPr/>
            <p:nvPr/>
          </p:nvSpPr>
          <p:spPr>
            <a:xfrm>
              <a:off x="3690490" y="1446768"/>
              <a:ext cx="538857" cy="656142"/>
            </a:xfrm>
            <a:custGeom>
              <a:rect b="b" l="l" r="r" t="t"/>
              <a:pathLst>
                <a:path extrusionOk="0" h="656142" w="538857">
                  <a:moveTo>
                    <a:pt x="0" y="0"/>
                  </a:moveTo>
                  <a:lnTo>
                    <a:pt x="538857" y="0"/>
                  </a:lnTo>
                  <a:lnTo>
                    <a:pt x="538857" y="656142"/>
                  </a:lnTo>
                  <a:lnTo>
                    <a:pt x="0" y="65614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3" name="Google Shape;343;p13"/>
            <p:cNvSpPr/>
            <p:nvPr/>
          </p:nvSpPr>
          <p:spPr>
            <a:xfrm>
              <a:off x="4303280" y="1488513"/>
              <a:ext cx="574461" cy="614396"/>
            </a:xfrm>
            <a:custGeom>
              <a:rect b="b" l="l" r="r" t="t"/>
              <a:pathLst>
                <a:path extrusionOk="0" h="614396" w="574461">
                  <a:moveTo>
                    <a:pt x="0" y="0"/>
                  </a:moveTo>
                  <a:lnTo>
                    <a:pt x="574461" y="0"/>
                  </a:lnTo>
                  <a:lnTo>
                    <a:pt x="574461" y="614397"/>
                  </a:lnTo>
                  <a:lnTo>
                    <a:pt x="0" y="61439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4" name="Google Shape;344;p13"/>
            <p:cNvSpPr/>
            <p:nvPr/>
          </p:nvSpPr>
          <p:spPr>
            <a:xfrm rot="1067139">
              <a:off x="6456922" y="1438325"/>
              <a:ext cx="635893" cy="507125"/>
            </a:xfrm>
            <a:custGeom>
              <a:rect b="b" l="l" r="r" t="t"/>
              <a:pathLst>
                <a:path extrusionOk="0" h="507125" w="635893">
                  <a:moveTo>
                    <a:pt x="0" y="0"/>
                  </a:moveTo>
                  <a:lnTo>
                    <a:pt x="635893" y="0"/>
                  </a:lnTo>
                  <a:lnTo>
                    <a:pt x="635893" y="507125"/>
                  </a:lnTo>
                  <a:lnTo>
                    <a:pt x="0" y="5071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5" name="Google Shape;345;p13"/>
            <p:cNvSpPr/>
            <p:nvPr/>
          </p:nvSpPr>
          <p:spPr>
            <a:xfrm rot="-1031317">
              <a:off x="5877493" y="1910201"/>
              <a:ext cx="723795" cy="610620"/>
            </a:xfrm>
            <a:custGeom>
              <a:rect b="b" l="l" r="r" t="t"/>
              <a:pathLst>
                <a:path extrusionOk="0" h="610620" w="723795">
                  <a:moveTo>
                    <a:pt x="0" y="0"/>
                  </a:moveTo>
                  <a:lnTo>
                    <a:pt x="723796" y="0"/>
                  </a:lnTo>
                  <a:lnTo>
                    <a:pt x="723796" y="610620"/>
                  </a:lnTo>
                  <a:lnTo>
                    <a:pt x="0" y="6106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6" name="Google Shape;346;p13"/>
            <p:cNvSpPr/>
            <p:nvPr/>
          </p:nvSpPr>
          <p:spPr>
            <a:xfrm>
              <a:off x="4720557" y="1795712"/>
              <a:ext cx="739958" cy="912504"/>
            </a:xfrm>
            <a:custGeom>
              <a:rect b="b" l="l" r="r" t="t"/>
              <a:pathLst>
                <a:path extrusionOk="0" h="912504" w="739958">
                  <a:moveTo>
                    <a:pt x="0" y="0"/>
                  </a:moveTo>
                  <a:lnTo>
                    <a:pt x="739958" y="0"/>
                  </a:lnTo>
                  <a:lnTo>
                    <a:pt x="739958" y="912504"/>
                  </a:lnTo>
                  <a:lnTo>
                    <a:pt x="0" y="9125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7" name="Google Shape;347;p13"/>
            <p:cNvSpPr/>
            <p:nvPr/>
          </p:nvSpPr>
          <p:spPr>
            <a:xfrm>
              <a:off x="3694867" y="2148140"/>
              <a:ext cx="840912" cy="533597"/>
            </a:xfrm>
            <a:custGeom>
              <a:rect b="b" l="l" r="r" t="t"/>
              <a:pathLst>
                <a:path extrusionOk="0" h="533597" w="840912">
                  <a:moveTo>
                    <a:pt x="0" y="0"/>
                  </a:moveTo>
                  <a:lnTo>
                    <a:pt x="840912" y="0"/>
                  </a:lnTo>
                  <a:lnTo>
                    <a:pt x="840912" y="533596"/>
                  </a:lnTo>
                  <a:lnTo>
                    <a:pt x="0" y="5335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8" name="Google Shape;348;p13"/>
            <p:cNvSpPr/>
            <p:nvPr/>
          </p:nvSpPr>
          <p:spPr>
            <a:xfrm flipH="1">
              <a:off x="5300301" y="1446768"/>
              <a:ext cx="642051" cy="1167365"/>
            </a:xfrm>
            <a:custGeom>
              <a:rect b="b" l="l" r="r" t="t"/>
              <a:pathLst>
                <a:path extrusionOk="0" h="1167365" w="642051">
                  <a:moveTo>
                    <a:pt x="642051" y="0"/>
                  </a:moveTo>
                  <a:lnTo>
                    <a:pt x="0" y="0"/>
                  </a:lnTo>
                  <a:lnTo>
                    <a:pt x="0" y="1167365"/>
                  </a:lnTo>
                  <a:lnTo>
                    <a:pt x="642051" y="1167365"/>
                  </a:lnTo>
                  <a:lnTo>
                    <a:pt x="642051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9" name="Google Shape;349;p13"/>
            <p:cNvSpPr/>
            <p:nvPr/>
          </p:nvSpPr>
          <p:spPr>
            <a:xfrm>
              <a:off x="2436993" y="1735669"/>
              <a:ext cx="1210183" cy="972547"/>
            </a:xfrm>
            <a:custGeom>
              <a:rect b="b" l="l" r="r" t="t"/>
              <a:pathLst>
                <a:path extrusionOk="0" h="972547" w="1210183">
                  <a:moveTo>
                    <a:pt x="0" y="0"/>
                  </a:moveTo>
                  <a:lnTo>
                    <a:pt x="1210183" y="0"/>
                  </a:lnTo>
                  <a:lnTo>
                    <a:pt x="1210183" y="972547"/>
                  </a:lnTo>
                  <a:lnTo>
                    <a:pt x="0" y="9725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0" name="Google Shape;350;p13"/>
            <p:cNvSpPr/>
            <p:nvPr/>
          </p:nvSpPr>
          <p:spPr>
            <a:xfrm>
              <a:off x="58941" y="1950943"/>
              <a:ext cx="1108051" cy="792257"/>
            </a:xfrm>
            <a:custGeom>
              <a:rect b="b" l="l" r="r" t="t"/>
              <a:pathLst>
                <a:path extrusionOk="0" h="792257" w="1108051">
                  <a:moveTo>
                    <a:pt x="0" y="0"/>
                  </a:moveTo>
                  <a:lnTo>
                    <a:pt x="1108052" y="0"/>
                  </a:lnTo>
                  <a:lnTo>
                    <a:pt x="1108052" y="792257"/>
                  </a:lnTo>
                  <a:lnTo>
                    <a:pt x="0" y="79225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1" name="Google Shape;351;p13"/>
            <p:cNvSpPr/>
            <p:nvPr/>
          </p:nvSpPr>
          <p:spPr>
            <a:xfrm>
              <a:off x="1208517" y="1677384"/>
              <a:ext cx="936376" cy="941511"/>
            </a:xfrm>
            <a:custGeom>
              <a:rect b="b" l="l" r="r" t="t"/>
              <a:pathLst>
                <a:path extrusionOk="0" h="941511" w="936376">
                  <a:moveTo>
                    <a:pt x="0" y="0"/>
                  </a:moveTo>
                  <a:lnTo>
                    <a:pt x="936376" y="0"/>
                  </a:lnTo>
                  <a:lnTo>
                    <a:pt x="936376" y="941511"/>
                  </a:lnTo>
                  <a:lnTo>
                    <a:pt x="0" y="94151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2" name="Google Shape;352;p13"/>
            <p:cNvSpPr/>
            <p:nvPr/>
          </p:nvSpPr>
          <p:spPr>
            <a:xfrm>
              <a:off x="3002701" y="1426993"/>
              <a:ext cx="611589" cy="360837"/>
            </a:xfrm>
            <a:custGeom>
              <a:rect b="b" l="l" r="r" t="t"/>
              <a:pathLst>
                <a:path extrusionOk="0" h="360837" w="611589">
                  <a:moveTo>
                    <a:pt x="0" y="0"/>
                  </a:moveTo>
                  <a:lnTo>
                    <a:pt x="611589" y="0"/>
                  </a:lnTo>
                  <a:lnTo>
                    <a:pt x="611589" y="360837"/>
                  </a:lnTo>
                  <a:lnTo>
                    <a:pt x="0" y="3608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3" name="Google Shape;353;p13"/>
            <p:cNvSpPr/>
            <p:nvPr/>
          </p:nvSpPr>
          <p:spPr>
            <a:xfrm>
              <a:off x="718604" y="1426993"/>
              <a:ext cx="524589" cy="779794"/>
            </a:xfrm>
            <a:custGeom>
              <a:rect b="b" l="l" r="r" t="t"/>
              <a:pathLst>
                <a:path extrusionOk="0" h="779794" w="524589">
                  <a:moveTo>
                    <a:pt x="0" y="0"/>
                  </a:moveTo>
                  <a:lnTo>
                    <a:pt x="524589" y="0"/>
                  </a:lnTo>
                  <a:lnTo>
                    <a:pt x="524589" y="779794"/>
                  </a:lnTo>
                  <a:lnTo>
                    <a:pt x="0" y="7797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4" name="Google Shape;354;p13"/>
            <p:cNvSpPr/>
            <p:nvPr/>
          </p:nvSpPr>
          <p:spPr>
            <a:xfrm flipH="1">
              <a:off x="89643" y="1484415"/>
              <a:ext cx="590861" cy="536945"/>
            </a:xfrm>
            <a:custGeom>
              <a:rect b="b" l="l" r="r" t="t"/>
              <a:pathLst>
                <a:path extrusionOk="0" h="536945" w="590861">
                  <a:moveTo>
                    <a:pt x="590861" y="0"/>
                  </a:moveTo>
                  <a:lnTo>
                    <a:pt x="0" y="0"/>
                  </a:lnTo>
                  <a:lnTo>
                    <a:pt x="0" y="536945"/>
                  </a:lnTo>
                  <a:lnTo>
                    <a:pt x="590861" y="536945"/>
                  </a:lnTo>
                  <a:lnTo>
                    <a:pt x="590861" y="0"/>
                  </a:lnTo>
                  <a:close/>
                </a:path>
              </a:pathLst>
            </a:custGeom>
            <a:blipFill rotWithShape="1">
              <a:blip r:embed="rId2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5" name="Google Shape;355;p13"/>
            <p:cNvSpPr/>
            <p:nvPr/>
          </p:nvSpPr>
          <p:spPr>
            <a:xfrm>
              <a:off x="2161812" y="1484415"/>
              <a:ext cx="345589" cy="1012716"/>
            </a:xfrm>
            <a:custGeom>
              <a:rect b="b" l="l" r="r" t="t"/>
              <a:pathLst>
                <a:path extrusionOk="0" h="1012716" w="345589">
                  <a:moveTo>
                    <a:pt x="0" y="0"/>
                  </a:moveTo>
                  <a:lnTo>
                    <a:pt x="345589" y="0"/>
                  </a:lnTo>
                  <a:lnTo>
                    <a:pt x="345589" y="1012717"/>
                  </a:lnTo>
                  <a:lnTo>
                    <a:pt x="0" y="10127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6" name="Google Shape;356;p13"/>
            <p:cNvSpPr/>
            <p:nvPr/>
          </p:nvSpPr>
          <p:spPr>
            <a:xfrm rot="1401992">
              <a:off x="2565420" y="1461373"/>
              <a:ext cx="339433" cy="461029"/>
            </a:xfrm>
            <a:custGeom>
              <a:rect b="b" l="l" r="r" t="t"/>
              <a:pathLst>
                <a:path extrusionOk="0" h="461029" w="339433">
                  <a:moveTo>
                    <a:pt x="0" y="0"/>
                  </a:moveTo>
                  <a:lnTo>
                    <a:pt x="339433" y="0"/>
                  </a:lnTo>
                  <a:lnTo>
                    <a:pt x="339433" y="461029"/>
                  </a:lnTo>
                  <a:lnTo>
                    <a:pt x="0" y="46102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aphicFrame>
        <p:nvGraphicFramePr>
          <p:cNvPr id="357" name="Google Shape;357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{8D74865B-FB2B-43D7-8758-C7359843DB79}</a:tableStyleId>
              </a:tblPr>
              <a:tblGrid>
                <a:gridCol w="2735375"/>
                <a:gridCol w="2735375"/>
              </a:tblGrid>
              <a:tr h="1027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99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VYRAI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BD2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99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MOTERYS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BD2F"/>
                    </a:solidFill>
                  </a:tcPr>
                </a:tc>
              </a:tr>
              <a:tr h="1027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4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Drąsa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nuotykių troškimas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Gyvybės gelbėjimas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formalus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profesionalumas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Stiprus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Lyderis</a:t>
                      </a:r>
                      <a:endParaRPr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Rūpestingas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Jautrus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Empatiškas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Gražus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Subtilus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Sąmoningas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Tylus</a:t>
                      </a:r>
                      <a:endParaRPr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D6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58" name="Google Shape;358;p13"/>
          <p:cNvSpPr/>
          <p:nvPr/>
        </p:nvSpPr>
        <p:spPr>
          <a:xfrm>
            <a:off x="6196286" y="4684744"/>
            <a:ext cx="2480058" cy="3340145"/>
          </a:xfrm>
          <a:custGeom>
            <a:rect b="b" l="l" r="r" t="t"/>
            <a:pathLst>
              <a:path extrusionOk="0" h="3340145" w="2480058">
                <a:moveTo>
                  <a:pt x="0" y="0"/>
                </a:moveTo>
                <a:lnTo>
                  <a:pt x="2480058" y="0"/>
                </a:lnTo>
                <a:lnTo>
                  <a:pt x="2480058" y="3340145"/>
                </a:lnTo>
                <a:lnTo>
                  <a:pt x="0" y="3340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13"/>
          <p:cNvSpPr/>
          <p:nvPr/>
        </p:nvSpPr>
        <p:spPr>
          <a:xfrm>
            <a:off x="8181975" y="7610310"/>
            <a:ext cx="4021575" cy="2164456"/>
          </a:xfrm>
          <a:custGeom>
            <a:rect b="b" l="l" r="r" t="t"/>
            <a:pathLst>
              <a:path extrusionOk="0" h="2164456" w="4021575">
                <a:moveTo>
                  <a:pt x="0" y="0"/>
                </a:moveTo>
                <a:lnTo>
                  <a:pt x="4021575" y="0"/>
                </a:lnTo>
                <a:lnTo>
                  <a:pt x="4021575" y="2164456"/>
                </a:lnTo>
                <a:lnTo>
                  <a:pt x="0" y="2164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0" name="Google Shape;360;p13"/>
          <p:cNvGrpSpPr/>
          <p:nvPr/>
        </p:nvGrpSpPr>
        <p:grpSpPr>
          <a:xfrm>
            <a:off x="12756085" y="4599019"/>
            <a:ext cx="1459207" cy="1215122"/>
            <a:chOff x="0" y="0"/>
            <a:chExt cx="1945610" cy="1620162"/>
          </a:xfrm>
        </p:grpSpPr>
        <p:sp>
          <p:nvSpPr>
            <p:cNvPr id="361" name="Google Shape;361;p13"/>
            <p:cNvSpPr/>
            <p:nvPr/>
          </p:nvSpPr>
          <p:spPr>
            <a:xfrm>
              <a:off x="0" y="0"/>
              <a:ext cx="1945610" cy="1620162"/>
            </a:xfrm>
            <a:custGeom>
              <a:rect b="b" l="l" r="r" t="t"/>
              <a:pathLst>
                <a:path extrusionOk="0" h="1620162" w="1945610">
                  <a:moveTo>
                    <a:pt x="0" y="0"/>
                  </a:moveTo>
                  <a:lnTo>
                    <a:pt x="1945610" y="0"/>
                  </a:lnTo>
                  <a:lnTo>
                    <a:pt x="1945610" y="1620162"/>
                  </a:lnTo>
                  <a:lnTo>
                    <a:pt x="0" y="16201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2" name="Google Shape;362;p13"/>
            <p:cNvSpPr/>
            <p:nvPr/>
          </p:nvSpPr>
          <p:spPr>
            <a:xfrm>
              <a:off x="440980" y="289729"/>
              <a:ext cx="1027481" cy="791160"/>
            </a:xfrm>
            <a:custGeom>
              <a:rect b="b" l="l" r="r" t="t"/>
              <a:pathLst>
                <a:path extrusionOk="0" h="791160" w="1027481">
                  <a:moveTo>
                    <a:pt x="0" y="0"/>
                  </a:moveTo>
                  <a:lnTo>
                    <a:pt x="1027481" y="0"/>
                  </a:lnTo>
                  <a:lnTo>
                    <a:pt x="1027481" y="791160"/>
                  </a:lnTo>
                  <a:lnTo>
                    <a:pt x="0" y="79116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63" name="Google Shape;363;p13"/>
          <p:cNvSpPr/>
          <p:nvPr/>
        </p:nvSpPr>
        <p:spPr>
          <a:xfrm>
            <a:off x="12031377" y="5636950"/>
            <a:ext cx="1065378" cy="1654956"/>
          </a:xfrm>
          <a:custGeom>
            <a:rect b="b" l="l" r="r" t="t"/>
            <a:pathLst>
              <a:path extrusionOk="0" h="1654956" w="1065378">
                <a:moveTo>
                  <a:pt x="0" y="0"/>
                </a:moveTo>
                <a:lnTo>
                  <a:pt x="1065378" y="0"/>
                </a:lnTo>
                <a:lnTo>
                  <a:pt x="1065378" y="1654956"/>
                </a:lnTo>
                <a:lnTo>
                  <a:pt x="0" y="1654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13"/>
          <p:cNvSpPr/>
          <p:nvPr/>
        </p:nvSpPr>
        <p:spPr>
          <a:xfrm>
            <a:off x="13461515" y="7121938"/>
            <a:ext cx="2928951" cy="2797148"/>
          </a:xfrm>
          <a:custGeom>
            <a:rect b="b" l="l" r="r" t="t"/>
            <a:pathLst>
              <a:path extrusionOk="0" h="2797148" w="2928951">
                <a:moveTo>
                  <a:pt x="0" y="0"/>
                </a:moveTo>
                <a:lnTo>
                  <a:pt x="2928951" y="0"/>
                </a:lnTo>
                <a:lnTo>
                  <a:pt x="2928951" y="2797149"/>
                </a:lnTo>
                <a:lnTo>
                  <a:pt x="0" y="27971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13"/>
          <p:cNvSpPr/>
          <p:nvPr/>
        </p:nvSpPr>
        <p:spPr>
          <a:xfrm>
            <a:off x="16321005" y="4770469"/>
            <a:ext cx="1775534" cy="2516865"/>
          </a:xfrm>
          <a:custGeom>
            <a:rect b="b" l="l" r="r" t="t"/>
            <a:pathLst>
              <a:path extrusionOk="0" h="2516865" w="1775534">
                <a:moveTo>
                  <a:pt x="0" y="0"/>
                </a:moveTo>
                <a:lnTo>
                  <a:pt x="1775534" y="0"/>
                </a:lnTo>
                <a:lnTo>
                  <a:pt x="1775534" y="2516865"/>
                </a:lnTo>
                <a:lnTo>
                  <a:pt x="0" y="2516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13"/>
          <p:cNvSpPr txBox="1"/>
          <p:nvPr/>
        </p:nvSpPr>
        <p:spPr>
          <a:xfrm>
            <a:off x="4795421" y="14426"/>
            <a:ext cx="11676361" cy="1703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DISKRIMINACIJOS DARBO VIETOJE PRIEŽASTYS</a:t>
            </a:r>
            <a:endParaRPr/>
          </a:p>
        </p:txBody>
      </p:sp>
      <p:grpSp>
        <p:nvGrpSpPr>
          <p:cNvPr id="367" name="Google Shape;367;p13"/>
          <p:cNvGrpSpPr/>
          <p:nvPr/>
        </p:nvGrpSpPr>
        <p:grpSpPr>
          <a:xfrm>
            <a:off x="1028700" y="3492352"/>
            <a:ext cx="1850536" cy="763767"/>
            <a:chOff x="0" y="0"/>
            <a:chExt cx="2467381" cy="1018355"/>
          </a:xfrm>
        </p:grpSpPr>
        <p:sp>
          <p:nvSpPr>
            <p:cNvPr id="368" name="Google Shape;368;p13"/>
            <p:cNvSpPr/>
            <p:nvPr/>
          </p:nvSpPr>
          <p:spPr>
            <a:xfrm>
              <a:off x="0" y="0"/>
              <a:ext cx="2467381" cy="1018355"/>
            </a:xfrm>
            <a:custGeom>
              <a:rect b="b" l="l" r="r" t="t"/>
              <a:pathLst>
                <a:path extrusionOk="0" h="1018355" w="2467381">
                  <a:moveTo>
                    <a:pt x="0" y="0"/>
                  </a:moveTo>
                  <a:lnTo>
                    <a:pt x="2467381" y="0"/>
                  </a:lnTo>
                  <a:lnTo>
                    <a:pt x="2467381" y="1018355"/>
                  </a:lnTo>
                  <a:lnTo>
                    <a:pt x="0" y="101835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9" name="Google Shape;369;p13"/>
            <p:cNvSpPr txBox="1"/>
            <p:nvPr/>
          </p:nvSpPr>
          <p:spPr>
            <a:xfrm>
              <a:off x="102660" y="21523"/>
              <a:ext cx="2262061" cy="933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7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6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Lyties stereotipai</a:t>
              </a:r>
              <a:endParaRPr/>
            </a:p>
          </p:txBody>
        </p:sp>
      </p:grpSp>
      <p:sp>
        <p:nvSpPr>
          <p:cNvPr id="370" name="Google Shape;370;p13"/>
          <p:cNvSpPr txBox="1"/>
          <p:nvPr/>
        </p:nvSpPr>
        <p:spPr>
          <a:xfrm>
            <a:off x="3426181" y="3500401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Socialinės normos, susijusios su rūpinimusi</a:t>
            </a:r>
            <a:endParaRPr/>
          </a:p>
        </p:txBody>
      </p:sp>
      <p:sp>
        <p:nvSpPr>
          <p:cNvPr id="371" name="Google Shape;371;p13"/>
          <p:cNvSpPr txBox="1"/>
          <p:nvPr/>
        </p:nvSpPr>
        <p:spPr>
          <a:xfrm>
            <a:off x="6369937" y="3596888"/>
            <a:ext cx="1773541" cy="51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Nelygus neapmokamo darbo pasiskirstymas</a:t>
            </a:r>
            <a:endParaRPr/>
          </a:p>
        </p:txBody>
      </p:sp>
      <p:sp>
        <p:nvSpPr>
          <p:cNvPr id="372" name="Google Shape;372;p13"/>
          <p:cNvSpPr txBox="1"/>
          <p:nvPr/>
        </p:nvSpPr>
        <p:spPr>
          <a:xfrm>
            <a:off x="9242242" y="3500401"/>
            <a:ext cx="1654053" cy="755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Vyrams palanki organizacijos kultūra</a:t>
            </a:r>
            <a:endParaRPr/>
          </a:p>
        </p:txBody>
      </p:sp>
      <p:sp>
        <p:nvSpPr>
          <p:cNvPr id="373" name="Google Shape;373;p13"/>
          <p:cNvSpPr txBox="1"/>
          <p:nvPr/>
        </p:nvSpPr>
        <p:spPr>
          <a:xfrm>
            <a:off x="12031377" y="3704451"/>
            <a:ext cx="1696546" cy="347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Nesąmoningi šališkumai</a:t>
            </a:r>
            <a:endParaRPr/>
          </a:p>
        </p:txBody>
      </p:sp>
      <p:sp>
        <p:nvSpPr>
          <p:cNvPr id="374" name="Google Shape;374;p13"/>
          <p:cNvSpPr txBox="1"/>
          <p:nvPr/>
        </p:nvSpPr>
        <p:spPr>
          <a:xfrm>
            <a:off x="14069313" y="3589913"/>
            <a:ext cx="1912296" cy="576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Istorinės lyčių nelygybės</a:t>
            </a:r>
            <a:endParaRPr/>
          </a:p>
        </p:txBody>
      </p:sp>
      <p:sp>
        <p:nvSpPr>
          <p:cNvPr id="375" name="Google Shape;375;p13"/>
          <p:cNvSpPr txBox="1"/>
          <p:nvPr/>
        </p:nvSpPr>
        <p:spPr>
          <a:xfrm>
            <a:off x="16153481" y="3567649"/>
            <a:ext cx="2035648" cy="58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Silpnos institucinės struktūros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4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1" name="Google Shape;381;p14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382" name="Google Shape;382;p14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3" name="Google Shape;383;p14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grpSp>
        <p:nvGrpSpPr>
          <p:cNvPr id="384" name="Google Shape;384;p14"/>
          <p:cNvGrpSpPr/>
          <p:nvPr/>
        </p:nvGrpSpPr>
        <p:grpSpPr>
          <a:xfrm>
            <a:off x="1472983" y="1799345"/>
            <a:ext cx="3206672" cy="1268940"/>
            <a:chOff x="1221365" y="0"/>
            <a:chExt cx="4275562" cy="1691920"/>
          </a:xfrm>
        </p:grpSpPr>
        <p:sp>
          <p:nvSpPr>
            <p:cNvPr id="385" name="Google Shape;385;p14"/>
            <p:cNvSpPr/>
            <p:nvPr/>
          </p:nvSpPr>
          <p:spPr>
            <a:xfrm>
              <a:off x="1354018" y="0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7" y="0"/>
                  </a:lnTo>
                  <a:lnTo>
                    <a:pt x="4099367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6" name="Google Shape;386;p14"/>
            <p:cNvSpPr txBox="1"/>
            <p:nvPr/>
          </p:nvSpPr>
          <p:spPr>
            <a:xfrm>
              <a:off x="1221365" y="495387"/>
              <a:ext cx="4275562" cy="617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73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Sociokultūrinis</a:t>
              </a:r>
              <a:endParaRPr b="1" i="0" sz="26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87" name="Google Shape;387;p14"/>
          <p:cNvGrpSpPr/>
          <p:nvPr/>
        </p:nvGrpSpPr>
        <p:grpSpPr>
          <a:xfrm>
            <a:off x="13388728" y="1704560"/>
            <a:ext cx="3074525" cy="1268940"/>
            <a:chOff x="0" y="0"/>
            <a:chExt cx="4099366" cy="1691920"/>
          </a:xfrm>
        </p:grpSpPr>
        <p:sp>
          <p:nvSpPr>
            <p:cNvPr id="388" name="Google Shape;388;p14"/>
            <p:cNvSpPr/>
            <p:nvPr/>
          </p:nvSpPr>
          <p:spPr>
            <a:xfrm>
              <a:off x="0" y="0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6" y="0"/>
                  </a:lnTo>
                  <a:lnTo>
                    <a:pt x="4099366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9" name="Google Shape;389;p14"/>
            <p:cNvSpPr txBox="1"/>
            <p:nvPr/>
          </p:nvSpPr>
          <p:spPr>
            <a:xfrm>
              <a:off x="392599" y="437064"/>
              <a:ext cx="3291826" cy="617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73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Struktūrinis</a:t>
              </a:r>
              <a:endParaRPr b="1" i="0" sz="26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390" name="Google Shape;390;p14"/>
          <p:cNvSpPr/>
          <p:nvPr/>
        </p:nvSpPr>
        <p:spPr>
          <a:xfrm>
            <a:off x="1028700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14"/>
          <p:cNvSpPr/>
          <p:nvPr/>
        </p:nvSpPr>
        <p:spPr>
          <a:xfrm>
            <a:off x="3349186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14"/>
          <p:cNvSpPr/>
          <p:nvPr/>
        </p:nvSpPr>
        <p:spPr>
          <a:xfrm>
            <a:off x="9144000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14"/>
          <p:cNvSpPr/>
          <p:nvPr/>
        </p:nvSpPr>
        <p:spPr>
          <a:xfrm>
            <a:off x="11954382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14"/>
          <p:cNvSpPr/>
          <p:nvPr/>
        </p:nvSpPr>
        <p:spPr>
          <a:xfrm>
            <a:off x="14100193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14"/>
          <p:cNvSpPr/>
          <p:nvPr/>
        </p:nvSpPr>
        <p:spPr>
          <a:xfrm>
            <a:off x="16246004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14"/>
          <p:cNvSpPr/>
          <p:nvPr/>
        </p:nvSpPr>
        <p:spPr>
          <a:xfrm>
            <a:off x="6331439" y="3492352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97" name="Google Shape;397;p14"/>
          <p:cNvCxnSpPr/>
          <p:nvPr/>
        </p:nvCxnSpPr>
        <p:spPr>
          <a:xfrm>
            <a:off x="1953968" y="3280319"/>
            <a:ext cx="2320486" cy="0"/>
          </a:xfrm>
          <a:prstGeom prst="straightConnector1">
            <a:avLst/>
          </a:prstGeom>
          <a:noFill/>
          <a:ln cap="flat" cmpd="sng" w="38100">
            <a:solidFill>
              <a:srgbClr val="F5C66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8" name="Google Shape;398;p14"/>
          <p:cNvCxnSpPr/>
          <p:nvPr/>
        </p:nvCxnSpPr>
        <p:spPr>
          <a:xfrm>
            <a:off x="13002533" y="3268471"/>
            <a:ext cx="4168772" cy="0"/>
          </a:xfrm>
          <a:prstGeom prst="straightConnector1">
            <a:avLst/>
          </a:prstGeom>
          <a:noFill/>
          <a:ln cap="flat" cmpd="sng" w="38100">
            <a:solidFill>
              <a:srgbClr val="FB949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9" name="Google Shape;399;p14"/>
          <p:cNvCxnSpPr/>
          <p:nvPr/>
        </p:nvCxnSpPr>
        <p:spPr>
          <a:xfrm>
            <a:off x="7256707" y="3256622"/>
            <a:ext cx="2812561" cy="0"/>
          </a:xfrm>
          <a:prstGeom prst="straightConnector1">
            <a:avLst/>
          </a:prstGeom>
          <a:noFill/>
          <a:ln cap="flat" cmpd="sng" w="38100">
            <a:solidFill>
              <a:srgbClr val="6896DB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0" name="Google Shape;400;p14"/>
          <p:cNvGrpSpPr/>
          <p:nvPr/>
        </p:nvGrpSpPr>
        <p:grpSpPr>
          <a:xfrm>
            <a:off x="7125724" y="1721202"/>
            <a:ext cx="3074525" cy="1268940"/>
            <a:chOff x="-17811" y="-104191"/>
            <a:chExt cx="4099366" cy="1691920"/>
          </a:xfrm>
        </p:grpSpPr>
        <p:sp>
          <p:nvSpPr>
            <p:cNvPr id="401" name="Google Shape;401;p14"/>
            <p:cNvSpPr/>
            <p:nvPr/>
          </p:nvSpPr>
          <p:spPr>
            <a:xfrm>
              <a:off x="-17811" y="-104191"/>
              <a:ext cx="4099366" cy="1691920"/>
            </a:xfrm>
            <a:custGeom>
              <a:rect b="b" l="l" r="r" t="t"/>
              <a:pathLst>
                <a:path extrusionOk="0" h="1691920" w="4099366">
                  <a:moveTo>
                    <a:pt x="0" y="0"/>
                  </a:moveTo>
                  <a:lnTo>
                    <a:pt x="4099366" y="0"/>
                  </a:lnTo>
                  <a:lnTo>
                    <a:pt x="4099366" y="1691920"/>
                  </a:lnTo>
                  <a:lnTo>
                    <a:pt x="0" y="1691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2" name="Google Shape;402;p14"/>
            <p:cNvSpPr txBox="1"/>
            <p:nvPr/>
          </p:nvSpPr>
          <p:spPr>
            <a:xfrm>
              <a:off x="385958" y="330096"/>
              <a:ext cx="3291826" cy="617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73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Mišrus</a:t>
              </a:r>
              <a:endParaRPr b="1" i="0" sz="26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403" name="Google Shape;403;p14"/>
          <p:cNvSpPr/>
          <p:nvPr/>
        </p:nvSpPr>
        <p:spPr>
          <a:xfrm rot="5400000">
            <a:off x="1503715" y="4570438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p14"/>
          <p:cNvSpPr txBox="1"/>
          <p:nvPr/>
        </p:nvSpPr>
        <p:spPr>
          <a:xfrm>
            <a:off x="1105695" y="3498970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Lyties stereotipai</a:t>
            </a:r>
            <a:endParaRPr/>
          </a:p>
        </p:txBody>
      </p:sp>
      <p:sp>
        <p:nvSpPr>
          <p:cNvPr id="405" name="Google Shape;405;p14"/>
          <p:cNvSpPr txBox="1"/>
          <p:nvPr/>
        </p:nvSpPr>
        <p:spPr>
          <a:xfrm>
            <a:off x="3426181" y="3500401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Socialinės normos, susijusios su rūpinimusi</a:t>
            </a:r>
            <a:endParaRPr/>
          </a:p>
        </p:txBody>
      </p:sp>
      <p:sp>
        <p:nvSpPr>
          <p:cNvPr id="406" name="Google Shape;406;p14"/>
          <p:cNvSpPr txBox="1"/>
          <p:nvPr/>
        </p:nvSpPr>
        <p:spPr>
          <a:xfrm>
            <a:off x="6369937" y="3596888"/>
            <a:ext cx="1773541" cy="51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Nelygus neapmokamo darbo pasiskirstymas</a:t>
            </a:r>
            <a:endParaRPr/>
          </a:p>
        </p:txBody>
      </p:sp>
      <p:sp>
        <p:nvSpPr>
          <p:cNvPr id="407" name="Google Shape;407;p14"/>
          <p:cNvSpPr txBox="1"/>
          <p:nvPr/>
        </p:nvSpPr>
        <p:spPr>
          <a:xfrm>
            <a:off x="9242242" y="3500401"/>
            <a:ext cx="1654053" cy="755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Vyrams palanki organizacinė kultūra</a:t>
            </a:r>
            <a:endParaRPr/>
          </a:p>
        </p:txBody>
      </p:sp>
      <p:sp>
        <p:nvSpPr>
          <p:cNvPr id="408" name="Google Shape;408;p14"/>
          <p:cNvSpPr txBox="1"/>
          <p:nvPr/>
        </p:nvSpPr>
        <p:spPr>
          <a:xfrm>
            <a:off x="12031377" y="3704451"/>
            <a:ext cx="1696546" cy="347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Nesąmoningas šališkumas</a:t>
            </a:r>
            <a:endParaRPr/>
          </a:p>
        </p:txBody>
      </p:sp>
      <p:sp>
        <p:nvSpPr>
          <p:cNvPr id="409" name="Google Shape;409;p14"/>
          <p:cNvSpPr txBox="1"/>
          <p:nvPr/>
        </p:nvSpPr>
        <p:spPr>
          <a:xfrm>
            <a:off x="14069313" y="3589913"/>
            <a:ext cx="1912296" cy="576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Istorinės lyčių nelygybės</a:t>
            </a:r>
            <a:endParaRPr/>
          </a:p>
        </p:txBody>
      </p:sp>
      <p:sp>
        <p:nvSpPr>
          <p:cNvPr id="410" name="Google Shape;410;p14"/>
          <p:cNvSpPr txBox="1"/>
          <p:nvPr/>
        </p:nvSpPr>
        <p:spPr>
          <a:xfrm>
            <a:off x="16153481" y="3567649"/>
            <a:ext cx="2035648" cy="58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Silpnos institucinės struktūros</a:t>
            </a:r>
            <a:endParaRPr/>
          </a:p>
        </p:txBody>
      </p:sp>
      <p:sp>
        <p:nvSpPr>
          <p:cNvPr id="411" name="Google Shape;411;p14"/>
          <p:cNvSpPr/>
          <p:nvPr/>
        </p:nvSpPr>
        <p:spPr>
          <a:xfrm rot="5400000">
            <a:off x="3824201" y="4666426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14"/>
          <p:cNvSpPr/>
          <p:nvPr/>
        </p:nvSpPr>
        <p:spPr>
          <a:xfrm rot="5400000">
            <a:off x="6806455" y="4618063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3" name="Google Shape;413;p14"/>
          <p:cNvSpPr/>
          <p:nvPr/>
        </p:nvSpPr>
        <p:spPr>
          <a:xfrm rot="5400000">
            <a:off x="9619015" y="4570438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4" name="Google Shape;414;p14"/>
          <p:cNvSpPr/>
          <p:nvPr/>
        </p:nvSpPr>
        <p:spPr>
          <a:xfrm rot="5400000">
            <a:off x="12552281" y="4589488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14"/>
          <p:cNvSpPr/>
          <p:nvPr/>
        </p:nvSpPr>
        <p:spPr>
          <a:xfrm rot="5400000">
            <a:off x="14575208" y="4570438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14"/>
          <p:cNvSpPr/>
          <p:nvPr/>
        </p:nvSpPr>
        <p:spPr>
          <a:xfrm rot="5400000">
            <a:off x="16721019" y="4570438"/>
            <a:ext cx="900505" cy="652866"/>
          </a:xfrm>
          <a:custGeom>
            <a:rect b="b" l="l" r="r" t="t"/>
            <a:pathLst>
              <a:path extrusionOk="0" h="652866" w="900505">
                <a:moveTo>
                  <a:pt x="0" y="0"/>
                </a:moveTo>
                <a:lnTo>
                  <a:pt x="900505" y="0"/>
                </a:lnTo>
                <a:lnTo>
                  <a:pt x="900505" y="652866"/>
                </a:lnTo>
                <a:lnTo>
                  <a:pt x="0" y="65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14"/>
          <p:cNvSpPr/>
          <p:nvPr/>
        </p:nvSpPr>
        <p:spPr>
          <a:xfrm>
            <a:off x="1028700" y="57757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14"/>
          <p:cNvSpPr txBox="1"/>
          <p:nvPr/>
        </p:nvSpPr>
        <p:spPr>
          <a:xfrm>
            <a:off x="968432" y="5725620"/>
            <a:ext cx="2075953" cy="809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Horizontali profesinė segregacija</a:t>
            </a:r>
            <a:endParaRPr/>
          </a:p>
        </p:txBody>
      </p:sp>
      <p:sp>
        <p:nvSpPr>
          <p:cNvPr id="419" name="Google Shape;419;p14"/>
          <p:cNvSpPr/>
          <p:nvPr/>
        </p:nvSpPr>
        <p:spPr>
          <a:xfrm>
            <a:off x="1028700" y="7590381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14"/>
          <p:cNvSpPr txBox="1"/>
          <p:nvPr/>
        </p:nvSpPr>
        <p:spPr>
          <a:xfrm>
            <a:off x="1105695" y="7596998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Šališkos įdarbinimo praktikos</a:t>
            </a:r>
            <a:endParaRPr/>
          </a:p>
        </p:txBody>
      </p:sp>
      <p:sp>
        <p:nvSpPr>
          <p:cNvPr id="421" name="Google Shape;421;p14"/>
          <p:cNvSpPr/>
          <p:nvPr/>
        </p:nvSpPr>
        <p:spPr>
          <a:xfrm>
            <a:off x="3349186" y="57757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p14"/>
          <p:cNvSpPr txBox="1"/>
          <p:nvPr/>
        </p:nvSpPr>
        <p:spPr>
          <a:xfrm>
            <a:off x="3426181" y="5782366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Neigiamas požiūris į motinystę</a:t>
            </a:r>
            <a:endParaRPr/>
          </a:p>
        </p:txBody>
      </p:sp>
      <p:sp>
        <p:nvSpPr>
          <p:cNvPr id="423" name="Google Shape;423;p14"/>
          <p:cNvSpPr/>
          <p:nvPr/>
        </p:nvSpPr>
        <p:spPr>
          <a:xfrm>
            <a:off x="3349186" y="7590381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5" y="0"/>
                </a:lnTo>
                <a:lnTo>
                  <a:pt x="1850535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4" name="Google Shape;424;p14"/>
          <p:cNvSpPr txBox="1"/>
          <p:nvPr/>
        </p:nvSpPr>
        <p:spPr>
          <a:xfrm>
            <a:off x="3378755" y="7596998"/>
            <a:ext cx="1773541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Lyčių skirtumai darbo valandų skaičiuje</a:t>
            </a:r>
            <a:endParaRPr/>
          </a:p>
        </p:txBody>
      </p:sp>
      <p:sp>
        <p:nvSpPr>
          <p:cNvPr id="425" name="Google Shape;425;p14"/>
          <p:cNvSpPr/>
          <p:nvPr/>
        </p:nvSpPr>
        <p:spPr>
          <a:xfrm>
            <a:off x="6331439" y="57757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14"/>
          <p:cNvSpPr txBox="1"/>
          <p:nvPr/>
        </p:nvSpPr>
        <p:spPr>
          <a:xfrm>
            <a:off x="6105596" y="5808967"/>
            <a:ext cx="2302222" cy="659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Ribotas laiko prieinamumas</a:t>
            </a:r>
            <a:endParaRPr/>
          </a:p>
        </p:txBody>
      </p:sp>
      <p:sp>
        <p:nvSpPr>
          <p:cNvPr id="427" name="Google Shape;427;p14"/>
          <p:cNvSpPr/>
          <p:nvPr/>
        </p:nvSpPr>
        <p:spPr>
          <a:xfrm>
            <a:off x="6331439" y="7590381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8" name="Google Shape;428;p14"/>
          <p:cNvSpPr txBox="1"/>
          <p:nvPr/>
        </p:nvSpPr>
        <p:spPr>
          <a:xfrm>
            <a:off x="6369937" y="7694917"/>
            <a:ext cx="1773541" cy="51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Pertrauktos karjeros trajektorijos</a:t>
            </a:r>
            <a:endParaRPr/>
          </a:p>
        </p:txBody>
      </p:sp>
      <p:sp>
        <p:nvSpPr>
          <p:cNvPr id="429" name="Google Shape;429;p14"/>
          <p:cNvSpPr/>
          <p:nvPr/>
        </p:nvSpPr>
        <p:spPr>
          <a:xfrm>
            <a:off x="9144000" y="58138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14"/>
          <p:cNvSpPr txBox="1"/>
          <p:nvPr/>
        </p:nvSpPr>
        <p:spPr>
          <a:xfrm>
            <a:off x="9182497" y="5918385"/>
            <a:ext cx="1773541" cy="51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Lanksčių darbo sąlygų trūkumas</a:t>
            </a:r>
            <a:endParaRPr/>
          </a:p>
        </p:txBody>
      </p:sp>
      <p:sp>
        <p:nvSpPr>
          <p:cNvPr id="431" name="Google Shape;431;p14"/>
          <p:cNvSpPr/>
          <p:nvPr/>
        </p:nvSpPr>
        <p:spPr>
          <a:xfrm>
            <a:off x="9144000" y="75889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2" name="Google Shape;432;p14"/>
          <p:cNvSpPr txBox="1"/>
          <p:nvPr/>
        </p:nvSpPr>
        <p:spPr>
          <a:xfrm>
            <a:off x="9182497" y="7693485"/>
            <a:ext cx="1773541" cy="516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Atstumimas iš neformalių tinklų</a:t>
            </a:r>
            <a:endParaRPr/>
          </a:p>
        </p:txBody>
      </p:sp>
      <p:sp>
        <p:nvSpPr>
          <p:cNvPr id="433" name="Google Shape;433;p14"/>
          <p:cNvSpPr/>
          <p:nvPr/>
        </p:nvSpPr>
        <p:spPr>
          <a:xfrm>
            <a:off x="12031377" y="58138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4" name="Google Shape;434;p14"/>
          <p:cNvSpPr txBox="1"/>
          <p:nvPr/>
        </p:nvSpPr>
        <p:spPr>
          <a:xfrm>
            <a:off x="12012794" y="5981511"/>
            <a:ext cx="1887702" cy="492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Šališki darbo rezultatų vertinimai</a:t>
            </a:r>
            <a:endParaRPr/>
          </a:p>
        </p:txBody>
      </p:sp>
      <p:sp>
        <p:nvSpPr>
          <p:cNvPr id="435" name="Google Shape;435;p14"/>
          <p:cNvSpPr/>
          <p:nvPr/>
        </p:nvSpPr>
        <p:spPr>
          <a:xfrm>
            <a:off x="12050738" y="7590381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6" name="Google Shape;436;p14"/>
          <p:cNvSpPr txBox="1"/>
          <p:nvPr/>
        </p:nvSpPr>
        <p:spPr>
          <a:xfrm>
            <a:off x="12166111" y="7620073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Pažangos skirtumai</a:t>
            </a:r>
            <a:endParaRPr/>
          </a:p>
        </p:txBody>
      </p:sp>
      <p:sp>
        <p:nvSpPr>
          <p:cNvPr id="437" name="Google Shape;437;p14"/>
          <p:cNvSpPr/>
          <p:nvPr/>
        </p:nvSpPr>
        <p:spPr>
          <a:xfrm>
            <a:off x="14187024" y="58138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7"/>
                </a:lnTo>
                <a:lnTo>
                  <a:pt x="0" y="763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8" name="Google Shape;438;p14"/>
          <p:cNvSpPr/>
          <p:nvPr/>
        </p:nvSpPr>
        <p:spPr>
          <a:xfrm>
            <a:off x="14187024" y="75889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9" name="Google Shape;439;p14"/>
          <p:cNvSpPr txBox="1"/>
          <p:nvPr/>
        </p:nvSpPr>
        <p:spPr>
          <a:xfrm>
            <a:off x="14167561" y="7620073"/>
            <a:ext cx="1889462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Struktūrinis vyrų ir moterų darbo užmokesčio skirtumas</a:t>
            </a:r>
            <a:endParaRPr/>
          </a:p>
        </p:txBody>
      </p:sp>
      <p:sp>
        <p:nvSpPr>
          <p:cNvPr id="440" name="Google Shape;440;p14"/>
          <p:cNvSpPr/>
          <p:nvPr/>
        </p:nvSpPr>
        <p:spPr>
          <a:xfrm>
            <a:off x="16246037" y="5836924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14"/>
          <p:cNvSpPr txBox="1"/>
          <p:nvPr/>
        </p:nvSpPr>
        <p:spPr>
          <a:xfrm>
            <a:off x="16298348" y="5901363"/>
            <a:ext cx="1777920" cy="633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Lygybės politikos trūkumas</a:t>
            </a:r>
            <a:endParaRPr/>
          </a:p>
        </p:txBody>
      </p:sp>
      <p:sp>
        <p:nvSpPr>
          <p:cNvPr id="442" name="Google Shape;442;p14"/>
          <p:cNvSpPr/>
          <p:nvPr/>
        </p:nvSpPr>
        <p:spPr>
          <a:xfrm>
            <a:off x="16246037" y="7588949"/>
            <a:ext cx="1850536" cy="763767"/>
          </a:xfrm>
          <a:custGeom>
            <a:rect b="b" l="l" r="r" t="t"/>
            <a:pathLst>
              <a:path extrusionOk="0" h="763767" w="1850536">
                <a:moveTo>
                  <a:pt x="0" y="0"/>
                </a:moveTo>
                <a:lnTo>
                  <a:pt x="1850536" y="0"/>
                </a:lnTo>
                <a:lnTo>
                  <a:pt x="1850536" y="763766"/>
                </a:lnTo>
                <a:lnTo>
                  <a:pt x="0" y="763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3" name="Google Shape;443;p14"/>
          <p:cNvSpPr txBox="1"/>
          <p:nvPr/>
        </p:nvSpPr>
        <p:spPr>
          <a:xfrm>
            <a:off x="16379721" y="7596998"/>
            <a:ext cx="1696546" cy="709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Neoficialus darbas</a:t>
            </a:r>
            <a:endParaRPr/>
          </a:p>
        </p:txBody>
      </p:sp>
      <p:sp>
        <p:nvSpPr>
          <p:cNvPr id="444" name="Google Shape;444;p14"/>
          <p:cNvSpPr txBox="1"/>
          <p:nvPr/>
        </p:nvSpPr>
        <p:spPr>
          <a:xfrm>
            <a:off x="14208370" y="5747174"/>
            <a:ext cx="1848653" cy="809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Vertikali profesinė segregacija</a:t>
            </a:r>
            <a:endParaRPr/>
          </a:p>
        </p:txBody>
      </p:sp>
      <p:sp>
        <p:nvSpPr>
          <p:cNvPr id="445" name="Google Shape;445;p14"/>
          <p:cNvSpPr txBox="1"/>
          <p:nvPr/>
        </p:nvSpPr>
        <p:spPr>
          <a:xfrm>
            <a:off x="381000" y="679125"/>
            <a:ext cx="16790305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DISKRIMINACIJOS DARBO VIETOJE VEIKSNIAI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1" name="Google Shape;451;p15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452" name="Google Shape;452;p15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3" name="Google Shape;453;p15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BALANSAS</a:t>
              </a:r>
              <a:endParaRPr/>
            </a:p>
          </p:txBody>
        </p:sp>
      </p:grpSp>
      <p:grpSp>
        <p:nvGrpSpPr>
          <p:cNvPr id="454" name="Google Shape;454;p15"/>
          <p:cNvGrpSpPr/>
          <p:nvPr/>
        </p:nvGrpSpPr>
        <p:grpSpPr>
          <a:xfrm>
            <a:off x="1717176" y="1561104"/>
            <a:ext cx="14877486" cy="7658084"/>
            <a:chOff x="31786" y="31786"/>
            <a:chExt cx="19836648" cy="10210778"/>
          </a:xfrm>
        </p:grpSpPr>
        <p:cxnSp>
          <p:nvCxnSpPr>
            <p:cNvPr id="455" name="Google Shape;455;p15"/>
            <p:cNvCxnSpPr/>
            <p:nvPr/>
          </p:nvCxnSpPr>
          <p:spPr>
            <a:xfrm>
              <a:off x="31786" y="31786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6" name="Google Shape;456;p15"/>
            <p:cNvCxnSpPr/>
            <p:nvPr/>
          </p:nvCxnSpPr>
          <p:spPr>
            <a:xfrm>
              <a:off x="31786" y="10242563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7" name="Google Shape;457;p15"/>
            <p:cNvCxnSpPr/>
            <p:nvPr/>
          </p:nvCxnSpPr>
          <p:spPr>
            <a:xfrm rot="10800000">
              <a:off x="31786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8" name="Google Shape;458;p15"/>
            <p:cNvCxnSpPr/>
            <p:nvPr/>
          </p:nvCxnSpPr>
          <p:spPr>
            <a:xfrm rot="10800000">
              <a:off x="19836648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59" name="Google Shape;459;p15"/>
          <p:cNvSpPr/>
          <p:nvPr/>
        </p:nvSpPr>
        <p:spPr>
          <a:xfrm>
            <a:off x="2141497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15"/>
          <p:cNvSpPr/>
          <p:nvPr/>
        </p:nvSpPr>
        <p:spPr>
          <a:xfrm>
            <a:off x="5749380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1" name="Google Shape;461;p15"/>
          <p:cNvSpPr/>
          <p:nvPr/>
        </p:nvSpPr>
        <p:spPr>
          <a:xfrm>
            <a:off x="9357263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2" name="Google Shape;462;p15"/>
          <p:cNvSpPr/>
          <p:nvPr/>
        </p:nvSpPr>
        <p:spPr>
          <a:xfrm>
            <a:off x="12965838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3" name="Google Shape;463;p15"/>
          <p:cNvSpPr/>
          <p:nvPr/>
        </p:nvSpPr>
        <p:spPr>
          <a:xfrm>
            <a:off x="10328894" y="3268383"/>
            <a:ext cx="6265769" cy="5936816"/>
          </a:xfrm>
          <a:custGeom>
            <a:rect b="b" l="l" r="r" t="t"/>
            <a:pathLst>
              <a:path extrusionOk="0" h="5936816" w="6265769">
                <a:moveTo>
                  <a:pt x="0" y="0"/>
                </a:moveTo>
                <a:lnTo>
                  <a:pt x="6265769" y="0"/>
                </a:lnTo>
                <a:lnTo>
                  <a:pt x="6265769" y="5936816"/>
                </a:lnTo>
                <a:lnTo>
                  <a:pt x="0" y="5936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4" name="Google Shape;464;p15"/>
          <p:cNvSpPr/>
          <p:nvPr/>
        </p:nvSpPr>
        <p:spPr>
          <a:xfrm>
            <a:off x="1693337" y="3230557"/>
            <a:ext cx="5591597" cy="6012470"/>
          </a:xfrm>
          <a:custGeom>
            <a:rect b="b" l="l" r="r" t="t"/>
            <a:pathLst>
              <a:path extrusionOk="0" h="6012470" w="5591597">
                <a:moveTo>
                  <a:pt x="0" y="0"/>
                </a:moveTo>
                <a:lnTo>
                  <a:pt x="5591597" y="0"/>
                </a:lnTo>
                <a:lnTo>
                  <a:pt x="5591597" y="6012469"/>
                </a:lnTo>
                <a:lnTo>
                  <a:pt x="0" y="6012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5" name="Google Shape;465;p15"/>
          <p:cNvSpPr txBox="1"/>
          <p:nvPr/>
        </p:nvSpPr>
        <p:spPr>
          <a:xfrm>
            <a:off x="5264297" y="554083"/>
            <a:ext cx="7698643" cy="89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SKIRTUMAI</a:t>
            </a:r>
            <a:endParaRPr b="1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66" name="Google Shape;466;p15"/>
          <p:cNvSpPr txBox="1"/>
          <p:nvPr/>
        </p:nvSpPr>
        <p:spPr>
          <a:xfrm>
            <a:off x="2336080" y="2045055"/>
            <a:ext cx="270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VERTIKALUS</a:t>
            </a:r>
            <a:endParaRPr sz="600"/>
          </a:p>
        </p:txBody>
      </p:sp>
      <p:sp>
        <p:nvSpPr>
          <p:cNvPr id="467" name="Google Shape;467;p15"/>
          <p:cNvSpPr txBox="1"/>
          <p:nvPr/>
        </p:nvSpPr>
        <p:spPr>
          <a:xfrm>
            <a:off x="5853137" y="2045055"/>
            <a:ext cx="29154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PROFESINIS</a:t>
            </a:r>
            <a:endParaRPr sz="800"/>
          </a:p>
        </p:txBody>
      </p:sp>
      <p:sp>
        <p:nvSpPr>
          <p:cNvPr id="468" name="Google Shape;468;p15"/>
          <p:cNvSpPr txBox="1"/>
          <p:nvPr/>
        </p:nvSpPr>
        <p:spPr>
          <a:xfrm>
            <a:off x="9448800" y="2045055"/>
            <a:ext cx="29430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ATLYGINIMAS</a:t>
            </a:r>
            <a:endParaRPr sz="700"/>
          </a:p>
        </p:txBody>
      </p:sp>
      <p:sp>
        <p:nvSpPr>
          <p:cNvPr id="469" name="Google Shape;469;p15"/>
          <p:cNvSpPr txBox="1"/>
          <p:nvPr/>
        </p:nvSpPr>
        <p:spPr>
          <a:xfrm>
            <a:off x="12946338" y="2045055"/>
            <a:ext cx="31617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PAAUK</a:t>
            </a:r>
            <a:r>
              <a:rPr lang="en-US" sz="3003"/>
              <a:t>Š</a:t>
            </a:r>
            <a:r>
              <a:rPr b="0" i="0" lang="en-US" sz="30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TINIMAS</a:t>
            </a:r>
            <a:r>
              <a:rPr b="0" i="0" lang="en-US" sz="3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/>
          </a:p>
        </p:txBody>
      </p:sp>
      <p:sp>
        <p:nvSpPr>
          <p:cNvPr id="470" name="Google Shape;470;p15"/>
          <p:cNvSpPr txBox="1"/>
          <p:nvPr/>
        </p:nvSpPr>
        <p:spPr>
          <a:xfrm>
            <a:off x="1609854" y="9309701"/>
            <a:ext cx="7262326" cy="258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Šaltinis: 2021 m. Europos darbo sąlygų telefoninė apklausa (EWCTS). </a:t>
            </a:r>
            <a:endParaRPr/>
          </a:p>
        </p:txBody>
      </p:sp>
      <p:sp>
        <p:nvSpPr>
          <p:cNvPr id="471" name="Google Shape;471;p15"/>
          <p:cNvSpPr txBox="1"/>
          <p:nvPr/>
        </p:nvSpPr>
        <p:spPr>
          <a:xfrm>
            <a:off x="10256654" y="9309701"/>
            <a:ext cx="6181032" cy="258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Šaltinis: 2024 m. Europos darbo sąlygų tyrimas (EWCS).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7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77" name="Google Shape;477;p17"/>
          <p:cNvGrpSpPr/>
          <p:nvPr/>
        </p:nvGrpSpPr>
        <p:grpSpPr>
          <a:xfrm>
            <a:off x="1717176" y="1561104"/>
            <a:ext cx="14877486" cy="7658084"/>
            <a:chOff x="31786" y="31786"/>
            <a:chExt cx="19836648" cy="10210778"/>
          </a:xfrm>
        </p:grpSpPr>
        <p:cxnSp>
          <p:nvCxnSpPr>
            <p:cNvPr id="478" name="Google Shape;478;p17"/>
            <p:cNvCxnSpPr/>
            <p:nvPr/>
          </p:nvCxnSpPr>
          <p:spPr>
            <a:xfrm>
              <a:off x="31786" y="31786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9" name="Google Shape;479;p17"/>
            <p:cNvCxnSpPr/>
            <p:nvPr/>
          </p:nvCxnSpPr>
          <p:spPr>
            <a:xfrm>
              <a:off x="31786" y="10242563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0" name="Google Shape;480;p17"/>
            <p:cNvCxnSpPr/>
            <p:nvPr/>
          </p:nvCxnSpPr>
          <p:spPr>
            <a:xfrm rot="10800000">
              <a:off x="31786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1" name="Google Shape;481;p17"/>
            <p:cNvCxnSpPr/>
            <p:nvPr/>
          </p:nvCxnSpPr>
          <p:spPr>
            <a:xfrm rot="10800000">
              <a:off x="19836648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82" name="Google Shape;482;p17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483" name="Google Shape;483;p17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4" name="Google Shape;484;p17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485" name="Google Shape;485;p17"/>
          <p:cNvSpPr/>
          <p:nvPr/>
        </p:nvSpPr>
        <p:spPr>
          <a:xfrm>
            <a:off x="2141497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17"/>
          <p:cNvSpPr/>
          <p:nvPr/>
        </p:nvSpPr>
        <p:spPr>
          <a:xfrm>
            <a:off x="5749380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7" name="Google Shape;487;p17"/>
          <p:cNvSpPr/>
          <p:nvPr/>
        </p:nvSpPr>
        <p:spPr>
          <a:xfrm>
            <a:off x="9357263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8" name="Google Shape;488;p17"/>
          <p:cNvSpPr/>
          <p:nvPr/>
        </p:nvSpPr>
        <p:spPr>
          <a:xfrm>
            <a:off x="12965838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17"/>
          <p:cNvSpPr/>
          <p:nvPr/>
        </p:nvSpPr>
        <p:spPr>
          <a:xfrm>
            <a:off x="1693337" y="3435553"/>
            <a:ext cx="8849483" cy="5807473"/>
          </a:xfrm>
          <a:custGeom>
            <a:rect b="b" l="l" r="r" t="t"/>
            <a:pathLst>
              <a:path extrusionOk="0" h="5807473" w="8849483">
                <a:moveTo>
                  <a:pt x="0" y="0"/>
                </a:moveTo>
                <a:lnTo>
                  <a:pt x="8849484" y="0"/>
                </a:lnTo>
                <a:lnTo>
                  <a:pt x="8849484" y="5807473"/>
                </a:lnTo>
                <a:lnTo>
                  <a:pt x="0" y="5807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0" name="Google Shape;490;p17"/>
          <p:cNvSpPr/>
          <p:nvPr/>
        </p:nvSpPr>
        <p:spPr>
          <a:xfrm>
            <a:off x="11737217" y="3208932"/>
            <a:ext cx="4857446" cy="6034094"/>
          </a:xfrm>
          <a:custGeom>
            <a:rect b="b" l="l" r="r" t="t"/>
            <a:pathLst>
              <a:path extrusionOk="0" h="6034094" w="4857446">
                <a:moveTo>
                  <a:pt x="0" y="0"/>
                </a:moveTo>
                <a:lnTo>
                  <a:pt x="4857446" y="0"/>
                </a:lnTo>
                <a:lnTo>
                  <a:pt x="4857446" y="6034094"/>
                </a:lnTo>
                <a:lnTo>
                  <a:pt x="0" y="6034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1" name="Google Shape;491;p17"/>
          <p:cNvSpPr txBox="1"/>
          <p:nvPr/>
        </p:nvSpPr>
        <p:spPr>
          <a:xfrm>
            <a:off x="2336080" y="2045055"/>
            <a:ext cx="2707772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VERTIKALI</a:t>
            </a:r>
            <a:endParaRPr/>
          </a:p>
        </p:txBody>
      </p:sp>
      <p:sp>
        <p:nvSpPr>
          <p:cNvPr id="492" name="Google Shape;492;p17"/>
          <p:cNvSpPr txBox="1"/>
          <p:nvPr/>
        </p:nvSpPr>
        <p:spPr>
          <a:xfrm>
            <a:off x="5853137" y="2045055"/>
            <a:ext cx="2915286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DARBO</a:t>
            </a:r>
            <a:endParaRPr/>
          </a:p>
        </p:txBody>
      </p:sp>
      <p:sp>
        <p:nvSpPr>
          <p:cNvPr id="493" name="Google Shape;493;p17"/>
          <p:cNvSpPr txBox="1"/>
          <p:nvPr/>
        </p:nvSpPr>
        <p:spPr>
          <a:xfrm>
            <a:off x="9521162" y="2045055"/>
            <a:ext cx="2747100" cy="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ATLYGINIMAS</a:t>
            </a:r>
            <a:endParaRPr sz="500"/>
          </a:p>
        </p:txBody>
      </p:sp>
      <p:sp>
        <p:nvSpPr>
          <p:cNvPr id="494" name="Google Shape;494;p17"/>
          <p:cNvSpPr txBox="1"/>
          <p:nvPr/>
        </p:nvSpPr>
        <p:spPr>
          <a:xfrm>
            <a:off x="12946338" y="2045055"/>
            <a:ext cx="3161799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REKLAMINIS</a:t>
            </a:r>
            <a:endParaRPr/>
          </a:p>
        </p:txBody>
      </p:sp>
      <p:sp>
        <p:nvSpPr>
          <p:cNvPr id="495" name="Google Shape;495;p17"/>
          <p:cNvSpPr txBox="1"/>
          <p:nvPr/>
        </p:nvSpPr>
        <p:spPr>
          <a:xfrm>
            <a:off x="5749380" y="554083"/>
            <a:ext cx="6730683" cy="7796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NELYGYBĖ</a:t>
            </a:r>
            <a:endParaRPr b="1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8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01" name="Google Shape;501;p18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502" name="Google Shape;502;p18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3" name="Google Shape;503;p18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grpSp>
        <p:nvGrpSpPr>
          <p:cNvPr id="504" name="Google Shape;504;p18"/>
          <p:cNvGrpSpPr/>
          <p:nvPr/>
        </p:nvGrpSpPr>
        <p:grpSpPr>
          <a:xfrm>
            <a:off x="1717176" y="1561104"/>
            <a:ext cx="14877486" cy="7658084"/>
            <a:chOff x="31786" y="31786"/>
            <a:chExt cx="19836648" cy="10210778"/>
          </a:xfrm>
        </p:grpSpPr>
        <p:cxnSp>
          <p:nvCxnSpPr>
            <p:cNvPr id="505" name="Google Shape;505;p18"/>
            <p:cNvCxnSpPr/>
            <p:nvPr/>
          </p:nvCxnSpPr>
          <p:spPr>
            <a:xfrm>
              <a:off x="31786" y="31786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6" name="Google Shape;506;p18"/>
            <p:cNvCxnSpPr/>
            <p:nvPr/>
          </p:nvCxnSpPr>
          <p:spPr>
            <a:xfrm>
              <a:off x="31786" y="10242563"/>
              <a:ext cx="19836648" cy="0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7" name="Google Shape;507;p18"/>
            <p:cNvCxnSpPr/>
            <p:nvPr/>
          </p:nvCxnSpPr>
          <p:spPr>
            <a:xfrm rot="10800000">
              <a:off x="31786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8" name="Google Shape;508;p18"/>
            <p:cNvCxnSpPr/>
            <p:nvPr/>
          </p:nvCxnSpPr>
          <p:spPr>
            <a:xfrm rot="10800000">
              <a:off x="19836648" y="31786"/>
              <a:ext cx="0" cy="10210778"/>
            </a:xfrm>
            <a:prstGeom prst="straightConnector1">
              <a:avLst/>
            </a:prstGeom>
            <a:noFill/>
            <a:ln cap="flat" cmpd="sng" w="63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09" name="Google Shape;509;p18"/>
          <p:cNvSpPr/>
          <p:nvPr/>
        </p:nvSpPr>
        <p:spPr>
          <a:xfrm>
            <a:off x="2141497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0" name="Google Shape;510;p18"/>
          <p:cNvSpPr/>
          <p:nvPr/>
        </p:nvSpPr>
        <p:spPr>
          <a:xfrm>
            <a:off x="5749380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18"/>
          <p:cNvSpPr/>
          <p:nvPr/>
        </p:nvSpPr>
        <p:spPr>
          <a:xfrm>
            <a:off x="9357263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2" name="Google Shape;512;p18"/>
          <p:cNvSpPr/>
          <p:nvPr/>
        </p:nvSpPr>
        <p:spPr>
          <a:xfrm>
            <a:off x="12965838" y="1954862"/>
            <a:ext cx="3122800" cy="952454"/>
          </a:xfrm>
          <a:custGeom>
            <a:rect b="b" l="l" r="r" t="t"/>
            <a:pathLst>
              <a:path extrusionOk="0" h="952454" w="3122800">
                <a:moveTo>
                  <a:pt x="0" y="0"/>
                </a:moveTo>
                <a:lnTo>
                  <a:pt x="3122800" y="0"/>
                </a:lnTo>
                <a:lnTo>
                  <a:pt x="3122800" y="952454"/>
                </a:lnTo>
                <a:lnTo>
                  <a:pt x="0" y="952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3" name="Google Shape;513;p18"/>
          <p:cNvSpPr/>
          <p:nvPr/>
        </p:nvSpPr>
        <p:spPr>
          <a:xfrm>
            <a:off x="3870248" y="3217765"/>
            <a:ext cx="10547503" cy="6025261"/>
          </a:xfrm>
          <a:custGeom>
            <a:rect b="b" l="l" r="r" t="t"/>
            <a:pathLst>
              <a:path extrusionOk="0" h="6025261" w="10547503">
                <a:moveTo>
                  <a:pt x="0" y="0"/>
                </a:moveTo>
                <a:lnTo>
                  <a:pt x="10547504" y="0"/>
                </a:lnTo>
                <a:lnTo>
                  <a:pt x="10547504" y="6025261"/>
                </a:lnTo>
                <a:lnTo>
                  <a:pt x="0" y="6025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4" name="Google Shape;514;p18"/>
          <p:cNvSpPr txBox="1"/>
          <p:nvPr/>
        </p:nvSpPr>
        <p:spPr>
          <a:xfrm>
            <a:off x="2336080" y="2045055"/>
            <a:ext cx="2707772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VERTIKALI</a:t>
            </a:r>
            <a:endParaRPr/>
          </a:p>
        </p:txBody>
      </p:sp>
      <p:sp>
        <p:nvSpPr>
          <p:cNvPr id="515" name="Google Shape;515;p18"/>
          <p:cNvSpPr txBox="1"/>
          <p:nvPr/>
        </p:nvSpPr>
        <p:spPr>
          <a:xfrm>
            <a:off x="5853137" y="2045055"/>
            <a:ext cx="2915286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DARBO</a:t>
            </a:r>
            <a:endParaRPr/>
          </a:p>
        </p:txBody>
      </p:sp>
      <p:sp>
        <p:nvSpPr>
          <p:cNvPr id="516" name="Google Shape;516;p18"/>
          <p:cNvSpPr txBox="1"/>
          <p:nvPr/>
        </p:nvSpPr>
        <p:spPr>
          <a:xfrm>
            <a:off x="9521162" y="2045055"/>
            <a:ext cx="2707772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ATLYGINIMAS</a:t>
            </a:r>
            <a:endParaRPr/>
          </a:p>
        </p:txBody>
      </p:sp>
      <p:sp>
        <p:nvSpPr>
          <p:cNvPr id="517" name="Google Shape;517;p18"/>
          <p:cNvSpPr txBox="1"/>
          <p:nvPr/>
        </p:nvSpPr>
        <p:spPr>
          <a:xfrm>
            <a:off x="12946338" y="2045055"/>
            <a:ext cx="3161799" cy="6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REKLAMINIS</a:t>
            </a:r>
            <a:endParaRPr/>
          </a:p>
        </p:txBody>
      </p:sp>
      <p:sp>
        <p:nvSpPr>
          <p:cNvPr id="518" name="Google Shape;518;p18"/>
          <p:cNvSpPr txBox="1"/>
          <p:nvPr/>
        </p:nvSpPr>
        <p:spPr>
          <a:xfrm>
            <a:off x="5749380" y="554083"/>
            <a:ext cx="6730683" cy="7796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NELYGYBĖ</a:t>
            </a:r>
            <a:endParaRPr b="1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9" name="Google Shape;519;p18"/>
          <p:cNvSpPr txBox="1"/>
          <p:nvPr/>
        </p:nvSpPr>
        <p:spPr>
          <a:xfrm>
            <a:off x="3870248" y="9366912"/>
            <a:ext cx="6181032" cy="258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Šaltinis: 2024 m. Europos darbo sąlygų tyrimas (EWCS).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9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25" name="Google Shape;525;p19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526" name="Google Shape;526;p19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27" name="Google Shape;527;p19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528" name="Google Shape;528;p19"/>
          <p:cNvSpPr txBox="1"/>
          <p:nvPr/>
        </p:nvSpPr>
        <p:spPr>
          <a:xfrm>
            <a:off x="2780569" y="3423285"/>
            <a:ext cx="12726862" cy="3130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27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SKIRTUMŲ PASEKMĖS KARJERAI</a:t>
            </a:r>
            <a:endParaRPr b="0" i="0" sz="8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529" name="Google Shape;529;p19"/>
          <p:cNvCxnSpPr/>
          <p:nvPr/>
        </p:nvCxnSpPr>
        <p:spPr>
          <a:xfrm>
            <a:off x="4171731" y="7018418"/>
            <a:ext cx="9881919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20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535" name="Google Shape;535;p20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36" name="Google Shape;536;p20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537" name="Google Shape;537;p20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38" name="Google Shape;538;p20"/>
          <p:cNvCxnSpPr/>
          <p:nvPr/>
        </p:nvCxnSpPr>
        <p:spPr>
          <a:xfrm>
            <a:off x="13081088" y="2980487"/>
            <a:ext cx="0" cy="2490051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39" name="Google Shape;539;p20"/>
          <p:cNvGrpSpPr/>
          <p:nvPr/>
        </p:nvGrpSpPr>
        <p:grpSpPr>
          <a:xfrm>
            <a:off x="12581761" y="2082016"/>
            <a:ext cx="4189472" cy="1022177"/>
            <a:chOff x="0" y="-66675"/>
            <a:chExt cx="1103400" cy="269215"/>
          </a:xfrm>
        </p:grpSpPr>
        <p:sp>
          <p:nvSpPr>
            <p:cNvPr id="540" name="Google Shape;540;p20"/>
            <p:cNvSpPr/>
            <p:nvPr/>
          </p:nvSpPr>
          <p:spPr>
            <a:xfrm>
              <a:off x="0" y="0"/>
              <a:ext cx="1103400" cy="202540"/>
            </a:xfrm>
            <a:custGeom>
              <a:rect b="b" l="l" r="r" t="t"/>
              <a:pathLst>
                <a:path extrusionOk="0" h="202540" w="1103400">
                  <a:moveTo>
                    <a:pt x="94245" y="0"/>
                  </a:moveTo>
                  <a:lnTo>
                    <a:pt x="1009155" y="0"/>
                  </a:lnTo>
                  <a:cubicBezTo>
                    <a:pt x="1061205" y="0"/>
                    <a:pt x="1103400" y="42195"/>
                    <a:pt x="1103400" y="94245"/>
                  </a:cubicBezTo>
                  <a:lnTo>
                    <a:pt x="1103400" y="108295"/>
                  </a:lnTo>
                  <a:cubicBezTo>
                    <a:pt x="1103400" y="160345"/>
                    <a:pt x="1061205" y="202540"/>
                    <a:pt x="1009155" y="202540"/>
                  </a:cubicBezTo>
                  <a:lnTo>
                    <a:pt x="94245" y="202540"/>
                  </a:lnTo>
                  <a:cubicBezTo>
                    <a:pt x="42195" y="202540"/>
                    <a:pt x="0" y="160345"/>
                    <a:pt x="0" y="108295"/>
                  </a:cubicBezTo>
                  <a:lnTo>
                    <a:pt x="0" y="94245"/>
                  </a:lnTo>
                  <a:cubicBezTo>
                    <a:pt x="0" y="42195"/>
                    <a:pt x="42195" y="0"/>
                    <a:pt x="94245" y="0"/>
                  </a:cubicBezTo>
                  <a:close/>
                </a:path>
              </a:pathLst>
            </a:custGeom>
            <a:solidFill>
              <a:srgbClr val="6453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0"/>
            <p:cNvSpPr txBox="1"/>
            <p:nvPr/>
          </p:nvSpPr>
          <p:spPr>
            <a:xfrm>
              <a:off x="0" y="-66675"/>
              <a:ext cx="1103400" cy="269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2" name="Google Shape;542;p20"/>
          <p:cNvSpPr/>
          <p:nvPr/>
        </p:nvSpPr>
        <p:spPr>
          <a:xfrm>
            <a:off x="10700466" y="6508764"/>
            <a:ext cx="2490402" cy="3337222"/>
          </a:xfrm>
          <a:custGeom>
            <a:rect b="b" l="l" r="r" t="t"/>
            <a:pathLst>
              <a:path extrusionOk="0" h="3337222" w="2490402">
                <a:moveTo>
                  <a:pt x="0" y="0"/>
                </a:moveTo>
                <a:lnTo>
                  <a:pt x="2490403" y="0"/>
                </a:lnTo>
                <a:lnTo>
                  <a:pt x="2490403" y="3337222"/>
                </a:lnTo>
                <a:lnTo>
                  <a:pt x="0" y="33372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43" name="Google Shape;543;p20"/>
          <p:cNvCxnSpPr/>
          <p:nvPr/>
        </p:nvCxnSpPr>
        <p:spPr>
          <a:xfrm>
            <a:off x="1711723" y="2980487"/>
            <a:ext cx="0" cy="5270243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4" name="Google Shape;544;p20"/>
          <p:cNvCxnSpPr/>
          <p:nvPr/>
        </p:nvCxnSpPr>
        <p:spPr>
          <a:xfrm>
            <a:off x="7463680" y="2980487"/>
            <a:ext cx="0" cy="3185099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45" name="Google Shape;545;p20"/>
          <p:cNvGrpSpPr/>
          <p:nvPr/>
        </p:nvGrpSpPr>
        <p:grpSpPr>
          <a:xfrm>
            <a:off x="1517518" y="2082016"/>
            <a:ext cx="4189472" cy="1022177"/>
            <a:chOff x="0" y="-66675"/>
            <a:chExt cx="1103400" cy="269215"/>
          </a:xfrm>
        </p:grpSpPr>
        <p:sp>
          <p:nvSpPr>
            <p:cNvPr id="546" name="Google Shape;546;p20"/>
            <p:cNvSpPr/>
            <p:nvPr/>
          </p:nvSpPr>
          <p:spPr>
            <a:xfrm>
              <a:off x="0" y="0"/>
              <a:ext cx="1103400" cy="202540"/>
            </a:xfrm>
            <a:custGeom>
              <a:rect b="b" l="l" r="r" t="t"/>
              <a:pathLst>
                <a:path extrusionOk="0" h="202540" w="1103400">
                  <a:moveTo>
                    <a:pt x="94245" y="0"/>
                  </a:moveTo>
                  <a:lnTo>
                    <a:pt x="1009155" y="0"/>
                  </a:lnTo>
                  <a:cubicBezTo>
                    <a:pt x="1061205" y="0"/>
                    <a:pt x="1103400" y="42195"/>
                    <a:pt x="1103400" y="94245"/>
                  </a:cubicBezTo>
                  <a:lnTo>
                    <a:pt x="1103400" y="108295"/>
                  </a:lnTo>
                  <a:cubicBezTo>
                    <a:pt x="1103400" y="160345"/>
                    <a:pt x="1061205" y="202540"/>
                    <a:pt x="1009155" y="202540"/>
                  </a:cubicBezTo>
                  <a:lnTo>
                    <a:pt x="94245" y="202540"/>
                  </a:lnTo>
                  <a:cubicBezTo>
                    <a:pt x="42195" y="202540"/>
                    <a:pt x="0" y="160345"/>
                    <a:pt x="0" y="108295"/>
                  </a:cubicBezTo>
                  <a:lnTo>
                    <a:pt x="0" y="94245"/>
                  </a:lnTo>
                  <a:cubicBezTo>
                    <a:pt x="0" y="42195"/>
                    <a:pt x="42195" y="0"/>
                    <a:pt x="94245" y="0"/>
                  </a:cubicBezTo>
                  <a:close/>
                </a:path>
              </a:pathLst>
            </a:custGeom>
            <a:solidFill>
              <a:srgbClr val="B132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0"/>
            <p:cNvSpPr txBox="1"/>
            <p:nvPr/>
          </p:nvSpPr>
          <p:spPr>
            <a:xfrm>
              <a:off x="0" y="-66675"/>
              <a:ext cx="1103400" cy="269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8" name="Google Shape;548;p20"/>
          <p:cNvSpPr txBox="1"/>
          <p:nvPr/>
        </p:nvSpPr>
        <p:spPr>
          <a:xfrm>
            <a:off x="3396357" y="562338"/>
            <a:ext cx="11495287" cy="7796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SKIRTUMŲ PASEKMĖS KARJERAI</a:t>
            </a:r>
            <a:endParaRPr b="0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9" name="Google Shape;549;p20"/>
          <p:cNvSpPr txBox="1"/>
          <p:nvPr/>
        </p:nvSpPr>
        <p:spPr>
          <a:xfrm>
            <a:off x="2129143" y="2382678"/>
            <a:ext cx="2966221" cy="597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Asmenims</a:t>
            </a:r>
            <a:endParaRPr/>
          </a:p>
        </p:txBody>
      </p:sp>
      <p:grpSp>
        <p:nvGrpSpPr>
          <p:cNvPr id="550" name="Google Shape;550;p20"/>
          <p:cNvGrpSpPr/>
          <p:nvPr/>
        </p:nvGrpSpPr>
        <p:grpSpPr>
          <a:xfrm>
            <a:off x="7049264" y="2082016"/>
            <a:ext cx="4189472" cy="1022177"/>
            <a:chOff x="0" y="-66675"/>
            <a:chExt cx="1103400" cy="269215"/>
          </a:xfrm>
        </p:grpSpPr>
        <p:sp>
          <p:nvSpPr>
            <p:cNvPr id="551" name="Google Shape;551;p20"/>
            <p:cNvSpPr/>
            <p:nvPr/>
          </p:nvSpPr>
          <p:spPr>
            <a:xfrm>
              <a:off x="0" y="0"/>
              <a:ext cx="1103400" cy="202540"/>
            </a:xfrm>
            <a:custGeom>
              <a:rect b="b" l="l" r="r" t="t"/>
              <a:pathLst>
                <a:path extrusionOk="0" h="202540" w="1103400">
                  <a:moveTo>
                    <a:pt x="94245" y="0"/>
                  </a:moveTo>
                  <a:lnTo>
                    <a:pt x="1009155" y="0"/>
                  </a:lnTo>
                  <a:cubicBezTo>
                    <a:pt x="1061205" y="0"/>
                    <a:pt x="1103400" y="42195"/>
                    <a:pt x="1103400" y="94245"/>
                  </a:cubicBezTo>
                  <a:lnTo>
                    <a:pt x="1103400" y="108295"/>
                  </a:lnTo>
                  <a:cubicBezTo>
                    <a:pt x="1103400" y="160345"/>
                    <a:pt x="1061205" y="202540"/>
                    <a:pt x="1009155" y="202540"/>
                  </a:cubicBezTo>
                  <a:lnTo>
                    <a:pt x="94245" y="202540"/>
                  </a:lnTo>
                  <a:cubicBezTo>
                    <a:pt x="42195" y="202540"/>
                    <a:pt x="0" y="160345"/>
                    <a:pt x="0" y="108295"/>
                  </a:cubicBezTo>
                  <a:lnTo>
                    <a:pt x="0" y="94245"/>
                  </a:lnTo>
                  <a:cubicBezTo>
                    <a:pt x="0" y="42195"/>
                    <a:pt x="42195" y="0"/>
                    <a:pt x="94245" y="0"/>
                  </a:cubicBezTo>
                  <a:close/>
                </a:path>
              </a:pathLst>
            </a:custGeom>
            <a:solidFill>
              <a:srgbClr val="E8BD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0"/>
            <p:cNvSpPr txBox="1"/>
            <p:nvPr/>
          </p:nvSpPr>
          <p:spPr>
            <a:xfrm>
              <a:off x="0" y="-66675"/>
              <a:ext cx="1103400" cy="269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3" name="Google Shape;553;p20"/>
          <p:cNvSpPr txBox="1"/>
          <p:nvPr/>
        </p:nvSpPr>
        <p:spPr>
          <a:xfrm>
            <a:off x="7287881" y="2382678"/>
            <a:ext cx="3712237" cy="597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Organizacijoms</a:t>
            </a:r>
            <a:endParaRPr/>
          </a:p>
        </p:txBody>
      </p:sp>
      <p:sp>
        <p:nvSpPr>
          <p:cNvPr id="554" name="Google Shape;554;p20"/>
          <p:cNvSpPr txBox="1"/>
          <p:nvPr/>
        </p:nvSpPr>
        <p:spPr>
          <a:xfrm>
            <a:off x="13190869" y="2382678"/>
            <a:ext cx="2591594" cy="597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Visuomenei</a:t>
            </a:r>
            <a:endParaRPr/>
          </a:p>
        </p:txBody>
      </p:sp>
      <p:sp>
        <p:nvSpPr>
          <p:cNvPr id="555" name="Google Shape;555;p20"/>
          <p:cNvSpPr txBox="1"/>
          <p:nvPr/>
        </p:nvSpPr>
        <p:spPr>
          <a:xfrm>
            <a:off x="2248126" y="6021788"/>
            <a:ext cx="2296461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Priemonės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6" name="Google Shape;556;p20"/>
          <p:cNvSpPr txBox="1"/>
          <p:nvPr/>
        </p:nvSpPr>
        <p:spPr>
          <a:xfrm>
            <a:off x="7751755" y="5765173"/>
            <a:ext cx="2401894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Teisinė atsakomybė</a:t>
            </a:r>
            <a:endParaRPr/>
          </a:p>
        </p:txBody>
      </p:sp>
      <p:sp>
        <p:nvSpPr>
          <p:cNvPr id="557" name="Google Shape;557;p20"/>
          <p:cNvSpPr txBox="1"/>
          <p:nvPr/>
        </p:nvSpPr>
        <p:spPr>
          <a:xfrm>
            <a:off x="13366837" y="3513160"/>
            <a:ext cx="2415625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Ekonominis neefektyvumas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8" name="Google Shape;558;p20"/>
          <p:cNvSpPr txBox="1"/>
          <p:nvPr/>
        </p:nvSpPr>
        <p:spPr>
          <a:xfrm>
            <a:off x="13366838" y="4634283"/>
            <a:ext cx="2875642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Sustiprinti nelygybės ciklai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9" name="Google Shape;559;p20"/>
          <p:cNvSpPr txBox="1"/>
          <p:nvPr/>
        </p:nvSpPr>
        <p:spPr>
          <a:xfrm>
            <a:off x="7751755" y="3740878"/>
            <a:ext cx="1828645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Talentų praradimas</a:t>
            </a:r>
            <a:endParaRPr/>
          </a:p>
        </p:txBody>
      </p:sp>
      <p:sp>
        <p:nvSpPr>
          <p:cNvPr id="560" name="Google Shape;560;p20"/>
          <p:cNvSpPr txBox="1"/>
          <p:nvPr/>
        </p:nvSpPr>
        <p:spPr>
          <a:xfrm>
            <a:off x="7686517" y="4469580"/>
            <a:ext cx="3737171" cy="7950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Mažesnė inovacijų apimtis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1" name="Google Shape;561;p20"/>
          <p:cNvSpPr txBox="1"/>
          <p:nvPr/>
        </p:nvSpPr>
        <p:spPr>
          <a:xfrm>
            <a:off x="7686517" y="5283370"/>
            <a:ext cx="2758790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Reputacijos rizika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2" name="Google Shape;562;p20"/>
          <p:cNvSpPr txBox="1"/>
          <p:nvPr/>
        </p:nvSpPr>
        <p:spPr>
          <a:xfrm>
            <a:off x="2336080" y="7850317"/>
            <a:ext cx="2296035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Lėtesnė karjeros raida</a:t>
            </a:r>
            <a:endParaRPr/>
          </a:p>
        </p:txBody>
      </p:sp>
      <p:sp>
        <p:nvSpPr>
          <p:cNvPr id="563" name="Google Shape;563;p20"/>
          <p:cNvSpPr txBox="1"/>
          <p:nvPr/>
        </p:nvSpPr>
        <p:spPr>
          <a:xfrm>
            <a:off x="2281156" y="7312986"/>
            <a:ext cx="2950043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Karjeros ribojimai</a:t>
            </a:r>
            <a:endParaRPr/>
          </a:p>
        </p:txBody>
      </p:sp>
      <p:sp>
        <p:nvSpPr>
          <p:cNvPr id="564" name="Google Shape;564;p20"/>
          <p:cNvSpPr txBox="1"/>
          <p:nvPr/>
        </p:nvSpPr>
        <p:spPr>
          <a:xfrm>
            <a:off x="2336080" y="3680029"/>
            <a:ext cx="1502614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Išsekimas</a:t>
            </a:r>
            <a:endParaRPr/>
          </a:p>
        </p:txBody>
      </p:sp>
      <p:sp>
        <p:nvSpPr>
          <p:cNvPr id="565" name="Google Shape;565;p20"/>
          <p:cNvSpPr txBox="1"/>
          <p:nvPr/>
        </p:nvSpPr>
        <p:spPr>
          <a:xfrm>
            <a:off x="2336079" y="5070125"/>
            <a:ext cx="2206783" cy="7950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Laiko panaudojimas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6" name="Google Shape;566;p20"/>
          <p:cNvSpPr txBox="1"/>
          <p:nvPr/>
        </p:nvSpPr>
        <p:spPr>
          <a:xfrm>
            <a:off x="2336080" y="6460221"/>
            <a:ext cx="3084055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Išėjimas iš darbo rinkos</a:t>
            </a:r>
            <a:endParaRPr/>
          </a:p>
        </p:txBody>
      </p:sp>
      <p:sp>
        <p:nvSpPr>
          <p:cNvPr id="567" name="Google Shape;567;p20"/>
          <p:cNvSpPr txBox="1"/>
          <p:nvPr/>
        </p:nvSpPr>
        <p:spPr>
          <a:xfrm>
            <a:off x="2336080" y="4375077"/>
            <a:ext cx="1934536" cy="7950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Atlyginimų skirtumas</a:t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568" name="Google Shape;568;p20"/>
          <p:cNvCxnSpPr/>
          <p:nvPr/>
        </p:nvCxnSpPr>
        <p:spPr>
          <a:xfrm>
            <a:off x="9144000" y="1527969"/>
            <a:ext cx="0" cy="807204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9" name="Google Shape;569;p20"/>
          <p:cNvCxnSpPr/>
          <p:nvPr/>
        </p:nvCxnSpPr>
        <p:spPr>
          <a:xfrm flipH="1">
            <a:off x="3612254" y="1527969"/>
            <a:ext cx="5531746" cy="807204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0" name="Google Shape;570;p20"/>
          <p:cNvCxnSpPr/>
          <p:nvPr/>
        </p:nvCxnSpPr>
        <p:spPr>
          <a:xfrm>
            <a:off x="9144000" y="1527969"/>
            <a:ext cx="5532497" cy="807204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100" name="Google Shape;100;p2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1" name="Google Shape;101;p2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cxnSp>
        <p:nvCxnSpPr>
          <p:cNvPr id="102" name="Google Shape;102;p2"/>
          <p:cNvCxnSpPr/>
          <p:nvPr/>
        </p:nvCxnSpPr>
        <p:spPr>
          <a:xfrm flipH="1" rot="10800000">
            <a:off x="4804048" y="1598995"/>
            <a:ext cx="13174690" cy="598776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2"/>
          <p:cNvSpPr/>
          <p:nvPr/>
        </p:nvSpPr>
        <p:spPr>
          <a:xfrm>
            <a:off x="3870841" y="2447955"/>
            <a:ext cx="10546318" cy="7839045"/>
          </a:xfrm>
          <a:custGeom>
            <a:rect b="b" l="l" r="r" t="t"/>
            <a:pathLst>
              <a:path extrusionOk="0" h="7839045" w="10546318">
                <a:moveTo>
                  <a:pt x="0" y="0"/>
                </a:moveTo>
                <a:lnTo>
                  <a:pt x="10546318" y="0"/>
                </a:lnTo>
                <a:lnTo>
                  <a:pt x="10546318" y="7839045"/>
                </a:lnTo>
                <a:lnTo>
                  <a:pt x="0" y="7839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0474" r="-16872" t="-28495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 flipH="1" rot="-10336714">
            <a:off x="13630983" y="7230562"/>
            <a:ext cx="2787547" cy="1613293"/>
          </a:xfrm>
          <a:custGeom>
            <a:rect b="b" l="l" r="r" t="t"/>
            <a:pathLst>
              <a:path extrusionOk="0" h="1613293" w="2787547">
                <a:moveTo>
                  <a:pt x="2787546" y="0"/>
                </a:moveTo>
                <a:lnTo>
                  <a:pt x="0" y="0"/>
                </a:lnTo>
                <a:lnTo>
                  <a:pt x="0" y="1613293"/>
                </a:lnTo>
                <a:lnTo>
                  <a:pt x="2787546" y="1613293"/>
                </a:lnTo>
                <a:lnTo>
                  <a:pt x="2787546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 txBox="1"/>
          <p:nvPr/>
        </p:nvSpPr>
        <p:spPr>
          <a:xfrm>
            <a:off x="704551" y="8089099"/>
            <a:ext cx="3263057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ANDRÉS MARCHANT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 flipH="1" rot="-2329297">
            <a:off x="1541268" y="5932004"/>
            <a:ext cx="2787547" cy="1613293"/>
          </a:xfrm>
          <a:custGeom>
            <a:rect b="b" l="l" r="r" t="t"/>
            <a:pathLst>
              <a:path extrusionOk="0" h="1613293" w="2787547">
                <a:moveTo>
                  <a:pt x="0" y="1613293"/>
                </a:moveTo>
                <a:lnTo>
                  <a:pt x="2787547" y="1613293"/>
                </a:lnTo>
                <a:lnTo>
                  <a:pt x="2787547" y="0"/>
                </a:lnTo>
                <a:lnTo>
                  <a:pt x="0" y="0"/>
                </a:lnTo>
                <a:lnTo>
                  <a:pt x="0" y="161329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 rot="4748918">
            <a:off x="4713524" y="1686419"/>
            <a:ext cx="865953" cy="2234719"/>
          </a:xfrm>
          <a:custGeom>
            <a:rect b="b" l="l" r="r" t="t"/>
            <a:pathLst>
              <a:path extrusionOk="0" h="2234719" w="865953">
                <a:moveTo>
                  <a:pt x="0" y="0"/>
                </a:moveTo>
                <a:lnTo>
                  <a:pt x="865953" y="0"/>
                </a:lnTo>
                <a:lnTo>
                  <a:pt x="865953" y="2234718"/>
                </a:lnTo>
                <a:lnTo>
                  <a:pt x="0" y="2234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"/>
          <p:cNvSpPr txBox="1"/>
          <p:nvPr/>
        </p:nvSpPr>
        <p:spPr>
          <a:xfrm>
            <a:off x="309262" y="662390"/>
            <a:ext cx="17669476" cy="906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VR-BALANCE KOORDINATORIAUS, BARSELONOS UNIVERSITETO, KOMANDA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14924995" y="6520186"/>
            <a:ext cx="2702843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ANNA MANZANO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14417159" y="3585118"/>
            <a:ext cx="2323703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MAR GALLEGO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1198559" y="2291402"/>
            <a:ext cx="4141763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PEPITA GIMÉNEZ-BONAFÉ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1740182" y="3391744"/>
            <a:ext cx="2786435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AUREA NAVARRO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7103301" y="9673110"/>
            <a:ext cx="3253135" cy="3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TOMÁS SANTALUCÍA</a:t>
            </a:r>
            <a:endParaRPr/>
          </a:p>
        </p:txBody>
      </p:sp>
      <p:sp>
        <p:nvSpPr>
          <p:cNvPr id="114" name="Google Shape;114;p2"/>
          <p:cNvSpPr/>
          <p:nvPr/>
        </p:nvSpPr>
        <p:spPr>
          <a:xfrm flipH="1" rot="-4614351">
            <a:off x="13050975" y="1896527"/>
            <a:ext cx="865953" cy="2234719"/>
          </a:xfrm>
          <a:custGeom>
            <a:rect b="b" l="l" r="r" t="t"/>
            <a:pathLst>
              <a:path extrusionOk="0" h="2234719" w="865953">
                <a:moveTo>
                  <a:pt x="0" y="2234718"/>
                </a:moveTo>
                <a:lnTo>
                  <a:pt x="865954" y="2234718"/>
                </a:lnTo>
                <a:lnTo>
                  <a:pt x="865954" y="0"/>
                </a:lnTo>
                <a:lnTo>
                  <a:pt x="0" y="0"/>
                </a:lnTo>
                <a:lnTo>
                  <a:pt x="0" y="223471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2"/>
          <p:cNvSpPr/>
          <p:nvPr/>
        </p:nvSpPr>
        <p:spPr>
          <a:xfrm rot="2367907">
            <a:off x="8500945" y="8143144"/>
            <a:ext cx="1899384" cy="1099269"/>
          </a:xfrm>
          <a:custGeom>
            <a:rect b="b" l="l" r="r" t="t"/>
            <a:pathLst>
              <a:path extrusionOk="0" h="1099269" w="1899384">
                <a:moveTo>
                  <a:pt x="1899385" y="1099269"/>
                </a:moveTo>
                <a:lnTo>
                  <a:pt x="0" y="1099269"/>
                </a:lnTo>
                <a:lnTo>
                  <a:pt x="0" y="0"/>
                </a:lnTo>
                <a:lnTo>
                  <a:pt x="1899385" y="0"/>
                </a:lnTo>
                <a:lnTo>
                  <a:pt x="1899385" y="1099269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2"/>
          <p:cNvSpPr/>
          <p:nvPr/>
        </p:nvSpPr>
        <p:spPr>
          <a:xfrm flipH="1" rot="-6421394">
            <a:off x="10384490" y="2150910"/>
            <a:ext cx="432977" cy="1117359"/>
          </a:xfrm>
          <a:custGeom>
            <a:rect b="b" l="l" r="r" t="t"/>
            <a:pathLst>
              <a:path extrusionOk="0" h="1117359" w="432977">
                <a:moveTo>
                  <a:pt x="0" y="1117359"/>
                </a:moveTo>
                <a:lnTo>
                  <a:pt x="432977" y="1117359"/>
                </a:lnTo>
                <a:lnTo>
                  <a:pt x="432977" y="0"/>
                </a:lnTo>
                <a:lnTo>
                  <a:pt x="0" y="0"/>
                </a:lnTo>
                <a:lnTo>
                  <a:pt x="0" y="1117359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2"/>
          <p:cNvSpPr/>
          <p:nvPr/>
        </p:nvSpPr>
        <p:spPr>
          <a:xfrm>
            <a:off x="328114" y="8935289"/>
            <a:ext cx="2824138" cy="646022"/>
          </a:xfrm>
          <a:custGeom>
            <a:rect b="b" l="l" r="r" t="t"/>
            <a:pathLst>
              <a:path extrusionOk="0" h="646022" w="2824138">
                <a:moveTo>
                  <a:pt x="0" y="0"/>
                </a:moveTo>
                <a:lnTo>
                  <a:pt x="2824137" y="0"/>
                </a:lnTo>
                <a:lnTo>
                  <a:pt x="2824137" y="646022"/>
                </a:lnTo>
                <a:lnTo>
                  <a:pt x="0" y="646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1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76" name="Google Shape;576;p21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577" name="Google Shape;577;p21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78" name="Google Shape;578;p21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579" name="Google Shape;579;p21"/>
          <p:cNvSpPr txBox="1"/>
          <p:nvPr/>
        </p:nvSpPr>
        <p:spPr>
          <a:xfrm>
            <a:off x="5987657" y="2943611"/>
            <a:ext cx="6374160" cy="33342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NAUDOJIMO INSTRUKCIJA</a:t>
            </a:r>
            <a:endParaRPr/>
          </a:p>
        </p:txBody>
      </p:sp>
      <p:cxnSp>
        <p:nvCxnSpPr>
          <p:cNvPr id="580" name="Google Shape;580;p21"/>
          <p:cNvCxnSpPr/>
          <p:nvPr/>
        </p:nvCxnSpPr>
        <p:spPr>
          <a:xfrm>
            <a:off x="5897880" y="6277857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22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586" name="Google Shape;586;p22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87" name="Google Shape;587;p22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588" name="Google Shape;588;p22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9" name="Google Shape;589;p22"/>
          <p:cNvSpPr/>
          <p:nvPr/>
        </p:nvSpPr>
        <p:spPr>
          <a:xfrm>
            <a:off x="1233595" y="1927058"/>
            <a:ext cx="4656350" cy="2047364"/>
          </a:xfrm>
          <a:custGeom>
            <a:rect b="b" l="l" r="r" t="t"/>
            <a:pathLst>
              <a:path extrusionOk="0" h="2047364" w="4656350">
                <a:moveTo>
                  <a:pt x="0" y="0"/>
                </a:moveTo>
                <a:lnTo>
                  <a:pt x="4656350" y="0"/>
                </a:lnTo>
                <a:lnTo>
                  <a:pt x="4656350" y="2047364"/>
                </a:lnTo>
                <a:lnTo>
                  <a:pt x="0" y="2047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0" name="Google Shape;590;p22"/>
          <p:cNvSpPr/>
          <p:nvPr/>
        </p:nvSpPr>
        <p:spPr>
          <a:xfrm flipH="1">
            <a:off x="11279091" y="5800312"/>
            <a:ext cx="4656350" cy="2047364"/>
          </a:xfrm>
          <a:custGeom>
            <a:rect b="b" l="l" r="r" t="t"/>
            <a:pathLst>
              <a:path extrusionOk="0" h="2047364" w="4656350">
                <a:moveTo>
                  <a:pt x="4656350" y="0"/>
                </a:moveTo>
                <a:lnTo>
                  <a:pt x="0" y="0"/>
                </a:lnTo>
                <a:lnTo>
                  <a:pt x="0" y="2047365"/>
                </a:lnTo>
                <a:lnTo>
                  <a:pt x="4656350" y="2047365"/>
                </a:lnTo>
                <a:lnTo>
                  <a:pt x="465635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1" name="Google Shape;591;p22"/>
          <p:cNvSpPr/>
          <p:nvPr/>
        </p:nvSpPr>
        <p:spPr>
          <a:xfrm>
            <a:off x="6844271" y="2116877"/>
            <a:ext cx="660468" cy="569203"/>
          </a:xfrm>
          <a:custGeom>
            <a:rect b="b" l="l" r="r" t="t"/>
            <a:pathLst>
              <a:path extrusionOk="0" h="569203" w="660468">
                <a:moveTo>
                  <a:pt x="0" y="0"/>
                </a:moveTo>
                <a:lnTo>
                  <a:pt x="660468" y="0"/>
                </a:lnTo>
                <a:lnTo>
                  <a:pt x="660468" y="569203"/>
                </a:lnTo>
                <a:lnTo>
                  <a:pt x="0" y="56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2" name="Google Shape;592;p22"/>
          <p:cNvSpPr txBox="1"/>
          <p:nvPr/>
        </p:nvSpPr>
        <p:spPr>
          <a:xfrm>
            <a:off x="3805291" y="321514"/>
            <a:ext cx="10744200" cy="1795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NAUDOJIMO INSTRUKCIJA: KAIP ĮGYVENDINTI?</a:t>
            </a:r>
            <a:endParaRPr b="0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3" name="Google Shape;593;p22"/>
          <p:cNvSpPr txBox="1"/>
          <p:nvPr/>
        </p:nvSpPr>
        <p:spPr>
          <a:xfrm>
            <a:off x="1028700" y="2619405"/>
            <a:ext cx="4656350" cy="595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3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Organizacijos</a:t>
            </a:r>
            <a:endParaRPr/>
          </a:p>
        </p:txBody>
      </p:sp>
      <p:sp>
        <p:nvSpPr>
          <p:cNvPr id="594" name="Google Shape;594;p22"/>
          <p:cNvSpPr txBox="1"/>
          <p:nvPr/>
        </p:nvSpPr>
        <p:spPr>
          <a:xfrm>
            <a:off x="955079" y="2545785"/>
            <a:ext cx="4656350" cy="595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35" u="none" cap="none" strike="noStrike">
                <a:solidFill>
                  <a:srgbClr val="2E7D94"/>
                </a:solidFill>
                <a:latin typeface="Arial"/>
                <a:ea typeface="Arial"/>
                <a:cs typeface="Arial"/>
                <a:sym typeface="Arial"/>
              </a:rPr>
              <a:t>Organizacijos</a:t>
            </a:r>
            <a:endParaRPr/>
          </a:p>
        </p:txBody>
      </p:sp>
      <p:sp>
        <p:nvSpPr>
          <p:cNvPr id="595" name="Google Shape;595;p22"/>
          <p:cNvSpPr txBox="1"/>
          <p:nvPr/>
        </p:nvSpPr>
        <p:spPr>
          <a:xfrm>
            <a:off x="11665155" y="6529470"/>
            <a:ext cx="4656350" cy="595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3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Asmenys</a:t>
            </a:r>
            <a:endParaRPr/>
          </a:p>
        </p:txBody>
      </p:sp>
      <p:sp>
        <p:nvSpPr>
          <p:cNvPr id="596" name="Google Shape;596;p22"/>
          <p:cNvSpPr txBox="1"/>
          <p:nvPr/>
        </p:nvSpPr>
        <p:spPr>
          <a:xfrm>
            <a:off x="11591534" y="6455850"/>
            <a:ext cx="4656350" cy="595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35" u="none" cap="none" strike="noStrike">
                <a:solidFill>
                  <a:srgbClr val="2E7D94"/>
                </a:solidFill>
                <a:latin typeface="Arial"/>
                <a:ea typeface="Arial"/>
                <a:cs typeface="Arial"/>
                <a:sym typeface="Arial"/>
              </a:rPr>
              <a:t>Asmenys</a:t>
            </a:r>
            <a:endParaRPr/>
          </a:p>
        </p:txBody>
      </p:sp>
      <p:sp>
        <p:nvSpPr>
          <p:cNvPr id="597" name="Google Shape;597;p22"/>
          <p:cNvSpPr/>
          <p:nvPr/>
        </p:nvSpPr>
        <p:spPr>
          <a:xfrm>
            <a:off x="6844271" y="2950740"/>
            <a:ext cx="660468" cy="569203"/>
          </a:xfrm>
          <a:custGeom>
            <a:rect b="b" l="l" r="r" t="t"/>
            <a:pathLst>
              <a:path extrusionOk="0" h="569203" w="660468">
                <a:moveTo>
                  <a:pt x="0" y="0"/>
                </a:moveTo>
                <a:lnTo>
                  <a:pt x="660468" y="0"/>
                </a:lnTo>
                <a:lnTo>
                  <a:pt x="660468" y="569203"/>
                </a:lnTo>
                <a:lnTo>
                  <a:pt x="0" y="56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8" name="Google Shape;598;p22"/>
          <p:cNvSpPr/>
          <p:nvPr/>
        </p:nvSpPr>
        <p:spPr>
          <a:xfrm>
            <a:off x="6844271" y="4622547"/>
            <a:ext cx="660468" cy="569203"/>
          </a:xfrm>
          <a:custGeom>
            <a:rect b="b" l="l" r="r" t="t"/>
            <a:pathLst>
              <a:path extrusionOk="0" h="569203" w="660468">
                <a:moveTo>
                  <a:pt x="0" y="0"/>
                </a:moveTo>
                <a:lnTo>
                  <a:pt x="660468" y="0"/>
                </a:lnTo>
                <a:lnTo>
                  <a:pt x="660468" y="569203"/>
                </a:lnTo>
                <a:lnTo>
                  <a:pt x="0" y="56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9" name="Google Shape;599;p22"/>
          <p:cNvSpPr/>
          <p:nvPr/>
        </p:nvSpPr>
        <p:spPr>
          <a:xfrm>
            <a:off x="6844271" y="3786643"/>
            <a:ext cx="660468" cy="569203"/>
          </a:xfrm>
          <a:custGeom>
            <a:rect b="b" l="l" r="r" t="t"/>
            <a:pathLst>
              <a:path extrusionOk="0" h="569203" w="660468">
                <a:moveTo>
                  <a:pt x="0" y="0"/>
                </a:moveTo>
                <a:lnTo>
                  <a:pt x="660468" y="0"/>
                </a:lnTo>
                <a:lnTo>
                  <a:pt x="660468" y="569204"/>
                </a:lnTo>
                <a:lnTo>
                  <a:pt x="0" y="5692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0" name="Google Shape;600;p22"/>
          <p:cNvSpPr/>
          <p:nvPr/>
        </p:nvSpPr>
        <p:spPr>
          <a:xfrm flipH="1">
            <a:off x="10030140" y="5660995"/>
            <a:ext cx="660468" cy="569203"/>
          </a:xfrm>
          <a:custGeom>
            <a:rect b="b" l="l" r="r" t="t"/>
            <a:pathLst>
              <a:path extrusionOk="0" h="569203" w="660468">
                <a:moveTo>
                  <a:pt x="660468" y="0"/>
                </a:moveTo>
                <a:lnTo>
                  <a:pt x="0" y="0"/>
                </a:lnTo>
                <a:lnTo>
                  <a:pt x="0" y="569203"/>
                </a:lnTo>
                <a:lnTo>
                  <a:pt x="660468" y="569203"/>
                </a:lnTo>
                <a:lnTo>
                  <a:pt x="66046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1" name="Google Shape;601;p22"/>
          <p:cNvSpPr/>
          <p:nvPr/>
        </p:nvSpPr>
        <p:spPr>
          <a:xfrm flipH="1">
            <a:off x="10030140" y="6539393"/>
            <a:ext cx="660468" cy="569203"/>
          </a:xfrm>
          <a:custGeom>
            <a:rect b="b" l="l" r="r" t="t"/>
            <a:pathLst>
              <a:path extrusionOk="0" h="569203" w="660468">
                <a:moveTo>
                  <a:pt x="660468" y="0"/>
                </a:moveTo>
                <a:lnTo>
                  <a:pt x="0" y="0"/>
                </a:lnTo>
                <a:lnTo>
                  <a:pt x="0" y="569203"/>
                </a:lnTo>
                <a:lnTo>
                  <a:pt x="660468" y="569203"/>
                </a:lnTo>
                <a:lnTo>
                  <a:pt x="66046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2" name="Google Shape;602;p22"/>
          <p:cNvSpPr/>
          <p:nvPr/>
        </p:nvSpPr>
        <p:spPr>
          <a:xfrm flipH="1">
            <a:off x="10030140" y="7413396"/>
            <a:ext cx="660468" cy="569203"/>
          </a:xfrm>
          <a:custGeom>
            <a:rect b="b" l="l" r="r" t="t"/>
            <a:pathLst>
              <a:path extrusionOk="0" h="569203" w="660468">
                <a:moveTo>
                  <a:pt x="660468" y="0"/>
                </a:moveTo>
                <a:lnTo>
                  <a:pt x="0" y="0"/>
                </a:lnTo>
                <a:lnTo>
                  <a:pt x="0" y="569204"/>
                </a:lnTo>
                <a:lnTo>
                  <a:pt x="660468" y="569204"/>
                </a:lnTo>
                <a:lnTo>
                  <a:pt x="66046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3" name="Google Shape;603;p22"/>
          <p:cNvSpPr/>
          <p:nvPr/>
        </p:nvSpPr>
        <p:spPr>
          <a:xfrm flipH="1">
            <a:off x="10030140" y="8287400"/>
            <a:ext cx="660468" cy="569203"/>
          </a:xfrm>
          <a:custGeom>
            <a:rect b="b" l="l" r="r" t="t"/>
            <a:pathLst>
              <a:path extrusionOk="0" h="569203" w="660468">
                <a:moveTo>
                  <a:pt x="660468" y="0"/>
                </a:moveTo>
                <a:lnTo>
                  <a:pt x="0" y="0"/>
                </a:lnTo>
                <a:lnTo>
                  <a:pt x="0" y="569203"/>
                </a:lnTo>
                <a:lnTo>
                  <a:pt x="660468" y="569203"/>
                </a:lnTo>
                <a:lnTo>
                  <a:pt x="66046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4" name="Google Shape;604;p22"/>
          <p:cNvSpPr txBox="1"/>
          <p:nvPr/>
        </p:nvSpPr>
        <p:spPr>
          <a:xfrm>
            <a:off x="7765521" y="2133644"/>
            <a:ext cx="8294529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Įgyvendinti skaidrius atlyginimo ir paaukštinimo kriterijus</a:t>
            </a:r>
            <a:endParaRPr b="1" i="0" sz="25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5" name="Google Shape;605;p22"/>
          <p:cNvSpPr txBox="1"/>
          <p:nvPr/>
        </p:nvSpPr>
        <p:spPr>
          <a:xfrm>
            <a:off x="7765521" y="2874540"/>
            <a:ext cx="7466648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Taikyti šališkumą atsižvelgiantį įdarbinimo protokolą</a:t>
            </a:r>
            <a:endParaRPr b="1" i="0" sz="25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6" name="Google Shape;606;p22"/>
          <p:cNvSpPr txBox="1"/>
          <p:nvPr/>
        </p:nvSpPr>
        <p:spPr>
          <a:xfrm>
            <a:off x="7765521" y="3803411"/>
            <a:ext cx="5682615" cy="459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Normalizuoti lanksčias darbo sąlygas</a:t>
            </a:r>
            <a:endParaRPr/>
          </a:p>
        </p:txBody>
      </p:sp>
      <p:sp>
        <p:nvSpPr>
          <p:cNvPr id="607" name="Google Shape;607;p22"/>
          <p:cNvSpPr txBox="1"/>
          <p:nvPr/>
        </p:nvSpPr>
        <p:spPr>
          <a:xfrm>
            <a:off x="7765521" y="4639314"/>
            <a:ext cx="7901781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Atsižvelgti į ATSAKOMYBĘ užimant vadovaujančias pareigas</a:t>
            </a:r>
            <a:endParaRPr b="1" i="0" sz="25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8" name="Google Shape;608;p22"/>
          <p:cNvSpPr txBox="1"/>
          <p:nvPr/>
        </p:nvSpPr>
        <p:spPr>
          <a:xfrm>
            <a:off x="2192709" y="5677762"/>
            <a:ext cx="6984682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Vadovai: stabdykite šališkumą, remkite talentus.</a:t>
            </a:r>
            <a:endParaRPr/>
          </a:p>
        </p:txBody>
      </p:sp>
      <p:sp>
        <p:nvSpPr>
          <p:cNvPr id="609" name="Google Shape;609;p22"/>
          <p:cNvSpPr txBox="1"/>
          <p:nvPr/>
        </p:nvSpPr>
        <p:spPr>
          <a:xfrm>
            <a:off x="2198505" y="6553963"/>
            <a:ext cx="5948204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Kolegos: stiprinkite balsus, dalinkitės nuopelnais.</a:t>
            </a:r>
            <a:endParaRPr/>
          </a:p>
        </p:txBody>
      </p:sp>
      <p:sp>
        <p:nvSpPr>
          <p:cNvPr id="610" name="Google Shape;610;p22"/>
          <p:cNvSpPr txBox="1"/>
          <p:nvPr/>
        </p:nvSpPr>
        <p:spPr>
          <a:xfrm>
            <a:off x="2245892" y="7373697"/>
            <a:ext cx="5853430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Darbuotojai: fiksuokite faktus, ieškokite sąjungininkų.</a:t>
            </a:r>
            <a:endParaRPr/>
          </a:p>
        </p:txBody>
      </p:sp>
      <p:sp>
        <p:nvSpPr>
          <p:cNvPr id="611" name="Google Shape;611;p22"/>
          <p:cNvSpPr txBox="1"/>
          <p:nvPr/>
        </p:nvSpPr>
        <p:spPr>
          <a:xfrm>
            <a:off x="2192709" y="8308388"/>
            <a:ext cx="6219349" cy="876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Visi: abejokite „neutraliomis“ normomis.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3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17" name="Google Shape;617;p23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18" name="Google Shape;618;p23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19" name="Google Shape;619;p23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620" name="Google Shape;620;p23"/>
          <p:cNvSpPr/>
          <p:nvPr/>
        </p:nvSpPr>
        <p:spPr>
          <a:xfrm flipH="1">
            <a:off x="1233595" y="2228083"/>
            <a:ext cx="4235323" cy="6356958"/>
          </a:xfrm>
          <a:custGeom>
            <a:rect b="b" l="l" r="r" t="t"/>
            <a:pathLst>
              <a:path extrusionOk="0" h="6356958" w="4235323">
                <a:moveTo>
                  <a:pt x="4235323" y="0"/>
                </a:moveTo>
                <a:lnTo>
                  <a:pt x="0" y="0"/>
                </a:lnTo>
                <a:lnTo>
                  <a:pt x="0" y="6356958"/>
                </a:lnTo>
                <a:lnTo>
                  <a:pt x="4235323" y="6356958"/>
                </a:lnTo>
                <a:lnTo>
                  <a:pt x="423532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1" name="Google Shape;621;p23"/>
          <p:cNvSpPr txBox="1"/>
          <p:nvPr/>
        </p:nvSpPr>
        <p:spPr>
          <a:xfrm>
            <a:off x="1749480" y="534988"/>
            <a:ext cx="14789040" cy="1703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LYGIATEISIŠKUMO PLANAVIMAS EUROPOS DARBO VIETOSE</a:t>
            </a:r>
            <a:endParaRPr/>
          </a:p>
        </p:txBody>
      </p:sp>
      <p:sp>
        <p:nvSpPr>
          <p:cNvPr id="622" name="Google Shape;622;p23"/>
          <p:cNvSpPr txBox="1"/>
          <p:nvPr/>
        </p:nvSpPr>
        <p:spPr>
          <a:xfrm>
            <a:off x="6372471" y="3069703"/>
            <a:ext cx="6703562" cy="1962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Lyčių lygybė darbo vietoje yra prioritetas visoje Europoje, o šalys įgyvendina įvairias teisinės sistemos nuostatas ir nacionalines iniciatyvas, siekdamos užtikrinti lygias galimybes visiems darbuotojams.</a:t>
            </a:r>
            <a:endParaRPr/>
          </a:p>
        </p:txBody>
      </p:sp>
      <p:sp>
        <p:nvSpPr>
          <p:cNvPr id="623" name="Google Shape;623;p23"/>
          <p:cNvSpPr txBox="1"/>
          <p:nvPr/>
        </p:nvSpPr>
        <p:spPr>
          <a:xfrm>
            <a:off x="6372471" y="5967995"/>
            <a:ext cx="6703562" cy="1962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Kiekviena šalis lyčių lygybės planavimą įgyvendina atsižvelgdama į savo unikalius teisinius reikalavimus, įgyvendinimo strategijas ir nuolat kylančius iššūkius.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4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29" name="Google Shape;629;p24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30" name="Google Shape;630;p24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31" name="Google Shape;631;p24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632" name="Google Shape;632;p24"/>
          <p:cNvSpPr/>
          <p:nvPr/>
        </p:nvSpPr>
        <p:spPr>
          <a:xfrm>
            <a:off x="1238550" y="2228083"/>
            <a:ext cx="4199639" cy="6303399"/>
          </a:xfrm>
          <a:custGeom>
            <a:rect b="b" l="l" r="r" t="t"/>
            <a:pathLst>
              <a:path extrusionOk="0" h="6303399" w="4199639">
                <a:moveTo>
                  <a:pt x="0" y="0"/>
                </a:moveTo>
                <a:lnTo>
                  <a:pt x="4199640" y="0"/>
                </a:lnTo>
                <a:lnTo>
                  <a:pt x="4199640" y="6303399"/>
                </a:lnTo>
                <a:lnTo>
                  <a:pt x="0" y="6303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3" name="Google Shape;633;p24"/>
          <p:cNvSpPr txBox="1"/>
          <p:nvPr/>
        </p:nvSpPr>
        <p:spPr>
          <a:xfrm>
            <a:off x="-76200" y="262722"/>
            <a:ext cx="18536039" cy="1703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ISPANIJOS TEISINIS REGULIAVIMAS LYČIŲ </a:t>
            </a:r>
            <a:endParaRPr b="0" i="0" sz="4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LYGIATEISIŠKUMO SRITYJE</a:t>
            </a:r>
            <a:endParaRPr/>
          </a:p>
        </p:txBody>
      </p:sp>
      <p:sp>
        <p:nvSpPr>
          <p:cNvPr id="634" name="Google Shape;634;p24"/>
          <p:cNvSpPr txBox="1"/>
          <p:nvPr/>
        </p:nvSpPr>
        <p:spPr>
          <a:xfrm>
            <a:off x="5796759" y="2667854"/>
            <a:ext cx="2370709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KONSTITUCIJA</a:t>
            </a:r>
            <a:endParaRPr/>
          </a:p>
        </p:txBody>
      </p:sp>
      <p:sp>
        <p:nvSpPr>
          <p:cNvPr id="635" name="Google Shape;635;p24"/>
          <p:cNvSpPr txBox="1"/>
          <p:nvPr/>
        </p:nvSpPr>
        <p:spPr>
          <a:xfrm>
            <a:off x="8550083" y="2187474"/>
            <a:ext cx="8194070" cy="648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14 straipsnis garantuoja lygybę prieš įstatymą be diskriminacijos dėl lyties. </a:t>
            </a:r>
            <a:endParaRPr/>
          </a:p>
        </p:txBody>
      </p:sp>
      <p:sp>
        <p:nvSpPr>
          <p:cNvPr id="636" name="Google Shape;636;p24"/>
          <p:cNvSpPr txBox="1"/>
          <p:nvPr/>
        </p:nvSpPr>
        <p:spPr>
          <a:xfrm>
            <a:off x="8550083" y="2963774"/>
            <a:ext cx="8194070" cy="648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9 straipsnio 2 dalis įpareigoja valdžios institucijas sudaryti sąlygas tikrai ir veiksmingai lygybei.</a:t>
            </a:r>
            <a:endParaRPr/>
          </a:p>
        </p:txBody>
      </p:sp>
      <p:sp>
        <p:nvSpPr>
          <p:cNvPr id="637" name="Google Shape;637;p24"/>
          <p:cNvSpPr txBox="1"/>
          <p:nvPr/>
        </p:nvSpPr>
        <p:spPr>
          <a:xfrm>
            <a:off x="5796759" y="3998514"/>
            <a:ext cx="10947394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Organinis įstatymas dėl veiksmingos moterų ir vyrų lygybės (Ley Orgánica 3/2007)</a:t>
            </a:r>
            <a:endParaRPr/>
          </a:p>
        </p:txBody>
      </p:sp>
      <p:sp>
        <p:nvSpPr>
          <p:cNvPr id="638" name="Google Shape;638;p24"/>
          <p:cNvSpPr txBox="1"/>
          <p:nvPr/>
        </p:nvSpPr>
        <p:spPr>
          <a:xfrm>
            <a:off x="5796759" y="4989478"/>
            <a:ext cx="6540564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Lygybės planai ir įgyvendinimo taisyklės</a:t>
            </a:r>
            <a:endParaRPr/>
          </a:p>
        </p:txBody>
      </p:sp>
      <p:sp>
        <p:nvSpPr>
          <p:cNvPr id="639" name="Google Shape;639;p24"/>
          <p:cNvSpPr txBox="1"/>
          <p:nvPr/>
        </p:nvSpPr>
        <p:spPr>
          <a:xfrm>
            <a:off x="5796759" y="7460368"/>
            <a:ext cx="6540564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Įstatymas Nr. 15/2022 dėl vienodo požiūrio ir nediskriminavimo</a:t>
            </a:r>
            <a:endParaRPr b="1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40" name="Google Shape;640;p24"/>
          <p:cNvSpPr txBox="1"/>
          <p:nvPr/>
        </p:nvSpPr>
        <p:spPr>
          <a:xfrm>
            <a:off x="8558884" y="5361569"/>
            <a:ext cx="8194070" cy="648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Karališkasis dekretas Nr. 901/2020 – reglamentuoja lygybės planų turinį, derybas dėl jų ir registravimą įmonėse.</a:t>
            </a:r>
            <a:endParaRPr/>
          </a:p>
        </p:txBody>
      </p:sp>
      <p:sp>
        <p:nvSpPr>
          <p:cNvPr id="641" name="Google Shape;641;p24"/>
          <p:cNvSpPr txBox="1"/>
          <p:nvPr/>
        </p:nvSpPr>
        <p:spPr>
          <a:xfrm>
            <a:off x="5796759" y="8374950"/>
            <a:ext cx="3047061" cy="400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Lygybės įstatymas Nr. 2/2024</a:t>
            </a:r>
            <a:endParaRPr/>
          </a:p>
        </p:txBody>
      </p:sp>
      <p:sp>
        <p:nvSpPr>
          <p:cNvPr id="642" name="Google Shape;642;p24"/>
          <p:cNvSpPr txBox="1"/>
          <p:nvPr/>
        </p:nvSpPr>
        <p:spPr>
          <a:xfrm>
            <a:off x="8550083" y="6211231"/>
            <a:ext cx="8194070" cy="648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Karališkasis dekretas Nr. 902/2020 – skirtas darbo užmokesčio lygybei ir skaidrumui užtikrinti, numatantis darbo užmokesčio auditus ir duomenų registravimą siekiant mažinti vyrų ir moterų darbo užmokesčio skirtumus.</a:t>
            </a:r>
            <a:endParaRPr/>
          </a:p>
        </p:txBody>
      </p:sp>
      <p:sp>
        <p:nvSpPr>
          <p:cNvPr id="643" name="Google Shape;643;p24"/>
          <p:cNvSpPr txBox="1"/>
          <p:nvPr/>
        </p:nvSpPr>
        <p:spPr>
          <a:xfrm>
            <a:off x="8550083" y="8756314"/>
            <a:ext cx="8194070" cy="972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Siekiamas subalansuotas moterų ir vyrų atstovavimas politiniuose ir sprendimus priimančiuose organuose – tiek viešajame sektoriuje, tiek tam tikruose privačiuose kontekstuose</a:t>
            </a:r>
            <a:endParaRPr/>
          </a:p>
        </p:txBody>
      </p:sp>
      <p:sp>
        <p:nvSpPr>
          <p:cNvPr id="644" name="Google Shape;644;p24"/>
          <p:cNvSpPr/>
          <p:nvPr/>
        </p:nvSpPr>
        <p:spPr>
          <a:xfrm flipH="1" rot="10800000">
            <a:off x="7897899" y="2513595"/>
            <a:ext cx="733271" cy="442712"/>
          </a:xfrm>
          <a:custGeom>
            <a:rect b="b" l="l" r="r" t="t"/>
            <a:pathLst>
              <a:path extrusionOk="0" h="442712" w="733271">
                <a:moveTo>
                  <a:pt x="0" y="442712"/>
                </a:moveTo>
                <a:lnTo>
                  <a:pt x="733270" y="442712"/>
                </a:lnTo>
                <a:lnTo>
                  <a:pt x="733270" y="0"/>
                </a:lnTo>
                <a:lnTo>
                  <a:pt x="0" y="0"/>
                </a:lnTo>
                <a:lnTo>
                  <a:pt x="0" y="44271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5" name="Google Shape;645;p24"/>
          <p:cNvSpPr/>
          <p:nvPr/>
        </p:nvSpPr>
        <p:spPr>
          <a:xfrm flipH="1" rot="-8252313">
            <a:off x="5930854" y="4866675"/>
            <a:ext cx="571639" cy="345127"/>
          </a:xfrm>
          <a:custGeom>
            <a:rect b="b" l="l" r="r" t="t"/>
            <a:pathLst>
              <a:path extrusionOk="0" h="345127" w="571639">
                <a:moveTo>
                  <a:pt x="0" y="345127"/>
                </a:moveTo>
                <a:lnTo>
                  <a:pt x="571639" y="345127"/>
                </a:lnTo>
                <a:lnTo>
                  <a:pt x="571639" y="0"/>
                </a:lnTo>
                <a:lnTo>
                  <a:pt x="0" y="0"/>
                </a:lnTo>
                <a:lnTo>
                  <a:pt x="0" y="345127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6" name="Google Shape;646;p24"/>
          <p:cNvSpPr/>
          <p:nvPr/>
        </p:nvSpPr>
        <p:spPr>
          <a:xfrm flipH="1" rot="-8252313">
            <a:off x="5838294" y="6171679"/>
            <a:ext cx="571639" cy="345127"/>
          </a:xfrm>
          <a:custGeom>
            <a:rect b="b" l="l" r="r" t="t"/>
            <a:pathLst>
              <a:path extrusionOk="0" h="345127" w="571639">
                <a:moveTo>
                  <a:pt x="0" y="345127"/>
                </a:moveTo>
                <a:lnTo>
                  <a:pt x="571639" y="345127"/>
                </a:lnTo>
                <a:lnTo>
                  <a:pt x="571639" y="0"/>
                </a:lnTo>
                <a:lnTo>
                  <a:pt x="0" y="0"/>
                </a:lnTo>
                <a:lnTo>
                  <a:pt x="0" y="345127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7" name="Google Shape;647;p24"/>
          <p:cNvSpPr/>
          <p:nvPr/>
        </p:nvSpPr>
        <p:spPr>
          <a:xfrm flipH="1" rot="-7783720">
            <a:off x="5859798" y="9088477"/>
            <a:ext cx="562562" cy="339647"/>
          </a:xfrm>
          <a:custGeom>
            <a:rect b="b" l="l" r="r" t="t"/>
            <a:pathLst>
              <a:path extrusionOk="0" h="339647" w="562562">
                <a:moveTo>
                  <a:pt x="0" y="339646"/>
                </a:moveTo>
                <a:lnTo>
                  <a:pt x="562562" y="339646"/>
                </a:lnTo>
                <a:lnTo>
                  <a:pt x="562562" y="0"/>
                </a:lnTo>
                <a:lnTo>
                  <a:pt x="0" y="0"/>
                </a:lnTo>
                <a:lnTo>
                  <a:pt x="0" y="339646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5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53" name="Google Shape;653;p25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54" name="Google Shape;654;p25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55" name="Google Shape;655;p25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656" name="Google Shape;656;p25"/>
          <p:cNvSpPr/>
          <p:nvPr/>
        </p:nvSpPr>
        <p:spPr>
          <a:xfrm>
            <a:off x="1238550" y="2228083"/>
            <a:ext cx="4199639" cy="6303399"/>
          </a:xfrm>
          <a:custGeom>
            <a:rect b="b" l="l" r="r" t="t"/>
            <a:pathLst>
              <a:path extrusionOk="0" h="6303399" w="4199639">
                <a:moveTo>
                  <a:pt x="0" y="0"/>
                </a:moveTo>
                <a:lnTo>
                  <a:pt x="4199640" y="0"/>
                </a:lnTo>
                <a:lnTo>
                  <a:pt x="4199640" y="6303399"/>
                </a:lnTo>
                <a:lnTo>
                  <a:pt x="0" y="6303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p25"/>
          <p:cNvSpPr txBox="1"/>
          <p:nvPr/>
        </p:nvSpPr>
        <p:spPr>
          <a:xfrm>
            <a:off x="0" y="534988"/>
            <a:ext cx="18288000" cy="873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LENKIJOS KONSTITUCINIS IR TEISINIS PAGRINDAS</a:t>
            </a:r>
            <a:endParaRPr/>
          </a:p>
        </p:txBody>
      </p:sp>
      <p:sp>
        <p:nvSpPr>
          <p:cNvPr id="658" name="Google Shape;658;p25"/>
          <p:cNvSpPr txBox="1"/>
          <p:nvPr/>
        </p:nvSpPr>
        <p:spPr>
          <a:xfrm>
            <a:off x="6358472" y="2716384"/>
            <a:ext cx="10900828" cy="1563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Konstitucinės nuostatos:</a:t>
            </a:r>
            <a:r>
              <a:rPr b="1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33 straipsnio 2 dalis </a:t>
            </a:r>
            <a:r>
              <a:rPr b="0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užtikrina lygias moterų ir vyrų teises švietimo, užimtumo, paaukštinimo srityse bei vienodą atlyginimą už lygiavertį darbą.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59" name="Google Shape;659;p25"/>
          <p:cNvSpPr txBox="1"/>
          <p:nvPr/>
        </p:nvSpPr>
        <p:spPr>
          <a:xfrm>
            <a:off x="6358472" y="4451723"/>
            <a:ext cx="7154996" cy="2344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Darbo kodeksas</a:t>
            </a:r>
            <a:r>
              <a:rPr b="0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draudžia tiesioginę ir netiesioginę diskriminaciją, įskaitant priekabiavimą ir seksualinį priekabiavimą darbo vietoje, bei įpareigoja užtikrinti vienodą požiūrį įdarbinant, rengiant, skatinant ir nustatant darbo sąlygas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60" name="Google Shape;660;p25"/>
          <p:cNvSpPr txBox="1"/>
          <p:nvPr/>
        </p:nvSpPr>
        <p:spPr>
          <a:xfrm>
            <a:off x="6358472" y="6968112"/>
            <a:ext cx="7154996" cy="1563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Lygių galimybių įstatymas (2010 m.)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Jame apibrėžiamos priemonės ir nurodomos institucijos, atsakingos už diskriminacijos dėl lyties ir kitų priežasčių prevenciją.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6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66" name="Google Shape;666;p26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67" name="Google Shape;667;p26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68" name="Google Shape;668;p26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669" name="Google Shape;669;p26"/>
          <p:cNvSpPr/>
          <p:nvPr/>
        </p:nvSpPr>
        <p:spPr>
          <a:xfrm>
            <a:off x="1233595" y="2158029"/>
            <a:ext cx="4204595" cy="6373453"/>
          </a:xfrm>
          <a:custGeom>
            <a:rect b="b" l="l" r="r" t="t"/>
            <a:pathLst>
              <a:path extrusionOk="0" h="6373453" w="4204595">
                <a:moveTo>
                  <a:pt x="0" y="0"/>
                </a:moveTo>
                <a:lnTo>
                  <a:pt x="4204595" y="0"/>
                </a:lnTo>
                <a:lnTo>
                  <a:pt x="4204595" y="6373453"/>
                </a:lnTo>
                <a:lnTo>
                  <a:pt x="0" y="6373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39482" t="0"/>
            </a:stretch>
          </a:blipFill>
          <a:ln>
            <a:noFill/>
          </a:ln>
        </p:spPr>
      </p:sp>
      <p:sp>
        <p:nvSpPr>
          <p:cNvPr id="670" name="Google Shape;670;p26"/>
          <p:cNvSpPr txBox="1"/>
          <p:nvPr/>
        </p:nvSpPr>
        <p:spPr>
          <a:xfrm>
            <a:off x="4160490" y="534988"/>
            <a:ext cx="9967020" cy="801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TEISINIS REGULIAVIMAS LIETUVOJE</a:t>
            </a:r>
            <a:endParaRPr b="0" i="0" sz="5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6"/>
          <p:cNvSpPr txBox="1"/>
          <p:nvPr/>
        </p:nvSpPr>
        <p:spPr>
          <a:xfrm>
            <a:off x="6358472" y="3105820"/>
            <a:ext cx="10998839" cy="1181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Darbo kodekso reikalavimai: darbdaviai, turintys 50 ir daugiau darbuotojų, privalo parengti ir įgyvendinti visiems darbuotojams prieinamą lygių galimybių politiką.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2" name="Google Shape;672;p26"/>
          <p:cNvSpPr txBox="1"/>
          <p:nvPr/>
        </p:nvSpPr>
        <p:spPr>
          <a:xfrm>
            <a:off x="6358472" y="4438217"/>
            <a:ext cx="7056984" cy="15719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3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Darbo kodekso nuostatos, įpareigojančios darbdavius padėti darbuotojams vykdyti šeimines pareigas.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35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3" name="Google Shape;673;p26"/>
          <p:cNvSpPr txBox="1"/>
          <p:nvPr/>
        </p:nvSpPr>
        <p:spPr>
          <a:xfrm>
            <a:off x="6358472" y="6524556"/>
            <a:ext cx="7253007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26 straipsnis. Lyčių lygybė ir nediskriminavimas dėl kitų priežasčių</a:t>
            </a:r>
            <a:r>
              <a:rPr b="1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</p:txBody>
      </p:sp>
      <p:sp>
        <p:nvSpPr>
          <p:cNvPr id="674" name="Google Shape;674;p26"/>
          <p:cNvSpPr txBox="1"/>
          <p:nvPr/>
        </p:nvSpPr>
        <p:spPr>
          <a:xfrm>
            <a:off x="6416891" y="7829895"/>
            <a:ext cx="7253007" cy="790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35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Valstybinė moterų ir vyrų lygių galimybių programa (2022–2025 m.).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7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80" name="Google Shape;680;p27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81" name="Google Shape;681;p27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82" name="Google Shape;682;p27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cxnSp>
        <p:nvCxnSpPr>
          <p:cNvPr id="683" name="Google Shape;683;p27"/>
          <p:cNvCxnSpPr/>
          <p:nvPr/>
        </p:nvCxnSpPr>
        <p:spPr>
          <a:xfrm>
            <a:off x="5897880" y="6314636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4" name="Google Shape;684;p27"/>
          <p:cNvSpPr txBox="1"/>
          <p:nvPr/>
        </p:nvSpPr>
        <p:spPr>
          <a:xfrm>
            <a:off x="6025436" y="4457700"/>
            <a:ext cx="6364684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KLAUSIMAI?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8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90" name="Google Shape;690;p28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691" name="Google Shape;691;p28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92" name="Google Shape;692;p28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693" name="Google Shape;693;p28"/>
          <p:cNvSpPr txBox="1"/>
          <p:nvPr/>
        </p:nvSpPr>
        <p:spPr>
          <a:xfrm>
            <a:off x="5897880" y="3233373"/>
            <a:ext cx="6310831" cy="31559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Praktinė veikla</a:t>
            </a:r>
            <a:endParaRPr b="1" i="0" sz="93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694" name="Google Shape;694;p28"/>
          <p:cNvCxnSpPr/>
          <p:nvPr/>
        </p:nvCxnSpPr>
        <p:spPr>
          <a:xfrm>
            <a:off x="5897880" y="6314636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5" name="Google Shape;695;p28"/>
          <p:cNvSpPr txBox="1"/>
          <p:nvPr/>
        </p:nvSpPr>
        <p:spPr>
          <a:xfrm>
            <a:off x="1655928" y="6932724"/>
            <a:ext cx="14976143" cy="26015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„RIBŲ PERŽENGIMAS – LYČIŲ ŠALIŠKUMAS ŽIŪRINT PER ĮTAKINGŲ ASMENYBIŲ PRIZMĘ“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9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01" name="Google Shape;701;p29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702" name="Google Shape;702;p29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03" name="Google Shape;703;p29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704" name="Google Shape;704;p29"/>
          <p:cNvSpPr/>
          <p:nvPr/>
        </p:nvSpPr>
        <p:spPr>
          <a:xfrm>
            <a:off x="2555329" y="1691221"/>
            <a:ext cx="4358591" cy="1449231"/>
          </a:xfrm>
          <a:custGeom>
            <a:rect b="b" l="l" r="r" t="t"/>
            <a:pathLst>
              <a:path extrusionOk="0" h="1449231" w="4358591">
                <a:moveTo>
                  <a:pt x="0" y="0"/>
                </a:moveTo>
                <a:lnTo>
                  <a:pt x="4358591" y="0"/>
                </a:lnTo>
                <a:lnTo>
                  <a:pt x="4358591" y="1449231"/>
                </a:lnTo>
                <a:lnTo>
                  <a:pt x="0" y="1449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5" name="Google Shape;705;p29"/>
          <p:cNvSpPr/>
          <p:nvPr/>
        </p:nvSpPr>
        <p:spPr>
          <a:xfrm>
            <a:off x="2558008" y="3625126"/>
            <a:ext cx="4358591" cy="1449231"/>
          </a:xfrm>
          <a:custGeom>
            <a:rect b="b" l="l" r="r" t="t"/>
            <a:pathLst>
              <a:path extrusionOk="0" h="1449231" w="4358591">
                <a:moveTo>
                  <a:pt x="0" y="0"/>
                </a:moveTo>
                <a:lnTo>
                  <a:pt x="4358591" y="0"/>
                </a:lnTo>
                <a:lnTo>
                  <a:pt x="4358591" y="1449231"/>
                </a:lnTo>
                <a:lnTo>
                  <a:pt x="0" y="1449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6" name="Google Shape;706;p29"/>
          <p:cNvSpPr/>
          <p:nvPr/>
        </p:nvSpPr>
        <p:spPr>
          <a:xfrm>
            <a:off x="2555329" y="5559031"/>
            <a:ext cx="4358591" cy="1449231"/>
          </a:xfrm>
          <a:custGeom>
            <a:rect b="b" l="l" r="r" t="t"/>
            <a:pathLst>
              <a:path extrusionOk="0" h="1449231" w="4358591">
                <a:moveTo>
                  <a:pt x="0" y="0"/>
                </a:moveTo>
                <a:lnTo>
                  <a:pt x="4358591" y="0"/>
                </a:lnTo>
                <a:lnTo>
                  <a:pt x="4358591" y="1449231"/>
                </a:lnTo>
                <a:lnTo>
                  <a:pt x="0" y="1449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7" name="Google Shape;707;p29"/>
          <p:cNvSpPr/>
          <p:nvPr/>
        </p:nvSpPr>
        <p:spPr>
          <a:xfrm>
            <a:off x="2555329" y="7494037"/>
            <a:ext cx="4358591" cy="1449231"/>
          </a:xfrm>
          <a:custGeom>
            <a:rect b="b" l="l" r="r" t="t"/>
            <a:pathLst>
              <a:path extrusionOk="0" h="1449231" w="4358591">
                <a:moveTo>
                  <a:pt x="0" y="0"/>
                </a:moveTo>
                <a:lnTo>
                  <a:pt x="4358591" y="0"/>
                </a:lnTo>
                <a:lnTo>
                  <a:pt x="4358591" y="1449232"/>
                </a:lnTo>
                <a:lnTo>
                  <a:pt x="0" y="14492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8" name="Google Shape;708;p29"/>
          <p:cNvSpPr/>
          <p:nvPr/>
        </p:nvSpPr>
        <p:spPr>
          <a:xfrm>
            <a:off x="7205491" y="2020190"/>
            <a:ext cx="1261442" cy="908238"/>
          </a:xfrm>
          <a:custGeom>
            <a:rect b="b" l="l" r="r" t="t"/>
            <a:pathLst>
              <a:path extrusionOk="0" h="908238" w="1261442">
                <a:moveTo>
                  <a:pt x="0" y="0"/>
                </a:moveTo>
                <a:lnTo>
                  <a:pt x="1261442" y="0"/>
                </a:lnTo>
                <a:lnTo>
                  <a:pt x="1261442" y="908239"/>
                </a:lnTo>
                <a:lnTo>
                  <a:pt x="0" y="908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9" name="Google Shape;709;p29"/>
          <p:cNvSpPr txBox="1"/>
          <p:nvPr/>
        </p:nvSpPr>
        <p:spPr>
          <a:xfrm>
            <a:off x="7993373" y="534988"/>
            <a:ext cx="2301255" cy="8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VEIKLA</a:t>
            </a:r>
            <a:endParaRPr/>
          </a:p>
        </p:txBody>
      </p:sp>
      <p:sp>
        <p:nvSpPr>
          <p:cNvPr id="710" name="Google Shape;710;p29"/>
          <p:cNvSpPr txBox="1"/>
          <p:nvPr/>
        </p:nvSpPr>
        <p:spPr>
          <a:xfrm>
            <a:off x="1485388" y="1924940"/>
            <a:ext cx="456307" cy="8865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21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</a:t>
            </a:r>
            <a:endParaRPr/>
          </a:p>
        </p:txBody>
      </p:sp>
      <p:sp>
        <p:nvSpPr>
          <p:cNvPr id="711" name="Google Shape;711;p29"/>
          <p:cNvSpPr txBox="1"/>
          <p:nvPr/>
        </p:nvSpPr>
        <p:spPr>
          <a:xfrm>
            <a:off x="1419110" y="3858846"/>
            <a:ext cx="594221" cy="8865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21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</a:t>
            </a:r>
            <a:endParaRPr/>
          </a:p>
        </p:txBody>
      </p:sp>
      <p:sp>
        <p:nvSpPr>
          <p:cNvPr id="712" name="Google Shape;712;p29"/>
          <p:cNvSpPr txBox="1"/>
          <p:nvPr/>
        </p:nvSpPr>
        <p:spPr>
          <a:xfrm>
            <a:off x="1419110" y="5792751"/>
            <a:ext cx="588863" cy="8865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21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</a:t>
            </a:r>
            <a:endParaRPr/>
          </a:p>
        </p:txBody>
      </p:sp>
      <p:sp>
        <p:nvSpPr>
          <p:cNvPr id="713" name="Google Shape;713;p29"/>
          <p:cNvSpPr txBox="1"/>
          <p:nvPr/>
        </p:nvSpPr>
        <p:spPr>
          <a:xfrm>
            <a:off x="1380315" y="7727757"/>
            <a:ext cx="666452" cy="8865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21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</a:t>
            </a:r>
            <a:endParaRPr/>
          </a:p>
        </p:txBody>
      </p:sp>
      <p:sp>
        <p:nvSpPr>
          <p:cNvPr id="714" name="Google Shape;714;p29"/>
          <p:cNvSpPr txBox="1"/>
          <p:nvPr/>
        </p:nvSpPr>
        <p:spPr>
          <a:xfrm>
            <a:off x="2825705" y="1691221"/>
            <a:ext cx="3651295" cy="12620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26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3-5 žmonių GRUPĖ</a:t>
            </a:r>
            <a:endParaRPr b="1" i="0" sz="30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5" name="Google Shape;715;p29"/>
          <p:cNvSpPr txBox="1"/>
          <p:nvPr/>
        </p:nvSpPr>
        <p:spPr>
          <a:xfrm>
            <a:off x="8752683" y="3309381"/>
            <a:ext cx="9535317" cy="20521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-SU KOKIAIS IŠŠŪKIAIS ŠIS ŽMOGUS SUSIDŪRĖ DĖL SAVO LYTIS?</a:t>
            </a:r>
            <a:endParaRPr/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706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-KAIP JIS ARBA JI IŠŠŪKĖ ARBA PASIPRIEŠINO LYTIES STEREOTIPAMS SAVO SRITYJE?</a:t>
            </a:r>
            <a:endParaRPr/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706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-KOKĮ ĮTAKĄ JO VEIKSMAI PADARĖ JO SEKTORIUI ARBA VISUOMENEI?</a:t>
            </a:r>
            <a:endParaRPr/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706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-KOKIAS PAMOKAS GALIME IŠMOKTI IŠ JO ISTORIJŲ SAVO GYVENIMUI?</a:t>
            </a:r>
            <a:endParaRPr/>
          </a:p>
        </p:txBody>
      </p:sp>
      <p:sp>
        <p:nvSpPr>
          <p:cNvPr id="716" name="Google Shape;716;p29"/>
          <p:cNvSpPr txBox="1"/>
          <p:nvPr/>
        </p:nvSpPr>
        <p:spPr>
          <a:xfrm>
            <a:off x="2558008" y="3665178"/>
            <a:ext cx="4481419" cy="1287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26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APTARKITE IR APMĄSTYKITE</a:t>
            </a:r>
            <a:endParaRPr/>
          </a:p>
        </p:txBody>
      </p:sp>
      <p:sp>
        <p:nvSpPr>
          <p:cNvPr id="717" name="Google Shape;717;p29"/>
          <p:cNvSpPr txBox="1"/>
          <p:nvPr/>
        </p:nvSpPr>
        <p:spPr>
          <a:xfrm>
            <a:off x="2269114" y="5598232"/>
            <a:ext cx="5579485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26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PASIDALINKITE IŠMOKTOMIS PAMOKOMIS</a:t>
            </a:r>
            <a:endParaRPr/>
          </a:p>
        </p:txBody>
      </p:sp>
      <p:sp>
        <p:nvSpPr>
          <p:cNvPr id="718" name="Google Shape;718;p29"/>
          <p:cNvSpPr txBox="1"/>
          <p:nvPr/>
        </p:nvSpPr>
        <p:spPr>
          <a:xfrm>
            <a:off x="3054305" y="7551187"/>
            <a:ext cx="3422695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26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ORIENTUOKITĖS Į VEIKSMUS!</a:t>
            </a:r>
            <a:endParaRPr/>
          </a:p>
        </p:txBody>
      </p:sp>
      <p:sp>
        <p:nvSpPr>
          <p:cNvPr id="719" name="Google Shape;719;p29"/>
          <p:cNvSpPr txBox="1"/>
          <p:nvPr/>
        </p:nvSpPr>
        <p:spPr>
          <a:xfrm>
            <a:off x="8737378" y="2316411"/>
            <a:ext cx="6358722" cy="2872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ATIDARYKITE VOKUS IR PASIDALINKITE SAVO PROFILIAIS.</a:t>
            </a:r>
            <a:endParaRPr/>
          </a:p>
        </p:txBody>
      </p:sp>
      <p:sp>
        <p:nvSpPr>
          <p:cNvPr id="720" name="Google Shape;720;p29"/>
          <p:cNvSpPr/>
          <p:nvPr/>
        </p:nvSpPr>
        <p:spPr>
          <a:xfrm>
            <a:off x="7205491" y="3821294"/>
            <a:ext cx="1261442" cy="908238"/>
          </a:xfrm>
          <a:custGeom>
            <a:rect b="b" l="l" r="r" t="t"/>
            <a:pathLst>
              <a:path extrusionOk="0" h="908238" w="1261442">
                <a:moveTo>
                  <a:pt x="0" y="0"/>
                </a:moveTo>
                <a:lnTo>
                  <a:pt x="1261442" y="0"/>
                </a:lnTo>
                <a:lnTo>
                  <a:pt x="1261442" y="908238"/>
                </a:lnTo>
                <a:lnTo>
                  <a:pt x="0" y="90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1" name="Google Shape;721;p29"/>
          <p:cNvSpPr/>
          <p:nvPr/>
        </p:nvSpPr>
        <p:spPr>
          <a:xfrm>
            <a:off x="7205491" y="5821023"/>
            <a:ext cx="1261442" cy="908238"/>
          </a:xfrm>
          <a:custGeom>
            <a:rect b="b" l="l" r="r" t="t"/>
            <a:pathLst>
              <a:path extrusionOk="0" h="908238" w="1261442">
                <a:moveTo>
                  <a:pt x="0" y="0"/>
                </a:moveTo>
                <a:lnTo>
                  <a:pt x="1261442" y="0"/>
                </a:lnTo>
                <a:lnTo>
                  <a:pt x="1261442" y="908238"/>
                </a:lnTo>
                <a:lnTo>
                  <a:pt x="0" y="90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2" name="Google Shape;722;p29"/>
          <p:cNvSpPr txBox="1"/>
          <p:nvPr/>
        </p:nvSpPr>
        <p:spPr>
          <a:xfrm>
            <a:off x="8762208" y="6066377"/>
            <a:ext cx="5021421" cy="280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PATEIKITE SAVO ĮŽVALGAS AUDITORIJAI</a:t>
            </a:r>
            <a:endParaRPr/>
          </a:p>
        </p:txBody>
      </p:sp>
      <p:sp>
        <p:nvSpPr>
          <p:cNvPr id="723" name="Google Shape;723;p29"/>
          <p:cNvSpPr/>
          <p:nvPr/>
        </p:nvSpPr>
        <p:spPr>
          <a:xfrm>
            <a:off x="7205491" y="7706061"/>
            <a:ext cx="1261442" cy="908238"/>
          </a:xfrm>
          <a:custGeom>
            <a:rect b="b" l="l" r="r" t="t"/>
            <a:pathLst>
              <a:path extrusionOk="0" h="908238" w="1261442">
                <a:moveTo>
                  <a:pt x="0" y="0"/>
                </a:moveTo>
                <a:lnTo>
                  <a:pt x="1261442" y="0"/>
                </a:lnTo>
                <a:lnTo>
                  <a:pt x="1261442" y="908238"/>
                </a:lnTo>
                <a:lnTo>
                  <a:pt x="0" y="90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4" name="Google Shape;724;p29"/>
          <p:cNvSpPr txBox="1"/>
          <p:nvPr/>
        </p:nvSpPr>
        <p:spPr>
          <a:xfrm>
            <a:off x="8737378" y="7810382"/>
            <a:ext cx="9550622" cy="575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6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PAKALBĖKIME APIE KLIŪTIS, KURIOS GALI ATSIRASTI BANDANT ĮVEIKTI LYČIŲ ŠALIŠKUMĄ, IR KAIP JAS ĮVEIKTI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30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730" name="Google Shape;730;p30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31" name="Google Shape;731;p30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sp>
        <p:nvSpPr>
          <p:cNvPr id="732" name="Google Shape;732;p30"/>
          <p:cNvSpPr txBox="1"/>
          <p:nvPr/>
        </p:nvSpPr>
        <p:spPr>
          <a:xfrm>
            <a:off x="3376625" y="4256722"/>
            <a:ext cx="12168175" cy="14489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6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BAIGIAMOSIOS APKLAUSOS - TYRIMAI</a:t>
            </a:r>
            <a:endParaRPr b="0" i="0" sz="6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33" name="Google Shape;733;p30"/>
          <p:cNvCxnSpPr/>
          <p:nvPr/>
        </p:nvCxnSpPr>
        <p:spPr>
          <a:xfrm>
            <a:off x="5897880" y="6314636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4" name="Google Shape;734;p30"/>
          <p:cNvSpPr/>
          <p:nvPr/>
        </p:nvSpPr>
        <p:spPr>
          <a:xfrm>
            <a:off x="334366" y="8722822"/>
            <a:ext cx="4060712" cy="928888"/>
          </a:xfrm>
          <a:custGeom>
            <a:rect b="b" l="l" r="r" t="t"/>
            <a:pathLst>
              <a:path extrusionOk="0" h="928888" w="4060712">
                <a:moveTo>
                  <a:pt x="0" y="0"/>
                </a:moveTo>
                <a:lnTo>
                  <a:pt x="4060712" y="0"/>
                </a:lnTo>
                <a:lnTo>
                  <a:pt x="4060712" y="928888"/>
                </a:lnTo>
                <a:lnTo>
                  <a:pt x="0" y="9288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3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123" name="Google Shape;123;p3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4" name="Google Shape;124;p3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3276600" y="4278082"/>
            <a:ext cx="10369904" cy="4213209"/>
            <a:chOff x="0" y="-180975"/>
            <a:chExt cx="10331499" cy="6482748"/>
          </a:xfrm>
        </p:grpSpPr>
        <p:cxnSp>
          <p:nvCxnSpPr>
            <p:cNvPr id="126" name="Google Shape;126;p3"/>
            <p:cNvCxnSpPr/>
            <p:nvPr/>
          </p:nvCxnSpPr>
          <p:spPr>
            <a:xfrm>
              <a:off x="0" y="6301773"/>
              <a:ext cx="10331499" cy="0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" name="Google Shape;127;p3"/>
            <p:cNvSpPr txBox="1"/>
            <p:nvPr/>
          </p:nvSpPr>
          <p:spPr>
            <a:xfrm>
              <a:off x="582309" y="-180975"/>
              <a:ext cx="9166882" cy="5130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3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PRADINĖS SITUACIJOS TYRIMO ANKETA</a:t>
              </a:r>
              <a:endParaRPr/>
            </a:p>
          </p:txBody>
        </p:sp>
      </p:grpSp>
      <p:sp>
        <p:nvSpPr>
          <p:cNvPr id="128" name="Google Shape;128;p3"/>
          <p:cNvSpPr/>
          <p:nvPr/>
        </p:nvSpPr>
        <p:spPr>
          <a:xfrm>
            <a:off x="389084" y="8612009"/>
            <a:ext cx="4043130" cy="924866"/>
          </a:xfrm>
          <a:custGeom>
            <a:rect b="b" l="l" r="r" t="t"/>
            <a:pathLst>
              <a:path extrusionOk="0" h="924866" w="4043130">
                <a:moveTo>
                  <a:pt x="0" y="0"/>
                </a:moveTo>
                <a:lnTo>
                  <a:pt x="4043131" y="0"/>
                </a:lnTo>
                <a:lnTo>
                  <a:pt x="4043131" y="924866"/>
                </a:lnTo>
                <a:lnTo>
                  <a:pt x="0" y="924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31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740" name="Google Shape;740;p31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41" name="Google Shape;741;p31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sp>
        <p:nvSpPr>
          <p:cNvPr id="742" name="Google Shape;742;p31"/>
          <p:cNvSpPr/>
          <p:nvPr/>
        </p:nvSpPr>
        <p:spPr>
          <a:xfrm>
            <a:off x="648847" y="2103676"/>
            <a:ext cx="5936848" cy="4209765"/>
          </a:xfrm>
          <a:custGeom>
            <a:rect b="b" l="l" r="r" t="t"/>
            <a:pathLst>
              <a:path extrusionOk="0" h="4209765" w="5936848">
                <a:moveTo>
                  <a:pt x="0" y="0"/>
                </a:moveTo>
                <a:lnTo>
                  <a:pt x="5936848" y="0"/>
                </a:lnTo>
                <a:lnTo>
                  <a:pt x="5936848" y="4209765"/>
                </a:lnTo>
                <a:lnTo>
                  <a:pt x="0" y="42097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739" l="-799" r="-3654" t="-6364"/>
            </a:stretch>
          </a:blipFill>
          <a:ln>
            <a:noFill/>
          </a:ln>
        </p:spPr>
      </p:sp>
      <p:sp>
        <p:nvSpPr>
          <p:cNvPr id="743" name="Google Shape;743;p31"/>
          <p:cNvSpPr/>
          <p:nvPr/>
        </p:nvSpPr>
        <p:spPr>
          <a:xfrm>
            <a:off x="725047" y="5672918"/>
            <a:ext cx="1823830" cy="621473"/>
          </a:xfrm>
          <a:custGeom>
            <a:rect b="b" l="l" r="r" t="t"/>
            <a:pathLst>
              <a:path extrusionOk="0" h="621473" w="1823830">
                <a:moveTo>
                  <a:pt x="0" y="0"/>
                </a:moveTo>
                <a:lnTo>
                  <a:pt x="1823830" y="0"/>
                </a:lnTo>
                <a:lnTo>
                  <a:pt x="1823830" y="621473"/>
                </a:lnTo>
                <a:lnTo>
                  <a:pt x="0" y="621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88772" l="0" r="-92953" t="-90792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44" name="Google Shape;744;p31"/>
          <p:cNvSpPr/>
          <p:nvPr/>
        </p:nvSpPr>
        <p:spPr>
          <a:xfrm>
            <a:off x="8895364" y="6635605"/>
            <a:ext cx="8846881" cy="2824434"/>
          </a:xfrm>
          <a:custGeom>
            <a:rect b="b" l="l" r="r" t="t"/>
            <a:pathLst>
              <a:path extrusionOk="0" h="2824434" w="8846881">
                <a:moveTo>
                  <a:pt x="0" y="0"/>
                </a:moveTo>
                <a:lnTo>
                  <a:pt x="8846881" y="0"/>
                </a:lnTo>
                <a:lnTo>
                  <a:pt x="8846881" y="2824433"/>
                </a:lnTo>
                <a:lnTo>
                  <a:pt x="0" y="2824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7173" l="0" r="-18804" t="-15569"/>
            </a:stretch>
          </a:blipFill>
          <a:ln>
            <a:noFill/>
          </a:ln>
        </p:spPr>
      </p:sp>
      <p:sp>
        <p:nvSpPr>
          <p:cNvPr id="745" name="Google Shape;745;p31"/>
          <p:cNvSpPr/>
          <p:nvPr/>
        </p:nvSpPr>
        <p:spPr>
          <a:xfrm>
            <a:off x="9813789" y="8038296"/>
            <a:ext cx="4889225" cy="442898"/>
          </a:xfrm>
          <a:custGeom>
            <a:rect b="b" l="l" r="r" t="t"/>
            <a:pathLst>
              <a:path extrusionOk="0" h="442898" w="4889225">
                <a:moveTo>
                  <a:pt x="0" y="0"/>
                </a:moveTo>
                <a:lnTo>
                  <a:pt x="4889226" y="0"/>
                </a:lnTo>
                <a:lnTo>
                  <a:pt x="4889226" y="442899"/>
                </a:lnTo>
                <a:lnTo>
                  <a:pt x="0" y="442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469291" l="0" r="-1121" t="-178988"/>
            </a:stretch>
          </a:blipFill>
          <a:ln cap="sq" cmpd="sng" w="1333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46" name="Google Shape;746;p31"/>
          <p:cNvSpPr/>
          <p:nvPr/>
        </p:nvSpPr>
        <p:spPr>
          <a:xfrm flipH="1">
            <a:off x="6702183" y="2103676"/>
            <a:ext cx="2076693" cy="1253803"/>
          </a:xfrm>
          <a:custGeom>
            <a:rect b="b" l="l" r="r" t="t"/>
            <a:pathLst>
              <a:path extrusionOk="0" h="1253803" w="2076693">
                <a:moveTo>
                  <a:pt x="2076693" y="0"/>
                </a:moveTo>
                <a:lnTo>
                  <a:pt x="0" y="0"/>
                </a:lnTo>
                <a:lnTo>
                  <a:pt x="0" y="1253803"/>
                </a:lnTo>
                <a:lnTo>
                  <a:pt x="2076693" y="1253803"/>
                </a:lnTo>
                <a:lnTo>
                  <a:pt x="2076693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7" name="Google Shape;747;p31"/>
          <p:cNvSpPr/>
          <p:nvPr/>
        </p:nvSpPr>
        <p:spPr>
          <a:xfrm flipH="1" rot="10800000">
            <a:off x="6223526" y="8778111"/>
            <a:ext cx="2076693" cy="1253803"/>
          </a:xfrm>
          <a:custGeom>
            <a:rect b="b" l="l" r="r" t="t"/>
            <a:pathLst>
              <a:path extrusionOk="0" h="1253803" w="2076693">
                <a:moveTo>
                  <a:pt x="0" y="1253803"/>
                </a:moveTo>
                <a:lnTo>
                  <a:pt x="2076693" y="1253803"/>
                </a:lnTo>
                <a:lnTo>
                  <a:pt x="2076693" y="0"/>
                </a:lnTo>
                <a:lnTo>
                  <a:pt x="0" y="0"/>
                </a:lnTo>
                <a:lnTo>
                  <a:pt x="0" y="1253803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8" name="Google Shape;748;p31"/>
          <p:cNvSpPr txBox="1"/>
          <p:nvPr/>
        </p:nvSpPr>
        <p:spPr>
          <a:xfrm>
            <a:off x="5264206" y="544513"/>
            <a:ext cx="7759588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BAIGAMOJO TYRIMO INSTRUKCIJOS </a:t>
            </a:r>
            <a:endParaRPr/>
          </a:p>
        </p:txBody>
      </p:sp>
      <p:sp>
        <p:nvSpPr>
          <p:cNvPr id="749" name="Google Shape;749;p31"/>
          <p:cNvSpPr txBox="1"/>
          <p:nvPr/>
        </p:nvSpPr>
        <p:spPr>
          <a:xfrm>
            <a:off x="6938829" y="1970326"/>
            <a:ext cx="10803416" cy="24187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PASIRINKITE</a:t>
            </a:r>
            <a:endParaRPr/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GRĮŽKITE Į SAVO NARŠYKLĘ IR TĘSKITE NUO TEN, KUR BAIGĖTE.</a:t>
            </a:r>
            <a:endParaRPr/>
          </a:p>
        </p:txBody>
      </p:sp>
      <p:sp>
        <p:nvSpPr>
          <p:cNvPr id="750" name="Google Shape;750;p31"/>
          <p:cNvSpPr txBox="1"/>
          <p:nvPr/>
        </p:nvSpPr>
        <p:spPr>
          <a:xfrm>
            <a:off x="7359155" y="4854338"/>
            <a:ext cx="1882128" cy="81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ARBA</a:t>
            </a:r>
            <a:endParaRPr/>
          </a:p>
        </p:txBody>
      </p:sp>
      <p:sp>
        <p:nvSpPr>
          <p:cNvPr id="751" name="Google Shape;751;p31"/>
          <p:cNvSpPr txBox="1"/>
          <p:nvPr/>
        </p:nvSpPr>
        <p:spPr>
          <a:xfrm>
            <a:off x="377036" y="7067927"/>
            <a:ext cx="8249026" cy="24187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SPUSTELĖKITE NUORODĄ SAVO EL. LAIŠKE IR ATKURKITE APKLAUSĄ.</a:t>
            </a:r>
            <a:endParaRPr/>
          </a:p>
        </p:txBody>
      </p:sp>
      <p:sp>
        <p:nvSpPr>
          <p:cNvPr id="752" name="Google Shape;752;p31"/>
          <p:cNvSpPr/>
          <p:nvPr/>
        </p:nvSpPr>
        <p:spPr>
          <a:xfrm>
            <a:off x="823865" y="389708"/>
            <a:ext cx="3677684" cy="841270"/>
          </a:xfrm>
          <a:custGeom>
            <a:rect b="b" l="l" r="r" t="t"/>
            <a:pathLst>
              <a:path extrusionOk="0" h="841270" w="3677684">
                <a:moveTo>
                  <a:pt x="0" y="0"/>
                </a:moveTo>
                <a:lnTo>
                  <a:pt x="3677684" y="0"/>
                </a:lnTo>
                <a:lnTo>
                  <a:pt x="3677684" y="841271"/>
                </a:lnTo>
                <a:lnTo>
                  <a:pt x="0" y="8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2"/>
          <p:cNvSpPr/>
          <p:nvPr/>
        </p:nvSpPr>
        <p:spPr>
          <a:xfrm>
            <a:off x="6117782" y="1608165"/>
            <a:ext cx="9379055" cy="8104869"/>
          </a:xfrm>
          <a:custGeom>
            <a:rect b="b" l="l" r="r" t="t"/>
            <a:pathLst>
              <a:path extrusionOk="0" h="8104869" w="9379055">
                <a:moveTo>
                  <a:pt x="0" y="0"/>
                </a:moveTo>
                <a:lnTo>
                  <a:pt x="9379054" y="0"/>
                </a:lnTo>
                <a:lnTo>
                  <a:pt x="9379054" y="8104870"/>
                </a:lnTo>
                <a:lnTo>
                  <a:pt x="0" y="81048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58" name="Google Shape;758;p32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759" name="Google Shape;759;p32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60" name="Google Shape;760;p32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sp>
        <p:nvSpPr>
          <p:cNvPr id="761" name="Google Shape;761;p32"/>
          <p:cNvSpPr/>
          <p:nvPr/>
        </p:nvSpPr>
        <p:spPr>
          <a:xfrm>
            <a:off x="956841" y="2735458"/>
            <a:ext cx="4082504" cy="5992666"/>
          </a:xfrm>
          <a:custGeom>
            <a:rect b="b" l="l" r="r" t="t"/>
            <a:pathLst>
              <a:path extrusionOk="0" h="5992666" w="4082504">
                <a:moveTo>
                  <a:pt x="0" y="0"/>
                </a:moveTo>
                <a:lnTo>
                  <a:pt x="4082504" y="0"/>
                </a:lnTo>
                <a:lnTo>
                  <a:pt x="4082504" y="5992666"/>
                </a:lnTo>
                <a:lnTo>
                  <a:pt x="0" y="59926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62" name="Google Shape;762;p32"/>
          <p:cNvGrpSpPr/>
          <p:nvPr/>
        </p:nvGrpSpPr>
        <p:grpSpPr>
          <a:xfrm>
            <a:off x="306530" y="1537952"/>
            <a:ext cx="1300623" cy="1597370"/>
            <a:chOff x="0" y="-43878"/>
            <a:chExt cx="812800" cy="998246"/>
          </a:xfrm>
        </p:grpSpPr>
        <p:sp>
          <p:nvSpPr>
            <p:cNvPr id="763" name="Google Shape;763;p32"/>
            <p:cNvSpPr/>
            <p:nvPr/>
          </p:nvSpPr>
          <p:spPr>
            <a:xfrm>
              <a:off x="0" y="0"/>
              <a:ext cx="812800" cy="954368"/>
            </a:xfrm>
            <a:custGeom>
              <a:rect b="b" l="l" r="r" t="t"/>
              <a:pathLst>
                <a:path extrusionOk="0" h="954368" w="812800">
                  <a:moveTo>
                    <a:pt x="406400" y="0"/>
                  </a:moveTo>
                  <a:cubicBezTo>
                    <a:pt x="181951" y="0"/>
                    <a:pt x="0" y="213642"/>
                    <a:pt x="0" y="477184"/>
                  </a:cubicBezTo>
                  <a:cubicBezTo>
                    <a:pt x="0" y="740725"/>
                    <a:pt x="181951" y="954368"/>
                    <a:pt x="406400" y="954368"/>
                  </a:cubicBezTo>
                  <a:cubicBezTo>
                    <a:pt x="630849" y="954368"/>
                    <a:pt x="812800" y="740725"/>
                    <a:pt x="812800" y="477184"/>
                  </a:cubicBezTo>
                  <a:cubicBezTo>
                    <a:pt x="812800" y="2136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2"/>
            <p:cNvSpPr txBox="1"/>
            <p:nvPr/>
          </p:nvSpPr>
          <p:spPr>
            <a:xfrm>
              <a:off x="76200" y="-43878"/>
              <a:ext cx="660400" cy="908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706" u="none" cap="none" strike="noStrike">
                  <a:solidFill>
                    <a:srgbClr val="2E7D94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endParaRPr/>
            </a:p>
          </p:txBody>
        </p:sp>
      </p:grpSp>
      <p:grpSp>
        <p:nvGrpSpPr>
          <p:cNvPr id="765" name="Google Shape;765;p32"/>
          <p:cNvGrpSpPr/>
          <p:nvPr/>
        </p:nvGrpSpPr>
        <p:grpSpPr>
          <a:xfrm>
            <a:off x="4371903" y="1537952"/>
            <a:ext cx="1300623" cy="1597370"/>
            <a:chOff x="0" y="-43878"/>
            <a:chExt cx="812800" cy="998246"/>
          </a:xfrm>
        </p:grpSpPr>
        <p:sp>
          <p:nvSpPr>
            <p:cNvPr id="766" name="Google Shape;766;p32"/>
            <p:cNvSpPr/>
            <p:nvPr/>
          </p:nvSpPr>
          <p:spPr>
            <a:xfrm>
              <a:off x="0" y="0"/>
              <a:ext cx="812800" cy="954368"/>
            </a:xfrm>
            <a:custGeom>
              <a:rect b="b" l="l" r="r" t="t"/>
              <a:pathLst>
                <a:path extrusionOk="0" h="954368" w="812800">
                  <a:moveTo>
                    <a:pt x="406400" y="0"/>
                  </a:moveTo>
                  <a:cubicBezTo>
                    <a:pt x="181951" y="0"/>
                    <a:pt x="0" y="213642"/>
                    <a:pt x="0" y="477184"/>
                  </a:cubicBezTo>
                  <a:cubicBezTo>
                    <a:pt x="0" y="740725"/>
                    <a:pt x="181951" y="954368"/>
                    <a:pt x="406400" y="954368"/>
                  </a:cubicBezTo>
                  <a:cubicBezTo>
                    <a:pt x="630849" y="954368"/>
                    <a:pt x="812800" y="740725"/>
                    <a:pt x="812800" y="477184"/>
                  </a:cubicBezTo>
                  <a:cubicBezTo>
                    <a:pt x="812800" y="2136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2"/>
            <p:cNvSpPr txBox="1"/>
            <p:nvPr/>
          </p:nvSpPr>
          <p:spPr>
            <a:xfrm>
              <a:off x="76200" y="-43878"/>
              <a:ext cx="660400" cy="908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706" u="none" cap="none" strike="noStrike">
                  <a:solidFill>
                    <a:srgbClr val="2E7D94"/>
                  </a:solidFill>
                  <a:latin typeface="Poppins"/>
                  <a:ea typeface="Poppins"/>
                  <a:cs typeface="Poppins"/>
                  <a:sym typeface="Poppins"/>
                </a:rPr>
                <a:t>2</a:t>
              </a:r>
              <a:endParaRPr/>
            </a:p>
          </p:txBody>
        </p:sp>
      </p:grpSp>
      <p:sp>
        <p:nvSpPr>
          <p:cNvPr id="768" name="Google Shape;768;p32"/>
          <p:cNvSpPr/>
          <p:nvPr/>
        </p:nvSpPr>
        <p:spPr>
          <a:xfrm>
            <a:off x="10754637" y="9312053"/>
            <a:ext cx="508553" cy="298561"/>
          </a:xfrm>
          <a:custGeom>
            <a:rect b="b" l="l" r="r" t="t"/>
            <a:pathLst>
              <a:path extrusionOk="0" h="298561" w="508553">
                <a:moveTo>
                  <a:pt x="0" y="0"/>
                </a:moveTo>
                <a:lnTo>
                  <a:pt x="508553" y="0"/>
                </a:lnTo>
                <a:lnTo>
                  <a:pt x="508553" y="298561"/>
                </a:lnTo>
                <a:lnTo>
                  <a:pt x="0" y="298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10290" l="0" r="-259350" t="0"/>
            </a:stretch>
          </a:blipFill>
          <a:ln cap="sq" cmpd="sng" w="3810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69" name="Google Shape;769;p32"/>
          <p:cNvSpPr txBox="1"/>
          <p:nvPr/>
        </p:nvSpPr>
        <p:spPr>
          <a:xfrm>
            <a:off x="4748269" y="544513"/>
            <a:ext cx="8791463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BAIGAMOJO TYRIMO  2/2: INSTRUKCIJOS</a:t>
            </a:r>
            <a:endParaRPr/>
          </a:p>
        </p:txBody>
      </p:sp>
      <p:sp>
        <p:nvSpPr>
          <p:cNvPr id="770" name="Google Shape;770;p32"/>
          <p:cNvSpPr/>
          <p:nvPr/>
        </p:nvSpPr>
        <p:spPr>
          <a:xfrm>
            <a:off x="334366" y="8728124"/>
            <a:ext cx="4037537" cy="923587"/>
          </a:xfrm>
          <a:custGeom>
            <a:rect b="b" l="l" r="r" t="t"/>
            <a:pathLst>
              <a:path extrusionOk="0" h="923587" w="4037537">
                <a:moveTo>
                  <a:pt x="0" y="0"/>
                </a:moveTo>
                <a:lnTo>
                  <a:pt x="4037537" y="0"/>
                </a:lnTo>
                <a:lnTo>
                  <a:pt x="4037537" y="923586"/>
                </a:lnTo>
                <a:lnTo>
                  <a:pt x="0" y="9235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5" name="Google Shape;775;p33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776" name="Google Shape;776;p33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77" name="Google Shape;777;p33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sp>
        <p:nvSpPr>
          <p:cNvPr id="778" name="Google Shape;778;p33"/>
          <p:cNvSpPr/>
          <p:nvPr/>
        </p:nvSpPr>
        <p:spPr>
          <a:xfrm>
            <a:off x="1794751" y="2049159"/>
            <a:ext cx="7493468" cy="7796847"/>
          </a:xfrm>
          <a:custGeom>
            <a:rect b="b" l="l" r="r" t="t"/>
            <a:pathLst>
              <a:path extrusionOk="0" h="7796847" w="7493468">
                <a:moveTo>
                  <a:pt x="0" y="0"/>
                </a:moveTo>
                <a:lnTo>
                  <a:pt x="7493467" y="0"/>
                </a:lnTo>
                <a:lnTo>
                  <a:pt x="7493467" y="7796847"/>
                </a:lnTo>
                <a:lnTo>
                  <a:pt x="0" y="7796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79" name="Google Shape;779;p33"/>
          <p:cNvGrpSpPr/>
          <p:nvPr/>
        </p:nvGrpSpPr>
        <p:grpSpPr>
          <a:xfrm>
            <a:off x="306530" y="1537952"/>
            <a:ext cx="1300623" cy="1597370"/>
            <a:chOff x="0" y="-43878"/>
            <a:chExt cx="812800" cy="998246"/>
          </a:xfrm>
        </p:grpSpPr>
        <p:sp>
          <p:nvSpPr>
            <p:cNvPr id="780" name="Google Shape;780;p33"/>
            <p:cNvSpPr/>
            <p:nvPr/>
          </p:nvSpPr>
          <p:spPr>
            <a:xfrm>
              <a:off x="0" y="0"/>
              <a:ext cx="812800" cy="954368"/>
            </a:xfrm>
            <a:custGeom>
              <a:rect b="b" l="l" r="r" t="t"/>
              <a:pathLst>
                <a:path extrusionOk="0" h="954368" w="812800">
                  <a:moveTo>
                    <a:pt x="406400" y="0"/>
                  </a:moveTo>
                  <a:cubicBezTo>
                    <a:pt x="181951" y="0"/>
                    <a:pt x="0" y="213642"/>
                    <a:pt x="0" y="477184"/>
                  </a:cubicBezTo>
                  <a:cubicBezTo>
                    <a:pt x="0" y="740725"/>
                    <a:pt x="181951" y="954368"/>
                    <a:pt x="406400" y="954368"/>
                  </a:cubicBezTo>
                  <a:cubicBezTo>
                    <a:pt x="630849" y="954368"/>
                    <a:pt x="812800" y="740725"/>
                    <a:pt x="812800" y="477184"/>
                  </a:cubicBezTo>
                  <a:cubicBezTo>
                    <a:pt x="812800" y="2136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3"/>
            <p:cNvSpPr txBox="1"/>
            <p:nvPr/>
          </p:nvSpPr>
          <p:spPr>
            <a:xfrm>
              <a:off x="76200" y="-43878"/>
              <a:ext cx="660400" cy="908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706" u="none" cap="none" strike="noStrike">
                  <a:solidFill>
                    <a:srgbClr val="2E7D94"/>
                  </a:solidFill>
                  <a:latin typeface="Poppins"/>
                  <a:ea typeface="Poppins"/>
                  <a:cs typeface="Poppins"/>
                  <a:sym typeface="Poppins"/>
                </a:rPr>
                <a:t>3</a:t>
              </a:r>
              <a:endParaRPr/>
            </a:p>
          </p:txBody>
        </p:sp>
      </p:grpSp>
      <p:sp>
        <p:nvSpPr>
          <p:cNvPr id="782" name="Google Shape;782;p33"/>
          <p:cNvSpPr/>
          <p:nvPr/>
        </p:nvSpPr>
        <p:spPr>
          <a:xfrm>
            <a:off x="10740353" y="3370849"/>
            <a:ext cx="2876287" cy="603573"/>
          </a:xfrm>
          <a:custGeom>
            <a:rect b="b" l="l" r="r" t="t"/>
            <a:pathLst>
              <a:path extrusionOk="0" h="603573" w="2876287">
                <a:moveTo>
                  <a:pt x="0" y="0"/>
                </a:moveTo>
                <a:lnTo>
                  <a:pt x="2876287" y="0"/>
                </a:lnTo>
                <a:lnTo>
                  <a:pt x="2876287" y="603573"/>
                </a:lnTo>
                <a:lnTo>
                  <a:pt x="0" y="6035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3" name="Google Shape;783;p33"/>
          <p:cNvSpPr/>
          <p:nvPr/>
        </p:nvSpPr>
        <p:spPr>
          <a:xfrm>
            <a:off x="10097522" y="5350268"/>
            <a:ext cx="3519118" cy="597315"/>
          </a:xfrm>
          <a:custGeom>
            <a:rect b="b" l="l" r="r" t="t"/>
            <a:pathLst>
              <a:path extrusionOk="0" h="597315" w="3519118">
                <a:moveTo>
                  <a:pt x="0" y="0"/>
                </a:moveTo>
                <a:lnTo>
                  <a:pt x="3519118" y="0"/>
                </a:lnTo>
                <a:lnTo>
                  <a:pt x="3519118" y="597315"/>
                </a:lnTo>
                <a:lnTo>
                  <a:pt x="0" y="597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4" name="Google Shape;784;p33"/>
          <p:cNvSpPr/>
          <p:nvPr/>
        </p:nvSpPr>
        <p:spPr>
          <a:xfrm>
            <a:off x="2336080" y="4411055"/>
            <a:ext cx="962172" cy="226434"/>
          </a:xfrm>
          <a:custGeom>
            <a:rect b="b" l="l" r="r" t="t"/>
            <a:pathLst>
              <a:path extrusionOk="0" h="226434" w="962172">
                <a:moveTo>
                  <a:pt x="0" y="0"/>
                </a:moveTo>
                <a:lnTo>
                  <a:pt x="962172" y="0"/>
                </a:lnTo>
                <a:lnTo>
                  <a:pt x="962172" y="226434"/>
                </a:lnTo>
                <a:lnTo>
                  <a:pt x="0" y="226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24465" l="0" r="-13916" t="0"/>
            </a:stretch>
          </a:blipFill>
          <a:ln cap="sq" cmpd="sng" w="3810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85" name="Google Shape;785;p33"/>
          <p:cNvSpPr/>
          <p:nvPr/>
        </p:nvSpPr>
        <p:spPr>
          <a:xfrm>
            <a:off x="10740353" y="3324663"/>
            <a:ext cx="2876287" cy="676895"/>
          </a:xfrm>
          <a:custGeom>
            <a:rect b="b" l="l" r="r" t="t"/>
            <a:pathLst>
              <a:path extrusionOk="0" h="676895" w="2876287">
                <a:moveTo>
                  <a:pt x="0" y="0"/>
                </a:moveTo>
                <a:lnTo>
                  <a:pt x="2876287" y="0"/>
                </a:lnTo>
                <a:lnTo>
                  <a:pt x="2876287" y="676895"/>
                </a:lnTo>
                <a:lnTo>
                  <a:pt x="0" y="676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25364" l="0" r="0" t="-59463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786" name="Google Shape;786;p33"/>
          <p:cNvCxnSpPr/>
          <p:nvPr/>
        </p:nvCxnSpPr>
        <p:spPr>
          <a:xfrm flipH="1" rot="10800000">
            <a:off x="3298673" y="3783082"/>
            <a:ext cx="7344607" cy="722144"/>
          </a:xfrm>
          <a:prstGeom prst="straightConnector1">
            <a:avLst/>
          </a:prstGeom>
          <a:noFill/>
          <a:ln cap="flat" cmpd="sng" w="38100">
            <a:solidFill>
              <a:srgbClr val="FF313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787" name="Google Shape;787;p33"/>
          <p:cNvGrpSpPr/>
          <p:nvPr/>
        </p:nvGrpSpPr>
        <p:grpSpPr>
          <a:xfrm>
            <a:off x="2336080" y="5143500"/>
            <a:ext cx="258581" cy="258581"/>
            <a:chOff x="0" y="0"/>
            <a:chExt cx="812800" cy="812800"/>
          </a:xfrm>
        </p:grpSpPr>
        <p:sp>
          <p:nvSpPr>
            <p:cNvPr id="788" name="Google Shape;788;p3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3131"/>
            </a:solidFill>
            <a:ln cap="sq" cmpd="sng" w="152400">
              <a:solidFill>
                <a:srgbClr val="FF31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0" name="Google Shape;790;p33"/>
          <p:cNvGrpSpPr/>
          <p:nvPr/>
        </p:nvGrpSpPr>
        <p:grpSpPr>
          <a:xfrm>
            <a:off x="2336080" y="7430253"/>
            <a:ext cx="258581" cy="258581"/>
            <a:chOff x="0" y="0"/>
            <a:chExt cx="812800" cy="812800"/>
          </a:xfrm>
        </p:grpSpPr>
        <p:sp>
          <p:nvSpPr>
            <p:cNvPr id="791" name="Google Shape;791;p3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3131"/>
            </a:solidFill>
            <a:ln cap="sq" cmpd="sng" w="152400">
              <a:solidFill>
                <a:srgbClr val="FF31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3" name="Google Shape;793;p33"/>
          <p:cNvSpPr/>
          <p:nvPr/>
        </p:nvSpPr>
        <p:spPr>
          <a:xfrm>
            <a:off x="10097522" y="5335184"/>
            <a:ext cx="3519118" cy="651113"/>
          </a:xfrm>
          <a:custGeom>
            <a:rect b="b" l="l" r="r" t="t"/>
            <a:pathLst>
              <a:path extrusionOk="0" h="651113" w="3519118">
                <a:moveTo>
                  <a:pt x="0" y="0"/>
                </a:moveTo>
                <a:lnTo>
                  <a:pt x="3519118" y="0"/>
                </a:lnTo>
                <a:lnTo>
                  <a:pt x="3519118" y="651113"/>
                </a:lnTo>
                <a:lnTo>
                  <a:pt x="0" y="651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75622" l="0" r="0" t="-86657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794" name="Google Shape;794;p33"/>
          <p:cNvCxnSpPr/>
          <p:nvPr/>
        </p:nvCxnSpPr>
        <p:spPr>
          <a:xfrm flipH="1" rot="10800000">
            <a:off x="3446131" y="5660740"/>
            <a:ext cx="6425158" cy="373130"/>
          </a:xfrm>
          <a:prstGeom prst="straightConnector1">
            <a:avLst/>
          </a:prstGeom>
          <a:noFill/>
          <a:ln cap="flat" cmpd="sng" w="38100">
            <a:solidFill>
              <a:srgbClr val="FF313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95" name="Google Shape;795;p33"/>
          <p:cNvCxnSpPr/>
          <p:nvPr/>
        </p:nvCxnSpPr>
        <p:spPr>
          <a:xfrm flipH="1" rot="10800000">
            <a:off x="5541485" y="8482729"/>
            <a:ext cx="4718455" cy="305084"/>
          </a:xfrm>
          <a:prstGeom prst="straightConnector1">
            <a:avLst/>
          </a:prstGeom>
          <a:noFill/>
          <a:ln cap="flat" cmpd="sng" w="38100">
            <a:solidFill>
              <a:srgbClr val="FF313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96" name="Google Shape;796;p33"/>
          <p:cNvSpPr/>
          <p:nvPr/>
        </p:nvSpPr>
        <p:spPr>
          <a:xfrm>
            <a:off x="2398886" y="5920654"/>
            <a:ext cx="962172" cy="226434"/>
          </a:xfrm>
          <a:custGeom>
            <a:rect b="b" l="l" r="r" t="t"/>
            <a:pathLst>
              <a:path extrusionOk="0" h="226434" w="962172">
                <a:moveTo>
                  <a:pt x="0" y="0"/>
                </a:moveTo>
                <a:lnTo>
                  <a:pt x="962173" y="0"/>
                </a:lnTo>
                <a:lnTo>
                  <a:pt x="962173" y="226434"/>
                </a:lnTo>
                <a:lnTo>
                  <a:pt x="0" y="226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24465" l="0" r="-13916" t="0"/>
            </a:stretch>
          </a:blipFill>
          <a:ln cap="sq" cmpd="sng" w="3810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97" name="Google Shape;797;p33"/>
          <p:cNvSpPr/>
          <p:nvPr/>
        </p:nvSpPr>
        <p:spPr>
          <a:xfrm>
            <a:off x="2398886" y="8629140"/>
            <a:ext cx="2917817" cy="248871"/>
          </a:xfrm>
          <a:custGeom>
            <a:rect b="b" l="l" r="r" t="t"/>
            <a:pathLst>
              <a:path extrusionOk="0" h="248871" w="2917817">
                <a:moveTo>
                  <a:pt x="0" y="0"/>
                </a:moveTo>
                <a:lnTo>
                  <a:pt x="2917817" y="0"/>
                </a:lnTo>
                <a:lnTo>
                  <a:pt x="2917817" y="248871"/>
                </a:lnTo>
                <a:lnTo>
                  <a:pt x="0" y="248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789024" l="0" r="-15618" t="-19571"/>
            </a:stretch>
          </a:blipFill>
          <a:ln cap="sq" cmpd="sng" w="3810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98" name="Google Shape;798;p33"/>
          <p:cNvSpPr/>
          <p:nvPr/>
        </p:nvSpPr>
        <p:spPr>
          <a:xfrm>
            <a:off x="6619359" y="9144633"/>
            <a:ext cx="508553" cy="298561"/>
          </a:xfrm>
          <a:custGeom>
            <a:rect b="b" l="l" r="r" t="t"/>
            <a:pathLst>
              <a:path extrusionOk="0" h="298561" w="508553">
                <a:moveTo>
                  <a:pt x="0" y="0"/>
                </a:moveTo>
                <a:lnTo>
                  <a:pt x="508554" y="0"/>
                </a:lnTo>
                <a:lnTo>
                  <a:pt x="508554" y="298561"/>
                </a:lnTo>
                <a:lnTo>
                  <a:pt x="0" y="298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310290" l="0" r="-259350" t="0"/>
            </a:stretch>
          </a:blipFill>
          <a:ln cap="sq" cmpd="sng" w="3810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99" name="Google Shape;799;p33"/>
          <p:cNvSpPr txBox="1"/>
          <p:nvPr/>
        </p:nvSpPr>
        <p:spPr>
          <a:xfrm>
            <a:off x="4748269" y="544513"/>
            <a:ext cx="9805931" cy="83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BAIGIAMOJO TYRIMO  2/2 INSTRUKCIJOS</a:t>
            </a:r>
            <a:endParaRPr/>
          </a:p>
        </p:txBody>
      </p:sp>
      <p:sp>
        <p:nvSpPr>
          <p:cNvPr id="800" name="Google Shape;800;p33"/>
          <p:cNvSpPr txBox="1"/>
          <p:nvPr/>
        </p:nvSpPr>
        <p:spPr>
          <a:xfrm>
            <a:off x="10291297" y="7584058"/>
            <a:ext cx="6968003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SOCIALINIŲ INOVACIJŲ FONDAS </a:t>
            </a:r>
            <a:endParaRPr/>
          </a:p>
        </p:txBody>
      </p:sp>
      <p:sp>
        <p:nvSpPr>
          <p:cNvPr id="801" name="Google Shape;801;p33"/>
          <p:cNvSpPr/>
          <p:nvPr/>
        </p:nvSpPr>
        <p:spPr>
          <a:xfrm>
            <a:off x="567653" y="389712"/>
            <a:ext cx="3720519" cy="851069"/>
          </a:xfrm>
          <a:custGeom>
            <a:rect b="b" l="l" r="r" t="t"/>
            <a:pathLst>
              <a:path extrusionOk="0" h="851069" w="3720519">
                <a:moveTo>
                  <a:pt x="0" y="0"/>
                </a:moveTo>
                <a:lnTo>
                  <a:pt x="3720519" y="0"/>
                </a:lnTo>
                <a:lnTo>
                  <a:pt x="3720519" y="851069"/>
                </a:lnTo>
                <a:lnTo>
                  <a:pt x="0" y="851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4"/>
          <p:cNvSpPr/>
          <p:nvPr/>
        </p:nvSpPr>
        <p:spPr>
          <a:xfrm>
            <a:off x="2976744" y="2405936"/>
            <a:ext cx="13765929" cy="1823986"/>
          </a:xfrm>
          <a:custGeom>
            <a:rect b="b" l="l" r="r" t="t"/>
            <a:pathLst>
              <a:path extrusionOk="0" h="1823986" w="13765929">
                <a:moveTo>
                  <a:pt x="0" y="0"/>
                </a:moveTo>
                <a:lnTo>
                  <a:pt x="13765930" y="0"/>
                </a:lnTo>
                <a:lnTo>
                  <a:pt x="13765930" y="1823986"/>
                </a:lnTo>
                <a:lnTo>
                  <a:pt x="0" y="18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07" name="Google Shape;807;p34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808" name="Google Shape;808;p34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9" name="Google Shape;809;p34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grpSp>
        <p:nvGrpSpPr>
          <p:cNvPr id="810" name="Google Shape;810;p34"/>
          <p:cNvGrpSpPr/>
          <p:nvPr/>
        </p:nvGrpSpPr>
        <p:grpSpPr>
          <a:xfrm>
            <a:off x="306530" y="1537952"/>
            <a:ext cx="1300623" cy="1597370"/>
            <a:chOff x="0" y="-43878"/>
            <a:chExt cx="812800" cy="998246"/>
          </a:xfrm>
        </p:grpSpPr>
        <p:sp>
          <p:nvSpPr>
            <p:cNvPr id="811" name="Google Shape;811;p34"/>
            <p:cNvSpPr/>
            <p:nvPr/>
          </p:nvSpPr>
          <p:spPr>
            <a:xfrm>
              <a:off x="0" y="0"/>
              <a:ext cx="812800" cy="954368"/>
            </a:xfrm>
            <a:custGeom>
              <a:rect b="b" l="l" r="r" t="t"/>
              <a:pathLst>
                <a:path extrusionOk="0" h="954368" w="812800">
                  <a:moveTo>
                    <a:pt x="406400" y="0"/>
                  </a:moveTo>
                  <a:cubicBezTo>
                    <a:pt x="181951" y="0"/>
                    <a:pt x="0" y="213642"/>
                    <a:pt x="0" y="477184"/>
                  </a:cubicBezTo>
                  <a:cubicBezTo>
                    <a:pt x="0" y="740725"/>
                    <a:pt x="181951" y="954368"/>
                    <a:pt x="406400" y="954368"/>
                  </a:cubicBezTo>
                  <a:cubicBezTo>
                    <a:pt x="630849" y="954368"/>
                    <a:pt x="812800" y="740725"/>
                    <a:pt x="812800" y="477184"/>
                  </a:cubicBezTo>
                  <a:cubicBezTo>
                    <a:pt x="812800" y="2136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4"/>
            <p:cNvSpPr txBox="1"/>
            <p:nvPr/>
          </p:nvSpPr>
          <p:spPr>
            <a:xfrm>
              <a:off x="76200" y="-43878"/>
              <a:ext cx="660400" cy="908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706" u="none" cap="none" strike="noStrike">
                  <a:solidFill>
                    <a:srgbClr val="2E7D94"/>
                  </a:solidFill>
                  <a:latin typeface="Poppins"/>
                  <a:ea typeface="Poppins"/>
                  <a:cs typeface="Poppins"/>
                  <a:sym typeface="Poppins"/>
                </a:rPr>
                <a:t>4</a:t>
              </a:r>
              <a:endParaRPr/>
            </a:p>
          </p:txBody>
        </p:sp>
      </p:grpSp>
      <p:sp>
        <p:nvSpPr>
          <p:cNvPr id="813" name="Google Shape;813;p34"/>
          <p:cNvSpPr/>
          <p:nvPr/>
        </p:nvSpPr>
        <p:spPr>
          <a:xfrm>
            <a:off x="11287939" y="3244695"/>
            <a:ext cx="1988855" cy="734989"/>
          </a:xfrm>
          <a:custGeom>
            <a:rect b="b" l="l" r="r" t="t"/>
            <a:pathLst>
              <a:path extrusionOk="0" h="734989" w="1988855">
                <a:moveTo>
                  <a:pt x="0" y="0"/>
                </a:moveTo>
                <a:lnTo>
                  <a:pt x="1988855" y="0"/>
                </a:lnTo>
                <a:lnTo>
                  <a:pt x="1988855" y="734989"/>
                </a:lnTo>
                <a:lnTo>
                  <a:pt x="0" y="734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86014" l="-18710" r="-219940" t="-128237"/>
            </a:stretch>
          </a:blipFill>
          <a:ln cap="sq" cmpd="sng" w="142875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14" name="Google Shape;814;p34"/>
          <p:cNvSpPr/>
          <p:nvPr/>
        </p:nvSpPr>
        <p:spPr>
          <a:xfrm>
            <a:off x="2976744" y="5633433"/>
            <a:ext cx="13765929" cy="2769970"/>
          </a:xfrm>
          <a:custGeom>
            <a:rect b="b" l="l" r="r" t="t"/>
            <a:pathLst>
              <a:path extrusionOk="0" h="2769970" w="13765929">
                <a:moveTo>
                  <a:pt x="0" y="0"/>
                </a:moveTo>
                <a:lnTo>
                  <a:pt x="13765930" y="0"/>
                </a:lnTo>
                <a:lnTo>
                  <a:pt x="13765930" y="2769970"/>
                </a:lnTo>
                <a:lnTo>
                  <a:pt x="0" y="2769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-240426"/>
            </a:stretch>
          </a:blipFill>
          <a:ln>
            <a:noFill/>
          </a:ln>
        </p:spPr>
      </p:sp>
      <p:sp>
        <p:nvSpPr>
          <p:cNvPr id="815" name="Google Shape;815;p34"/>
          <p:cNvSpPr txBox="1"/>
          <p:nvPr/>
        </p:nvSpPr>
        <p:spPr>
          <a:xfrm>
            <a:off x="4748269" y="544513"/>
            <a:ext cx="8791463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BAIGAMOJO TYRIMO  2/2 INSTRUKCIJOS</a:t>
            </a:r>
            <a:endParaRPr/>
          </a:p>
        </p:txBody>
      </p:sp>
      <p:sp>
        <p:nvSpPr>
          <p:cNvPr id="816" name="Google Shape;816;p34"/>
          <p:cNvSpPr/>
          <p:nvPr/>
        </p:nvSpPr>
        <p:spPr>
          <a:xfrm>
            <a:off x="10090758" y="7037468"/>
            <a:ext cx="1102473" cy="749562"/>
          </a:xfrm>
          <a:custGeom>
            <a:rect b="b" l="l" r="r" t="t"/>
            <a:pathLst>
              <a:path extrusionOk="0" h="749562" w="1102473">
                <a:moveTo>
                  <a:pt x="0" y="0"/>
                </a:moveTo>
                <a:lnTo>
                  <a:pt x="1102473" y="0"/>
                </a:lnTo>
                <a:lnTo>
                  <a:pt x="1102473" y="749562"/>
                </a:lnTo>
                <a:lnTo>
                  <a:pt x="0" y="7495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76559" l="-33761" r="-477187" t="-125742"/>
            </a:stretch>
          </a:blipFill>
          <a:ln cap="sq" cmpd="sng" w="142875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17" name="Google Shape;817;p34"/>
          <p:cNvSpPr/>
          <p:nvPr/>
        </p:nvSpPr>
        <p:spPr>
          <a:xfrm>
            <a:off x="334366" y="8745600"/>
            <a:ext cx="3961137" cy="906110"/>
          </a:xfrm>
          <a:custGeom>
            <a:rect b="b" l="l" r="r" t="t"/>
            <a:pathLst>
              <a:path extrusionOk="0" h="906110" w="3961137">
                <a:moveTo>
                  <a:pt x="0" y="0"/>
                </a:moveTo>
                <a:lnTo>
                  <a:pt x="3961137" y="0"/>
                </a:lnTo>
                <a:lnTo>
                  <a:pt x="3961137" y="906110"/>
                </a:lnTo>
                <a:lnTo>
                  <a:pt x="0" y="9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2" name="Google Shape;822;p35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823" name="Google Shape;823;p35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24" name="Google Shape;824;p35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cxnSp>
        <p:nvCxnSpPr>
          <p:cNvPr id="825" name="Google Shape;825;p35"/>
          <p:cNvCxnSpPr/>
          <p:nvPr/>
        </p:nvCxnSpPr>
        <p:spPr>
          <a:xfrm>
            <a:off x="5897880" y="6314636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6" name="Google Shape;826;p35"/>
          <p:cNvSpPr txBox="1"/>
          <p:nvPr/>
        </p:nvSpPr>
        <p:spPr>
          <a:xfrm>
            <a:off x="2676115" y="4395306"/>
            <a:ext cx="13069053" cy="1515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27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 CERV PROGRAMOS APKLAUSA</a:t>
            </a:r>
            <a:endParaRPr b="0" i="0" sz="8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7" name="Google Shape;827;p35"/>
          <p:cNvSpPr txBox="1"/>
          <p:nvPr/>
        </p:nvSpPr>
        <p:spPr>
          <a:xfrm>
            <a:off x="1028700" y="6676586"/>
            <a:ext cx="16230600" cy="249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0181" lvl="1" marL="760363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21"/>
              <a:buFont typeface="Poppins"/>
              <a:buAutoNum type="arabicPeriod"/>
            </a:pPr>
            <a:r>
              <a:rPr b="0" i="0" lang="en-US" sz="3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PROJEKTO NUMERIS  101191101</a:t>
            </a:r>
            <a:endParaRPr/>
          </a:p>
          <a:p>
            <a:pPr indent="-380181" lvl="1" marL="760363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21"/>
              <a:buFont typeface="Poppins"/>
              <a:buAutoNum type="arabicPeriod"/>
            </a:pPr>
            <a:r>
              <a:rPr b="0" i="0" lang="en-US" sz="3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VEIKLOS TIPAS (MOKYMAI IR INFORMUOTUMO DIDINIMO VEIKLA)</a:t>
            </a:r>
            <a:endParaRPr/>
          </a:p>
          <a:p>
            <a:pPr indent="-380181" lvl="1" marL="760363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21"/>
              <a:buFont typeface="Poppins"/>
              <a:buAutoNum type="arabicPeriod"/>
            </a:pPr>
            <a:r>
              <a:rPr b="0" i="0" lang="en-US" sz="3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VEIKLOS PAVADINIMAS  SEMINARAI</a:t>
            </a:r>
            <a:endParaRPr/>
          </a:p>
          <a:p>
            <a:pPr indent="-380181" lvl="1" marL="760363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21"/>
              <a:buFont typeface="Poppins"/>
              <a:buAutoNum type="arabicPeriod"/>
            </a:pPr>
            <a:r>
              <a:rPr b="0" i="0" lang="en-US" sz="3521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DATA 2026 m. gegužės 4 d.</a:t>
            </a:r>
            <a:endParaRPr/>
          </a:p>
        </p:txBody>
      </p:sp>
      <p:sp>
        <p:nvSpPr>
          <p:cNvPr id="828" name="Google Shape;828;p35"/>
          <p:cNvSpPr/>
          <p:nvPr/>
        </p:nvSpPr>
        <p:spPr>
          <a:xfrm>
            <a:off x="1028700" y="1028700"/>
            <a:ext cx="4487894" cy="1026606"/>
          </a:xfrm>
          <a:custGeom>
            <a:rect b="b" l="l" r="r" t="t"/>
            <a:pathLst>
              <a:path extrusionOk="0" h="1026606" w="4487894">
                <a:moveTo>
                  <a:pt x="0" y="0"/>
                </a:moveTo>
                <a:lnTo>
                  <a:pt x="4487894" y="0"/>
                </a:lnTo>
                <a:lnTo>
                  <a:pt x="4487894" y="1026606"/>
                </a:lnTo>
                <a:lnTo>
                  <a:pt x="0" y="1026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36"/>
          <p:cNvSpPr/>
          <p:nvPr/>
        </p:nvSpPr>
        <p:spPr>
          <a:xfrm>
            <a:off x="152400" y="-342900"/>
            <a:ext cx="18288000" cy="12184380"/>
          </a:xfrm>
          <a:custGeom>
            <a:rect b="b" l="l" r="r" t="t"/>
            <a:pathLst>
              <a:path extrusionOk="0" h="12184380" w="18288000">
                <a:moveTo>
                  <a:pt x="0" y="0"/>
                </a:moveTo>
                <a:lnTo>
                  <a:pt x="18288000" y="0"/>
                </a:lnTo>
                <a:lnTo>
                  <a:pt x="18288000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4" name="Google Shape;834;p36"/>
          <p:cNvSpPr txBox="1"/>
          <p:nvPr/>
        </p:nvSpPr>
        <p:spPr>
          <a:xfrm>
            <a:off x="4495800" y="876300"/>
            <a:ext cx="10203600" cy="3087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5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404040"/>
                </a:solidFill>
                <a:latin typeface="Verdana"/>
                <a:ea typeface="Verdana"/>
                <a:cs typeface="Verdana"/>
                <a:sym typeface="Verdana"/>
              </a:rPr>
              <a:t>LYČIŲ DISKRIMINACIJA DARBO VIETOJE: LYČIŲ KARJEROS ATRŪKIO PASEKMĖS IR EKONOMINĖS NELYGYBĖS PRIEŽASTYS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4"/>
          <p:cNvGrpSpPr/>
          <p:nvPr/>
        </p:nvGrpSpPr>
        <p:grpSpPr>
          <a:xfrm>
            <a:off x="6641138" y="1537952"/>
            <a:ext cx="10362535" cy="5308065"/>
            <a:chOff x="0" y="-93617"/>
            <a:chExt cx="13816712" cy="7077420"/>
          </a:xfrm>
        </p:grpSpPr>
        <p:sp>
          <p:nvSpPr>
            <p:cNvPr id="134" name="Google Shape;134;p4"/>
            <p:cNvSpPr/>
            <p:nvPr/>
          </p:nvSpPr>
          <p:spPr>
            <a:xfrm>
              <a:off x="2038965" y="1223413"/>
              <a:ext cx="11777747" cy="4717304"/>
            </a:xfrm>
            <a:custGeom>
              <a:rect b="b" l="l" r="r" t="t"/>
              <a:pathLst>
                <a:path extrusionOk="0" h="4717304" w="11777747">
                  <a:moveTo>
                    <a:pt x="0" y="0"/>
                  </a:moveTo>
                  <a:lnTo>
                    <a:pt x="11777746" y="0"/>
                  </a:lnTo>
                  <a:lnTo>
                    <a:pt x="11777746" y="4717304"/>
                  </a:lnTo>
                  <a:lnTo>
                    <a:pt x="0" y="47173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-5841" r="-7216" t="-27350"/>
              </a:stretch>
            </a:blipFill>
            <a:ln>
              <a:noFill/>
            </a:ln>
          </p:spPr>
        </p:sp>
        <p:grpSp>
          <p:nvGrpSpPr>
            <p:cNvPr id="135" name="Google Shape;135;p4"/>
            <p:cNvGrpSpPr/>
            <p:nvPr/>
          </p:nvGrpSpPr>
          <p:grpSpPr>
            <a:xfrm>
              <a:off x="0" y="-93617"/>
              <a:ext cx="1734165" cy="2129826"/>
              <a:chOff x="0" y="-43878"/>
              <a:chExt cx="812800" cy="998246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0" y="0"/>
                <a:ext cx="812800" cy="954368"/>
              </a:xfrm>
              <a:custGeom>
                <a:rect b="b" l="l" r="r" t="t"/>
                <a:pathLst>
                  <a:path extrusionOk="0" h="954368" w="812800">
                    <a:moveTo>
                      <a:pt x="406400" y="0"/>
                    </a:moveTo>
                    <a:cubicBezTo>
                      <a:pt x="181951" y="0"/>
                      <a:pt x="0" y="213642"/>
                      <a:pt x="0" y="477184"/>
                    </a:cubicBezTo>
                    <a:cubicBezTo>
                      <a:pt x="0" y="740725"/>
                      <a:pt x="181951" y="954368"/>
                      <a:pt x="406400" y="954368"/>
                    </a:cubicBezTo>
                    <a:cubicBezTo>
                      <a:pt x="630849" y="954368"/>
                      <a:pt x="812800" y="740725"/>
                      <a:pt x="812800" y="477184"/>
                    </a:cubicBezTo>
                    <a:cubicBezTo>
                      <a:pt x="812800" y="21364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4"/>
              <p:cNvSpPr txBox="1"/>
              <p:nvPr/>
            </p:nvSpPr>
            <p:spPr>
              <a:xfrm>
                <a:off x="76200" y="-43878"/>
                <a:ext cx="660400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2</a:t>
                </a:r>
                <a:endParaRPr/>
              </a:p>
            </p:txBody>
          </p:sp>
        </p:grpSp>
        <p:sp>
          <p:nvSpPr>
            <p:cNvPr id="138" name="Google Shape;138;p4"/>
            <p:cNvSpPr txBox="1"/>
            <p:nvPr/>
          </p:nvSpPr>
          <p:spPr>
            <a:xfrm>
              <a:off x="2208041" y="5936813"/>
              <a:ext cx="11130607" cy="1046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PASIRINKITE KALBĄ</a:t>
              </a:r>
              <a:endParaRPr/>
            </a:p>
          </p:txBody>
        </p:sp>
      </p:grpSp>
      <p:grpSp>
        <p:nvGrpSpPr>
          <p:cNvPr id="139" name="Google Shape;139;p4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140" name="Google Shape;140;p4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1" name="Google Shape;141;p4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cxnSp>
        <p:nvCxnSpPr>
          <p:cNvPr id="142" name="Google Shape;142;p4"/>
          <p:cNvCxnSpPr/>
          <p:nvPr/>
        </p:nvCxnSpPr>
        <p:spPr>
          <a:xfrm>
            <a:off x="13932918" y="2744378"/>
            <a:ext cx="1540254" cy="526503"/>
          </a:xfrm>
          <a:prstGeom prst="straightConnector1">
            <a:avLst/>
          </a:prstGeom>
          <a:noFill/>
          <a:ln cap="flat" cmpd="sng" w="219075">
            <a:solidFill>
              <a:srgbClr val="FF313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43" name="Google Shape;143;p4"/>
          <p:cNvSpPr txBox="1"/>
          <p:nvPr/>
        </p:nvSpPr>
        <p:spPr>
          <a:xfrm>
            <a:off x="7552912" y="544513"/>
            <a:ext cx="3182176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NAUDOJIMO INSTRUKCIJA </a:t>
            </a:r>
            <a:endParaRPr/>
          </a:p>
        </p:txBody>
      </p:sp>
      <p:grpSp>
        <p:nvGrpSpPr>
          <p:cNvPr id="144" name="Google Shape;144;p4"/>
          <p:cNvGrpSpPr/>
          <p:nvPr/>
        </p:nvGrpSpPr>
        <p:grpSpPr>
          <a:xfrm>
            <a:off x="306530" y="1534875"/>
            <a:ext cx="6334608" cy="6109989"/>
            <a:chOff x="0" y="-97720"/>
            <a:chExt cx="8446144" cy="8146652"/>
          </a:xfrm>
        </p:grpSpPr>
        <p:grpSp>
          <p:nvGrpSpPr>
            <p:cNvPr id="145" name="Google Shape;145;p4"/>
            <p:cNvGrpSpPr/>
            <p:nvPr/>
          </p:nvGrpSpPr>
          <p:grpSpPr>
            <a:xfrm>
              <a:off x="0" y="-97720"/>
              <a:ext cx="2100426" cy="2223171"/>
              <a:chOff x="0" y="-43878"/>
              <a:chExt cx="943131" cy="998246"/>
            </a:xfrm>
          </p:grpSpPr>
          <p:sp>
            <p:nvSpPr>
              <p:cNvPr id="146" name="Google Shape;146;p4"/>
              <p:cNvSpPr/>
              <p:nvPr/>
            </p:nvSpPr>
            <p:spPr>
              <a:xfrm>
                <a:off x="0" y="0"/>
                <a:ext cx="943131" cy="954368"/>
              </a:xfrm>
              <a:custGeom>
                <a:rect b="b" l="l" r="r" t="t"/>
                <a:pathLst>
                  <a:path extrusionOk="0" h="954368" w="943131">
                    <a:moveTo>
                      <a:pt x="471565" y="0"/>
                    </a:moveTo>
                    <a:cubicBezTo>
                      <a:pt x="211127" y="0"/>
                      <a:pt x="0" y="213642"/>
                      <a:pt x="0" y="477184"/>
                    </a:cubicBezTo>
                    <a:cubicBezTo>
                      <a:pt x="0" y="740725"/>
                      <a:pt x="211127" y="954368"/>
                      <a:pt x="471565" y="954368"/>
                    </a:cubicBezTo>
                    <a:cubicBezTo>
                      <a:pt x="732004" y="954368"/>
                      <a:pt x="943131" y="740725"/>
                      <a:pt x="943131" y="477184"/>
                    </a:cubicBezTo>
                    <a:cubicBezTo>
                      <a:pt x="943131" y="213642"/>
                      <a:pt x="732004" y="0"/>
                      <a:pt x="4715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4"/>
              <p:cNvSpPr txBox="1"/>
              <p:nvPr/>
            </p:nvSpPr>
            <p:spPr>
              <a:xfrm>
                <a:off x="88419" y="-43878"/>
                <a:ext cx="766294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1</a:t>
                </a:r>
                <a:endParaRPr/>
              </a:p>
            </p:txBody>
          </p:sp>
        </p:grpSp>
        <p:sp>
          <p:nvSpPr>
            <p:cNvPr id="148" name="Google Shape;148;p4"/>
            <p:cNvSpPr/>
            <p:nvPr/>
          </p:nvSpPr>
          <p:spPr>
            <a:xfrm>
              <a:off x="2474399" y="1356224"/>
              <a:ext cx="5971745" cy="4765670"/>
            </a:xfrm>
            <a:custGeom>
              <a:rect b="b" l="l" r="r" t="t"/>
              <a:pathLst>
                <a:path extrusionOk="0" h="4765670" w="5971745">
                  <a:moveTo>
                    <a:pt x="0" y="0"/>
                  </a:moveTo>
                  <a:lnTo>
                    <a:pt x="5971745" y="0"/>
                  </a:lnTo>
                  <a:lnTo>
                    <a:pt x="5971745" y="4765670"/>
                  </a:lnTo>
                  <a:lnTo>
                    <a:pt x="0" y="47656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8017" l="0" r="0" t="-8017"/>
              </a:stretch>
            </a:blipFill>
            <a:ln>
              <a:noFill/>
            </a:ln>
          </p:spPr>
        </p:sp>
        <p:sp>
          <p:nvSpPr>
            <p:cNvPr id="149" name="Google Shape;149;p4"/>
            <p:cNvSpPr txBox="1"/>
            <p:nvPr/>
          </p:nvSpPr>
          <p:spPr>
            <a:xfrm>
              <a:off x="0" y="6708624"/>
              <a:ext cx="8446144" cy="13403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832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NUOTRAUKITE</a:t>
              </a:r>
              <a:endParaRPr/>
            </a:p>
          </p:txBody>
        </p:sp>
      </p:grpSp>
      <p:grpSp>
        <p:nvGrpSpPr>
          <p:cNvPr id="150" name="Google Shape;150;p4"/>
          <p:cNvGrpSpPr/>
          <p:nvPr/>
        </p:nvGrpSpPr>
        <p:grpSpPr>
          <a:xfrm>
            <a:off x="6641138" y="6775865"/>
            <a:ext cx="10491355" cy="2953533"/>
            <a:chOff x="0" y="-93617"/>
            <a:chExt cx="13988473" cy="3938043"/>
          </a:xfrm>
        </p:grpSpPr>
        <p:grpSp>
          <p:nvGrpSpPr>
            <p:cNvPr id="151" name="Google Shape;151;p4"/>
            <p:cNvGrpSpPr/>
            <p:nvPr/>
          </p:nvGrpSpPr>
          <p:grpSpPr>
            <a:xfrm>
              <a:off x="0" y="-93617"/>
              <a:ext cx="1734165" cy="2129826"/>
              <a:chOff x="0" y="-43878"/>
              <a:chExt cx="812800" cy="998246"/>
            </a:xfrm>
          </p:grpSpPr>
          <p:sp>
            <p:nvSpPr>
              <p:cNvPr id="152" name="Google Shape;152;p4"/>
              <p:cNvSpPr/>
              <p:nvPr/>
            </p:nvSpPr>
            <p:spPr>
              <a:xfrm>
                <a:off x="0" y="0"/>
                <a:ext cx="812800" cy="954368"/>
              </a:xfrm>
              <a:custGeom>
                <a:rect b="b" l="l" r="r" t="t"/>
                <a:pathLst>
                  <a:path extrusionOk="0" h="954368" w="812800">
                    <a:moveTo>
                      <a:pt x="406400" y="0"/>
                    </a:moveTo>
                    <a:cubicBezTo>
                      <a:pt x="181951" y="0"/>
                      <a:pt x="0" y="213642"/>
                      <a:pt x="0" y="477184"/>
                    </a:cubicBezTo>
                    <a:cubicBezTo>
                      <a:pt x="0" y="740725"/>
                      <a:pt x="181951" y="954368"/>
                      <a:pt x="406400" y="954368"/>
                    </a:cubicBezTo>
                    <a:cubicBezTo>
                      <a:pt x="630849" y="954368"/>
                      <a:pt x="812800" y="740725"/>
                      <a:pt x="812800" y="477184"/>
                    </a:cubicBezTo>
                    <a:cubicBezTo>
                      <a:pt x="812800" y="21364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4"/>
              <p:cNvSpPr txBox="1"/>
              <p:nvPr/>
            </p:nvSpPr>
            <p:spPr>
              <a:xfrm>
                <a:off x="76200" y="-43878"/>
                <a:ext cx="660400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3</a:t>
                </a:r>
                <a:endParaRPr/>
              </a:p>
            </p:txBody>
          </p:sp>
        </p:grpSp>
        <p:sp>
          <p:nvSpPr>
            <p:cNvPr id="154" name="Google Shape;154;p4"/>
            <p:cNvSpPr/>
            <p:nvPr/>
          </p:nvSpPr>
          <p:spPr>
            <a:xfrm>
              <a:off x="2038965" y="664543"/>
              <a:ext cx="11949508" cy="2139243"/>
            </a:xfrm>
            <a:custGeom>
              <a:rect b="b" l="l" r="r" t="t"/>
              <a:pathLst>
                <a:path extrusionOk="0" h="2139243" w="11949508">
                  <a:moveTo>
                    <a:pt x="0" y="0"/>
                  </a:moveTo>
                  <a:lnTo>
                    <a:pt x="11949508" y="0"/>
                  </a:lnTo>
                  <a:lnTo>
                    <a:pt x="11949508" y="2139243"/>
                  </a:lnTo>
                  <a:lnTo>
                    <a:pt x="0" y="21392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22848" l="-1184" r="-1452" t="-34393"/>
              </a:stretch>
            </a:blipFill>
            <a:ln>
              <a:noFill/>
            </a:ln>
          </p:spPr>
        </p:sp>
        <p:sp>
          <p:nvSpPr>
            <p:cNvPr id="155" name="Google Shape;155;p4"/>
            <p:cNvSpPr txBox="1"/>
            <p:nvPr/>
          </p:nvSpPr>
          <p:spPr>
            <a:xfrm>
              <a:off x="2208041" y="2797436"/>
              <a:ext cx="11130607" cy="1046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PASIRINKITE GRUPĘ</a:t>
              </a:r>
              <a:endParaRPr/>
            </a:p>
          </p:txBody>
        </p:sp>
      </p:grpSp>
      <p:sp>
        <p:nvSpPr>
          <p:cNvPr id="156" name="Google Shape;156;p4"/>
          <p:cNvSpPr/>
          <p:nvPr/>
        </p:nvSpPr>
        <p:spPr>
          <a:xfrm>
            <a:off x="389084" y="8612009"/>
            <a:ext cx="3563260" cy="815096"/>
          </a:xfrm>
          <a:custGeom>
            <a:rect b="b" l="l" r="r" t="t"/>
            <a:pathLst>
              <a:path extrusionOk="0" h="815096" w="3563260">
                <a:moveTo>
                  <a:pt x="0" y="0"/>
                </a:moveTo>
                <a:lnTo>
                  <a:pt x="3563260" y="0"/>
                </a:lnTo>
                <a:lnTo>
                  <a:pt x="3563260" y="815096"/>
                </a:lnTo>
                <a:lnTo>
                  <a:pt x="0" y="815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162" name="Google Shape;162;p5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3" name="Google Shape;163;p5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grpSp>
        <p:nvGrpSpPr>
          <p:cNvPr id="164" name="Google Shape;164;p5"/>
          <p:cNvGrpSpPr/>
          <p:nvPr/>
        </p:nvGrpSpPr>
        <p:grpSpPr>
          <a:xfrm>
            <a:off x="1496954" y="7223773"/>
            <a:ext cx="7647046" cy="3063227"/>
            <a:chOff x="0" y="-93617"/>
            <a:chExt cx="10196062" cy="4084302"/>
          </a:xfrm>
        </p:grpSpPr>
        <p:grpSp>
          <p:nvGrpSpPr>
            <p:cNvPr id="165" name="Google Shape;165;p5"/>
            <p:cNvGrpSpPr/>
            <p:nvPr/>
          </p:nvGrpSpPr>
          <p:grpSpPr>
            <a:xfrm>
              <a:off x="0" y="-93617"/>
              <a:ext cx="1734165" cy="2129826"/>
              <a:chOff x="0" y="-43878"/>
              <a:chExt cx="812800" cy="998246"/>
            </a:xfrm>
          </p:grpSpPr>
          <p:sp>
            <p:nvSpPr>
              <p:cNvPr id="166" name="Google Shape;166;p5"/>
              <p:cNvSpPr/>
              <p:nvPr/>
            </p:nvSpPr>
            <p:spPr>
              <a:xfrm>
                <a:off x="0" y="0"/>
                <a:ext cx="812800" cy="954368"/>
              </a:xfrm>
              <a:custGeom>
                <a:rect b="b" l="l" r="r" t="t"/>
                <a:pathLst>
                  <a:path extrusionOk="0" h="954368" w="812800">
                    <a:moveTo>
                      <a:pt x="406400" y="0"/>
                    </a:moveTo>
                    <a:cubicBezTo>
                      <a:pt x="181951" y="0"/>
                      <a:pt x="0" y="213642"/>
                      <a:pt x="0" y="477184"/>
                    </a:cubicBezTo>
                    <a:cubicBezTo>
                      <a:pt x="0" y="740725"/>
                      <a:pt x="181951" y="954368"/>
                      <a:pt x="406400" y="954368"/>
                    </a:cubicBezTo>
                    <a:cubicBezTo>
                      <a:pt x="630849" y="954368"/>
                      <a:pt x="812800" y="740725"/>
                      <a:pt x="812800" y="477184"/>
                    </a:cubicBezTo>
                    <a:cubicBezTo>
                      <a:pt x="812800" y="21364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5"/>
              <p:cNvSpPr txBox="1"/>
              <p:nvPr/>
            </p:nvSpPr>
            <p:spPr>
              <a:xfrm>
                <a:off x="76200" y="-43878"/>
                <a:ext cx="660400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6</a:t>
                </a:r>
                <a:endParaRPr/>
              </a:p>
            </p:txBody>
          </p:sp>
        </p:grpSp>
        <p:sp>
          <p:nvSpPr>
            <p:cNvPr id="168" name="Google Shape;168;p5"/>
            <p:cNvSpPr/>
            <p:nvPr/>
          </p:nvSpPr>
          <p:spPr>
            <a:xfrm>
              <a:off x="2280265" y="1193011"/>
              <a:ext cx="7915797" cy="2797674"/>
            </a:xfrm>
            <a:custGeom>
              <a:rect b="b" l="l" r="r" t="t"/>
              <a:pathLst>
                <a:path extrusionOk="0" h="2797674" w="7915797">
                  <a:moveTo>
                    <a:pt x="0" y="0"/>
                  </a:moveTo>
                  <a:lnTo>
                    <a:pt x="7915797" y="0"/>
                  </a:lnTo>
                  <a:lnTo>
                    <a:pt x="7915797" y="2797674"/>
                  </a:lnTo>
                  <a:lnTo>
                    <a:pt x="0" y="279767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5334" l="0" r="0" t="-30568"/>
              </a:stretch>
            </a:blipFill>
            <a:ln>
              <a:noFill/>
            </a:ln>
          </p:spPr>
        </p:sp>
      </p:grpSp>
      <p:grpSp>
        <p:nvGrpSpPr>
          <p:cNvPr id="169" name="Google Shape;169;p5"/>
          <p:cNvGrpSpPr/>
          <p:nvPr/>
        </p:nvGrpSpPr>
        <p:grpSpPr>
          <a:xfrm>
            <a:off x="273539" y="1337899"/>
            <a:ext cx="7647046" cy="6199414"/>
            <a:chOff x="0" y="-93617"/>
            <a:chExt cx="10196062" cy="8265885"/>
          </a:xfrm>
        </p:grpSpPr>
        <p:grpSp>
          <p:nvGrpSpPr>
            <p:cNvPr id="170" name="Google Shape;170;p5"/>
            <p:cNvGrpSpPr/>
            <p:nvPr/>
          </p:nvGrpSpPr>
          <p:grpSpPr>
            <a:xfrm>
              <a:off x="0" y="-93617"/>
              <a:ext cx="1734165" cy="2129826"/>
              <a:chOff x="0" y="-43878"/>
              <a:chExt cx="812800" cy="998246"/>
            </a:xfrm>
          </p:grpSpPr>
          <p:sp>
            <p:nvSpPr>
              <p:cNvPr id="171" name="Google Shape;171;p5"/>
              <p:cNvSpPr/>
              <p:nvPr/>
            </p:nvSpPr>
            <p:spPr>
              <a:xfrm>
                <a:off x="0" y="0"/>
                <a:ext cx="812800" cy="954368"/>
              </a:xfrm>
              <a:custGeom>
                <a:rect b="b" l="l" r="r" t="t"/>
                <a:pathLst>
                  <a:path extrusionOk="0" h="954368" w="812800">
                    <a:moveTo>
                      <a:pt x="406400" y="0"/>
                    </a:moveTo>
                    <a:cubicBezTo>
                      <a:pt x="181951" y="0"/>
                      <a:pt x="0" y="213642"/>
                      <a:pt x="0" y="477184"/>
                    </a:cubicBezTo>
                    <a:cubicBezTo>
                      <a:pt x="0" y="740725"/>
                      <a:pt x="181951" y="954368"/>
                      <a:pt x="406400" y="954368"/>
                    </a:cubicBezTo>
                    <a:cubicBezTo>
                      <a:pt x="630849" y="954368"/>
                      <a:pt x="812800" y="740725"/>
                      <a:pt x="812800" y="477184"/>
                    </a:cubicBezTo>
                    <a:cubicBezTo>
                      <a:pt x="812800" y="21364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5"/>
              <p:cNvSpPr txBox="1"/>
              <p:nvPr/>
            </p:nvSpPr>
            <p:spPr>
              <a:xfrm>
                <a:off x="76200" y="-43878"/>
                <a:ext cx="660400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4</a:t>
                </a:r>
                <a:endParaRPr/>
              </a:p>
            </p:txBody>
          </p:sp>
        </p:grpSp>
        <p:sp>
          <p:nvSpPr>
            <p:cNvPr id="173" name="Google Shape;173;p5"/>
            <p:cNvSpPr/>
            <p:nvPr/>
          </p:nvSpPr>
          <p:spPr>
            <a:xfrm>
              <a:off x="2280265" y="723881"/>
              <a:ext cx="7915797" cy="5613020"/>
            </a:xfrm>
            <a:custGeom>
              <a:rect b="b" l="l" r="r" t="t"/>
              <a:pathLst>
                <a:path extrusionOk="0" h="5613020" w="7915797">
                  <a:moveTo>
                    <a:pt x="0" y="0"/>
                  </a:moveTo>
                  <a:lnTo>
                    <a:pt x="7915797" y="0"/>
                  </a:lnTo>
                  <a:lnTo>
                    <a:pt x="7915797" y="5613020"/>
                  </a:lnTo>
                  <a:lnTo>
                    <a:pt x="0" y="56130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3739" l="-799" r="-3654" t="-6364"/>
              </a:stretch>
            </a:blipFill>
            <a:ln>
              <a:noFill/>
            </a:ln>
          </p:spPr>
        </p:sp>
        <p:sp>
          <p:nvSpPr>
            <p:cNvPr id="174" name="Google Shape;174;p5"/>
            <p:cNvSpPr txBox="1"/>
            <p:nvPr/>
          </p:nvSpPr>
          <p:spPr>
            <a:xfrm>
              <a:off x="1734165" y="6208830"/>
              <a:ext cx="8461897" cy="196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18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IŠSAUGOKITE NUORODĄ </a:t>
              </a:r>
              <a:endParaRPr/>
            </a:p>
          </p:txBody>
        </p:sp>
      </p:grpSp>
      <p:grpSp>
        <p:nvGrpSpPr>
          <p:cNvPr id="175" name="Google Shape;175;p5"/>
          <p:cNvGrpSpPr/>
          <p:nvPr/>
        </p:nvGrpSpPr>
        <p:grpSpPr>
          <a:xfrm>
            <a:off x="8934103" y="1043608"/>
            <a:ext cx="9144000" cy="5332096"/>
            <a:chOff x="0" y="-93619"/>
            <a:chExt cx="12192000" cy="7109462"/>
          </a:xfrm>
        </p:grpSpPr>
        <p:grpSp>
          <p:nvGrpSpPr>
            <p:cNvPr id="176" name="Google Shape;176;p5"/>
            <p:cNvGrpSpPr/>
            <p:nvPr/>
          </p:nvGrpSpPr>
          <p:grpSpPr>
            <a:xfrm>
              <a:off x="0" y="-93619"/>
              <a:ext cx="1857717" cy="2129817"/>
              <a:chOff x="0" y="-43879"/>
              <a:chExt cx="870709" cy="998241"/>
            </a:xfrm>
          </p:grpSpPr>
          <p:sp>
            <p:nvSpPr>
              <p:cNvPr id="177" name="Google Shape;177;p5"/>
              <p:cNvSpPr/>
              <p:nvPr/>
            </p:nvSpPr>
            <p:spPr>
              <a:xfrm>
                <a:off x="0" y="0"/>
                <a:ext cx="870709" cy="954362"/>
              </a:xfrm>
              <a:custGeom>
                <a:rect b="b" l="l" r="r" t="t"/>
                <a:pathLst>
                  <a:path extrusionOk="0" h="954362" w="870709">
                    <a:moveTo>
                      <a:pt x="435354" y="0"/>
                    </a:moveTo>
                    <a:cubicBezTo>
                      <a:pt x="194915" y="0"/>
                      <a:pt x="0" y="213641"/>
                      <a:pt x="0" y="477181"/>
                    </a:cubicBezTo>
                    <a:cubicBezTo>
                      <a:pt x="0" y="740720"/>
                      <a:pt x="194915" y="954362"/>
                      <a:pt x="435354" y="954362"/>
                    </a:cubicBezTo>
                    <a:cubicBezTo>
                      <a:pt x="675794" y="954362"/>
                      <a:pt x="870709" y="740720"/>
                      <a:pt x="870709" y="477181"/>
                    </a:cubicBezTo>
                    <a:cubicBezTo>
                      <a:pt x="870709" y="213641"/>
                      <a:pt x="675794" y="0"/>
                      <a:pt x="4353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5"/>
              <p:cNvSpPr txBox="1"/>
              <p:nvPr/>
            </p:nvSpPr>
            <p:spPr>
              <a:xfrm>
                <a:off x="81629" y="-43879"/>
                <a:ext cx="707451" cy="9087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5</a:t>
                </a:r>
                <a:endParaRPr/>
              </a:p>
            </p:txBody>
          </p:sp>
        </p:grpSp>
        <p:sp>
          <p:nvSpPr>
            <p:cNvPr id="179" name="Google Shape;179;p5"/>
            <p:cNvSpPr/>
            <p:nvPr/>
          </p:nvSpPr>
          <p:spPr>
            <a:xfrm>
              <a:off x="2446543" y="723874"/>
              <a:ext cx="6153886" cy="6291969"/>
            </a:xfrm>
            <a:custGeom>
              <a:rect b="b" l="l" r="r" t="t"/>
              <a:pathLst>
                <a:path extrusionOk="0" h="6291969" w="6153886">
                  <a:moveTo>
                    <a:pt x="0" y="0"/>
                  </a:moveTo>
                  <a:lnTo>
                    <a:pt x="6153886" y="0"/>
                  </a:lnTo>
                  <a:lnTo>
                    <a:pt x="6153886" y="6291970"/>
                  </a:lnTo>
                  <a:lnTo>
                    <a:pt x="0" y="62919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0502" l="-3774" r="0" t="-11222"/>
              </a:stretch>
            </a:blipFill>
            <a:ln>
              <a:noFill/>
            </a:ln>
          </p:spPr>
        </p:sp>
        <p:sp>
          <p:nvSpPr>
            <p:cNvPr id="180" name="Google Shape;180;p5"/>
            <p:cNvSpPr txBox="1"/>
            <p:nvPr/>
          </p:nvSpPr>
          <p:spPr>
            <a:xfrm>
              <a:off x="8488541" y="1892365"/>
              <a:ext cx="3703459" cy="18830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JŪSŲ E. PAŠTAS</a:t>
              </a:r>
              <a:endParaRPr/>
            </a:p>
          </p:txBody>
        </p:sp>
      </p:grpSp>
      <p:sp>
        <p:nvSpPr>
          <p:cNvPr id="181" name="Google Shape;181;p5"/>
          <p:cNvSpPr/>
          <p:nvPr/>
        </p:nvSpPr>
        <p:spPr>
          <a:xfrm>
            <a:off x="3791381" y="2273707"/>
            <a:ext cx="3837516" cy="479954"/>
          </a:xfrm>
          <a:custGeom>
            <a:rect b="b" l="l" r="r" t="t"/>
            <a:pathLst>
              <a:path extrusionOk="0" h="479954" w="3837516">
                <a:moveTo>
                  <a:pt x="0" y="0"/>
                </a:moveTo>
                <a:lnTo>
                  <a:pt x="3837516" y="0"/>
                </a:lnTo>
                <a:lnTo>
                  <a:pt x="3837516" y="479955"/>
                </a:lnTo>
                <a:lnTo>
                  <a:pt x="0" y="4799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310755" l="0" r="-738" t="-129144"/>
            </a:stretch>
          </a:blipFill>
          <a:ln cap="sq" cmpd="sng" w="57150">
            <a:solidFill>
              <a:srgbClr val="FF3131"/>
            </a:solidFill>
            <a:prstDash val="solid"/>
            <a:miter lim="8000"/>
            <a:headEnd len="sm" w="sm" type="none"/>
            <a:tailEnd len="sm" w="sm" type="none"/>
          </a:ln>
        </p:spPr>
      </p:sp>
      <p:grpSp>
        <p:nvGrpSpPr>
          <p:cNvPr id="182" name="Google Shape;182;p5"/>
          <p:cNvGrpSpPr/>
          <p:nvPr/>
        </p:nvGrpSpPr>
        <p:grpSpPr>
          <a:xfrm>
            <a:off x="8934103" y="6377764"/>
            <a:ext cx="9117292" cy="3842968"/>
            <a:chOff x="0" y="-110751"/>
            <a:chExt cx="12156389" cy="5123958"/>
          </a:xfrm>
        </p:grpSpPr>
        <p:sp>
          <p:nvSpPr>
            <p:cNvPr id="183" name="Google Shape;183;p5"/>
            <p:cNvSpPr/>
            <p:nvPr/>
          </p:nvSpPr>
          <p:spPr>
            <a:xfrm>
              <a:off x="3374553" y="1390785"/>
              <a:ext cx="8484627" cy="2708781"/>
            </a:xfrm>
            <a:custGeom>
              <a:rect b="b" l="l" r="r" t="t"/>
              <a:pathLst>
                <a:path extrusionOk="0" h="2708781" w="8484627">
                  <a:moveTo>
                    <a:pt x="0" y="0"/>
                  </a:moveTo>
                  <a:lnTo>
                    <a:pt x="8484628" y="0"/>
                  </a:lnTo>
                  <a:lnTo>
                    <a:pt x="8484628" y="2708782"/>
                  </a:lnTo>
                  <a:lnTo>
                    <a:pt x="0" y="2708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17173" l="0" r="-18804" t="-15569"/>
              </a:stretch>
            </a:blipFill>
            <a:ln>
              <a:noFill/>
            </a:ln>
          </p:spPr>
        </p:sp>
        <p:sp>
          <p:nvSpPr>
            <p:cNvPr id="184" name="Google Shape;184;p5"/>
            <p:cNvSpPr txBox="1"/>
            <p:nvPr/>
          </p:nvSpPr>
          <p:spPr>
            <a:xfrm>
              <a:off x="1025782" y="3966217"/>
              <a:ext cx="11130607" cy="1046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ATIDARYKITE NUORODĄ</a:t>
              </a:r>
              <a:endParaRPr/>
            </a:p>
          </p:txBody>
        </p:sp>
        <p:grpSp>
          <p:nvGrpSpPr>
            <p:cNvPr id="185" name="Google Shape;185;p5"/>
            <p:cNvGrpSpPr/>
            <p:nvPr/>
          </p:nvGrpSpPr>
          <p:grpSpPr>
            <a:xfrm>
              <a:off x="0" y="-110751"/>
              <a:ext cx="2051563" cy="2519641"/>
              <a:chOff x="0" y="-43878"/>
              <a:chExt cx="812800" cy="998246"/>
            </a:xfrm>
          </p:grpSpPr>
          <p:sp>
            <p:nvSpPr>
              <p:cNvPr id="186" name="Google Shape;186;p5"/>
              <p:cNvSpPr/>
              <p:nvPr/>
            </p:nvSpPr>
            <p:spPr>
              <a:xfrm>
                <a:off x="0" y="0"/>
                <a:ext cx="812800" cy="954368"/>
              </a:xfrm>
              <a:custGeom>
                <a:rect b="b" l="l" r="r" t="t"/>
                <a:pathLst>
                  <a:path extrusionOk="0" h="954368" w="812800">
                    <a:moveTo>
                      <a:pt x="406400" y="0"/>
                    </a:moveTo>
                    <a:cubicBezTo>
                      <a:pt x="181951" y="0"/>
                      <a:pt x="0" y="213642"/>
                      <a:pt x="0" y="477184"/>
                    </a:cubicBezTo>
                    <a:cubicBezTo>
                      <a:pt x="0" y="740725"/>
                      <a:pt x="181951" y="954368"/>
                      <a:pt x="406400" y="954368"/>
                    </a:cubicBezTo>
                    <a:cubicBezTo>
                      <a:pt x="630849" y="954368"/>
                      <a:pt x="812800" y="740725"/>
                      <a:pt x="812800" y="477184"/>
                    </a:cubicBezTo>
                    <a:cubicBezTo>
                      <a:pt x="812800" y="21364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5"/>
              <p:cNvSpPr txBox="1"/>
              <p:nvPr/>
            </p:nvSpPr>
            <p:spPr>
              <a:xfrm>
                <a:off x="76200" y="-43878"/>
                <a:ext cx="660400" cy="908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4706" u="none" cap="none" strike="noStrike">
                    <a:solidFill>
                      <a:srgbClr val="2E7D94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7</a:t>
                </a:r>
                <a:endParaRPr/>
              </a:p>
            </p:txBody>
          </p:sp>
        </p:grpSp>
      </p:grpSp>
      <p:sp>
        <p:nvSpPr>
          <p:cNvPr id="188" name="Google Shape;188;p5"/>
          <p:cNvSpPr txBox="1"/>
          <p:nvPr/>
        </p:nvSpPr>
        <p:spPr>
          <a:xfrm>
            <a:off x="7552912" y="165092"/>
            <a:ext cx="3182176" cy="86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INSTRUKCIJOS </a:t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389084" y="8612009"/>
            <a:ext cx="2825315" cy="646291"/>
          </a:xfrm>
          <a:custGeom>
            <a:rect b="b" l="l" r="r" t="t"/>
            <a:pathLst>
              <a:path extrusionOk="0" h="646291" w="2825315">
                <a:moveTo>
                  <a:pt x="0" y="0"/>
                </a:moveTo>
                <a:lnTo>
                  <a:pt x="2825315" y="0"/>
                </a:lnTo>
                <a:lnTo>
                  <a:pt x="2825315" y="646291"/>
                </a:lnTo>
                <a:lnTo>
                  <a:pt x="0" y="6462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/>
          <p:nvPr/>
        </p:nvSpPr>
        <p:spPr>
          <a:xfrm>
            <a:off x="0" y="0"/>
            <a:ext cx="18371142" cy="11391900"/>
          </a:xfrm>
          <a:custGeom>
            <a:rect b="b" l="l" r="r" t="t"/>
            <a:pathLst>
              <a:path extrusionOk="0" h="11391900" w="18371142">
                <a:moveTo>
                  <a:pt x="0" y="0"/>
                </a:moveTo>
                <a:lnTo>
                  <a:pt x="18371142" y="0"/>
                </a:lnTo>
                <a:lnTo>
                  <a:pt x="18371142" y="11391900"/>
                </a:lnTo>
                <a:lnTo>
                  <a:pt x="0" y="11391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396" l="-419" r="-419" t="0"/>
            </a:stretch>
          </a:blipFill>
          <a:ln>
            <a:noFill/>
          </a:ln>
        </p:spPr>
      </p:sp>
      <p:sp>
        <p:nvSpPr>
          <p:cNvPr id="199" name="Google Shape;199;p6"/>
          <p:cNvSpPr/>
          <p:nvPr/>
        </p:nvSpPr>
        <p:spPr>
          <a:xfrm>
            <a:off x="1809923" y="8959600"/>
            <a:ext cx="1493502" cy="597401"/>
          </a:xfrm>
          <a:custGeom>
            <a:rect b="b" l="l" r="r" t="t"/>
            <a:pathLst>
              <a:path extrusionOk="0" h="597401" w="1493502">
                <a:moveTo>
                  <a:pt x="0" y="0"/>
                </a:moveTo>
                <a:lnTo>
                  <a:pt x="1493502" y="0"/>
                </a:lnTo>
                <a:lnTo>
                  <a:pt x="1493502" y="597400"/>
                </a:lnTo>
                <a:lnTo>
                  <a:pt x="0" y="59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0" name="Google Shape;200;p6"/>
          <p:cNvGrpSpPr/>
          <p:nvPr/>
        </p:nvGrpSpPr>
        <p:grpSpPr>
          <a:xfrm>
            <a:off x="16240665" y="2001766"/>
            <a:ext cx="1999135" cy="2721497"/>
            <a:chOff x="0" y="-47625"/>
            <a:chExt cx="2665513" cy="3628662"/>
          </a:xfrm>
        </p:grpSpPr>
        <p:sp>
          <p:nvSpPr>
            <p:cNvPr id="201" name="Google Shape;201;p6"/>
            <p:cNvSpPr/>
            <p:nvPr/>
          </p:nvSpPr>
          <p:spPr>
            <a:xfrm>
              <a:off x="120350" y="595994"/>
              <a:ext cx="2424813" cy="2985043"/>
            </a:xfrm>
            <a:custGeom>
              <a:rect b="b" l="l" r="r" t="t"/>
              <a:pathLst>
                <a:path extrusionOk="0" h="2985043" w="2424813">
                  <a:moveTo>
                    <a:pt x="0" y="0"/>
                  </a:moveTo>
                  <a:lnTo>
                    <a:pt x="2424813" y="0"/>
                  </a:lnTo>
                  <a:lnTo>
                    <a:pt x="2424813" y="2985043"/>
                  </a:lnTo>
                  <a:lnTo>
                    <a:pt x="0" y="29850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3199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2" name="Google Shape;202;p6"/>
            <p:cNvSpPr txBox="1"/>
            <p:nvPr/>
          </p:nvSpPr>
          <p:spPr>
            <a:xfrm>
              <a:off x="0" y="-47625"/>
              <a:ext cx="2665513" cy="10780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3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203" name="Google Shape;203;p6"/>
          <p:cNvSpPr txBox="1"/>
          <p:nvPr/>
        </p:nvSpPr>
        <p:spPr>
          <a:xfrm>
            <a:off x="1792506" y="989458"/>
            <a:ext cx="14193330" cy="283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1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DBEDF5"/>
                </a:solidFill>
                <a:latin typeface="Verdana"/>
                <a:ea typeface="Verdana"/>
                <a:cs typeface="Verdana"/>
                <a:sym typeface="Verdana"/>
              </a:rPr>
              <a:t>Lyčių diskriminacija darbo vietoje: lyčių karjeros atotrūkio pasekmės ir ekonominĖs nelygybĖs priežastys</a:t>
            </a:r>
            <a:endParaRPr b="1" i="0" sz="4000" u="none" cap="none" strike="noStrike">
              <a:solidFill>
                <a:srgbClr val="DBEDF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7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209" name="Google Shape;209;p7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0" name="Google Shape;210;p7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211" name="Google Shape;211;p7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7"/>
          <p:cNvSpPr/>
          <p:nvPr/>
        </p:nvSpPr>
        <p:spPr>
          <a:xfrm>
            <a:off x="1047187" y="3964074"/>
            <a:ext cx="3587881" cy="4933336"/>
          </a:xfrm>
          <a:custGeom>
            <a:rect b="b" l="l" r="r" t="t"/>
            <a:pathLst>
              <a:path extrusionOk="0" h="4933336" w="3587881">
                <a:moveTo>
                  <a:pt x="0" y="0"/>
                </a:moveTo>
                <a:lnTo>
                  <a:pt x="3587881" y="0"/>
                </a:lnTo>
                <a:lnTo>
                  <a:pt x="3587881" y="4933336"/>
                </a:lnTo>
                <a:lnTo>
                  <a:pt x="0" y="4933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7"/>
          <p:cNvSpPr/>
          <p:nvPr/>
        </p:nvSpPr>
        <p:spPr>
          <a:xfrm flipH="1">
            <a:off x="5257407" y="3833104"/>
            <a:ext cx="3587881" cy="4933336"/>
          </a:xfrm>
          <a:custGeom>
            <a:rect b="b" l="l" r="r" t="t"/>
            <a:pathLst>
              <a:path extrusionOk="0" h="4933336" w="3587881">
                <a:moveTo>
                  <a:pt x="3587881" y="0"/>
                </a:moveTo>
                <a:lnTo>
                  <a:pt x="0" y="0"/>
                </a:lnTo>
                <a:lnTo>
                  <a:pt x="0" y="4933336"/>
                </a:lnTo>
                <a:lnTo>
                  <a:pt x="3587881" y="4933336"/>
                </a:lnTo>
                <a:lnTo>
                  <a:pt x="3587881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7"/>
          <p:cNvSpPr/>
          <p:nvPr/>
        </p:nvSpPr>
        <p:spPr>
          <a:xfrm flipH="1" rot="10800000">
            <a:off x="9464413" y="3833104"/>
            <a:ext cx="3587881" cy="4933336"/>
          </a:xfrm>
          <a:custGeom>
            <a:rect b="b" l="l" r="r" t="t"/>
            <a:pathLst>
              <a:path extrusionOk="0" h="4933336" w="3587881">
                <a:moveTo>
                  <a:pt x="0" y="4933336"/>
                </a:moveTo>
                <a:lnTo>
                  <a:pt x="3587881" y="4933336"/>
                </a:lnTo>
                <a:lnTo>
                  <a:pt x="3587881" y="0"/>
                </a:lnTo>
                <a:lnTo>
                  <a:pt x="0" y="0"/>
                </a:lnTo>
                <a:lnTo>
                  <a:pt x="0" y="4933336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7"/>
          <p:cNvSpPr/>
          <p:nvPr/>
        </p:nvSpPr>
        <p:spPr>
          <a:xfrm rot="10800000">
            <a:off x="13671419" y="3800964"/>
            <a:ext cx="3587881" cy="4933336"/>
          </a:xfrm>
          <a:custGeom>
            <a:rect b="b" l="l" r="r" t="t"/>
            <a:pathLst>
              <a:path extrusionOk="0" h="4933336" w="3587881">
                <a:moveTo>
                  <a:pt x="3587881" y="4933336"/>
                </a:moveTo>
                <a:lnTo>
                  <a:pt x="0" y="4933336"/>
                </a:lnTo>
                <a:lnTo>
                  <a:pt x="0" y="0"/>
                </a:lnTo>
                <a:lnTo>
                  <a:pt x="3587881" y="0"/>
                </a:lnTo>
                <a:lnTo>
                  <a:pt x="3587881" y="4933336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7"/>
          <p:cNvSpPr/>
          <p:nvPr/>
        </p:nvSpPr>
        <p:spPr>
          <a:xfrm>
            <a:off x="921624" y="2467788"/>
            <a:ext cx="3750250" cy="1220536"/>
          </a:xfrm>
          <a:custGeom>
            <a:rect b="b" l="l" r="r" t="t"/>
            <a:pathLst>
              <a:path extrusionOk="0" h="1220536" w="3750250">
                <a:moveTo>
                  <a:pt x="0" y="0"/>
                </a:moveTo>
                <a:lnTo>
                  <a:pt x="3750251" y="0"/>
                </a:lnTo>
                <a:lnTo>
                  <a:pt x="3750251" y="1220536"/>
                </a:lnTo>
                <a:lnTo>
                  <a:pt x="0" y="12205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7"/>
          <p:cNvSpPr txBox="1"/>
          <p:nvPr/>
        </p:nvSpPr>
        <p:spPr>
          <a:xfrm>
            <a:off x="5503218" y="445535"/>
            <a:ext cx="7281565" cy="873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SEMINARO TIKSLAI</a:t>
            </a:r>
            <a:endParaRPr/>
          </a:p>
        </p:txBody>
      </p:sp>
      <p:sp>
        <p:nvSpPr>
          <p:cNvPr id="218" name="Google Shape;218;p7"/>
          <p:cNvSpPr txBox="1"/>
          <p:nvPr/>
        </p:nvSpPr>
        <p:spPr>
          <a:xfrm>
            <a:off x="1512997" y="4488772"/>
            <a:ext cx="2656260" cy="3093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Šviesti apie lyčių lygybės klausimus, įskaitant iššūkius, su kuriais susiduria dirbančios motinos, pavyzdžiui, darbo užmokesčio skirtumus ir ribotas karjeros galimybes.</a:t>
            </a:r>
            <a:endParaRPr/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64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9" name="Google Shape;219;p7"/>
          <p:cNvSpPr txBox="1"/>
          <p:nvPr/>
        </p:nvSpPr>
        <p:spPr>
          <a:xfrm>
            <a:off x="5482468" y="4488772"/>
            <a:ext cx="3077070" cy="3779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Suteikti įgūdžių ir žinių, reikalingų palankios aplinkos dirbančioms motinoms sukūrimui, įgyvendinant lanksčias darbo sąlygas ir kovojant su šališkumu įdarbinant bei skatinant darbuotojus.</a:t>
            </a:r>
            <a:endParaRPr/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64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9814388" y="4488772"/>
            <a:ext cx="2898788" cy="4122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Parengti ir įgyvendinti politiką, užtikrinančią vienodą darbo užmokestį ir išmokas visiems darbuotojams, nepriklausomai nuo lyties ar tėvystės statuso, bei teikiančią paramą motinystės atostogų ir vaikų priežiūros klausimais.</a:t>
            </a:r>
            <a:endParaRPr/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64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64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1" name="Google Shape;221;p7"/>
          <p:cNvSpPr txBox="1"/>
          <p:nvPr/>
        </p:nvSpPr>
        <p:spPr>
          <a:xfrm>
            <a:off x="14138144" y="4488772"/>
            <a:ext cx="2656260" cy="34362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Įgalinti dalyvius ginti lyčių lygybę ir lygias galimybes dirbančioms motinoms savo bendruomenėse ir darbo vietose, skatinant įtraukties ir paramos kultūrą.</a:t>
            </a:r>
            <a:endParaRPr/>
          </a:p>
        </p:txBody>
      </p:sp>
      <p:sp>
        <p:nvSpPr>
          <p:cNvPr id="222" name="Google Shape;222;p7"/>
          <p:cNvSpPr txBox="1"/>
          <p:nvPr/>
        </p:nvSpPr>
        <p:spPr>
          <a:xfrm>
            <a:off x="1630783" y="2561443"/>
            <a:ext cx="2331934" cy="976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2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SĄMONINGUMO DIDINIMAS</a:t>
            </a:r>
            <a:endParaRPr/>
          </a:p>
        </p:txBody>
      </p:sp>
      <p:sp>
        <p:nvSpPr>
          <p:cNvPr id="223" name="Google Shape;223;p7"/>
          <p:cNvSpPr/>
          <p:nvPr/>
        </p:nvSpPr>
        <p:spPr>
          <a:xfrm>
            <a:off x="5095038" y="2431608"/>
            <a:ext cx="3750250" cy="1220536"/>
          </a:xfrm>
          <a:custGeom>
            <a:rect b="b" l="l" r="r" t="t"/>
            <a:pathLst>
              <a:path extrusionOk="0" h="1220536" w="3750250">
                <a:moveTo>
                  <a:pt x="0" y="0"/>
                </a:moveTo>
                <a:lnTo>
                  <a:pt x="3750250" y="0"/>
                </a:lnTo>
                <a:lnTo>
                  <a:pt x="3750250" y="1220535"/>
                </a:lnTo>
                <a:lnTo>
                  <a:pt x="0" y="1220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7"/>
          <p:cNvSpPr/>
          <p:nvPr/>
        </p:nvSpPr>
        <p:spPr>
          <a:xfrm>
            <a:off x="9383228" y="2431608"/>
            <a:ext cx="3750250" cy="1220536"/>
          </a:xfrm>
          <a:custGeom>
            <a:rect b="b" l="l" r="r" t="t"/>
            <a:pathLst>
              <a:path extrusionOk="0" h="1220536" w="3750250">
                <a:moveTo>
                  <a:pt x="0" y="0"/>
                </a:moveTo>
                <a:lnTo>
                  <a:pt x="3750251" y="0"/>
                </a:lnTo>
                <a:lnTo>
                  <a:pt x="3750251" y="1220535"/>
                </a:lnTo>
                <a:lnTo>
                  <a:pt x="0" y="1220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13590234" y="2431608"/>
            <a:ext cx="3750250" cy="1220536"/>
          </a:xfrm>
          <a:custGeom>
            <a:rect b="b" l="l" r="r" t="t"/>
            <a:pathLst>
              <a:path extrusionOk="0" h="1220536" w="3750250">
                <a:moveTo>
                  <a:pt x="0" y="0"/>
                </a:moveTo>
                <a:lnTo>
                  <a:pt x="3750251" y="0"/>
                </a:lnTo>
                <a:lnTo>
                  <a:pt x="3750251" y="1220535"/>
                </a:lnTo>
                <a:lnTo>
                  <a:pt x="0" y="1220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7"/>
          <p:cNvSpPr txBox="1"/>
          <p:nvPr/>
        </p:nvSpPr>
        <p:spPr>
          <a:xfrm>
            <a:off x="5376486" y="2561443"/>
            <a:ext cx="3302131" cy="976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2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SKATINTI ĮTRAUKIANČIĄ LYDERYSTĘ</a:t>
            </a:r>
            <a:endParaRPr/>
          </a:p>
        </p:txBody>
      </p:sp>
      <p:sp>
        <p:nvSpPr>
          <p:cNvPr id="227" name="Google Shape;227;p7"/>
          <p:cNvSpPr txBox="1"/>
          <p:nvPr/>
        </p:nvSpPr>
        <p:spPr>
          <a:xfrm>
            <a:off x="9670441" y="2561443"/>
            <a:ext cx="3175826" cy="976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2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TOBULINTI DARBO VIETOS POLITIKĄ</a:t>
            </a:r>
            <a:endParaRPr/>
          </a:p>
        </p:txBody>
      </p:sp>
      <p:sp>
        <p:nvSpPr>
          <p:cNvPr id="228" name="Google Shape;228;p7"/>
          <p:cNvSpPr txBox="1"/>
          <p:nvPr/>
        </p:nvSpPr>
        <p:spPr>
          <a:xfrm>
            <a:off x="14299393" y="2561443"/>
            <a:ext cx="2495011" cy="976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2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SKATINTI GYNIMĄ</a:t>
            </a: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16220538" y="559835"/>
            <a:ext cx="1629920" cy="1629920"/>
          </a:xfrm>
          <a:custGeom>
            <a:rect b="b" l="l" r="r" t="t"/>
            <a:pathLst>
              <a:path extrusionOk="0" h="1629920" w="1629920">
                <a:moveTo>
                  <a:pt x="0" y="0"/>
                </a:moveTo>
                <a:lnTo>
                  <a:pt x="1629920" y="0"/>
                </a:lnTo>
                <a:lnTo>
                  <a:pt x="1629920" y="1629920"/>
                </a:lnTo>
                <a:lnTo>
                  <a:pt x="0" y="1629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8"/>
          <p:cNvGrpSpPr/>
          <p:nvPr/>
        </p:nvGrpSpPr>
        <p:grpSpPr>
          <a:xfrm>
            <a:off x="13646504" y="3860122"/>
            <a:ext cx="4253936" cy="6202292"/>
            <a:chOff x="0" y="-152400"/>
            <a:chExt cx="5671915" cy="8269723"/>
          </a:xfrm>
        </p:grpSpPr>
        <p:sp>
          <p:nvSpPr>
            <p:cNvPr id="235" name="Google Shape;235;p8"/>
            <p:cNvSpPr/>
            <p:nvPr/>
          </p:nvSpPr>
          <p:spPr>
            <a:xfrm>
              <a:off x="87732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6" name="Google Shape;236;p8"/>
            <p:cNvSpPr txBox="1"/>
            <p:nvPr/>
          </p:nvSpPr>
          <p:spPr>
            <a:xfrm>
              <a:off x="0" y="-152400"/>
              <a:ext cx="5671915" cy="2284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VR BALANCE</a:t>
              </a:r>
              <a:endParaRPr/>
            </a:p>
          </p:txBody>
        </p:sp>
      </p:grpSp>
      <p:grpSp>
        <p:nvGrpSpPr>
          <p:cNvPr id="237" name="Google Shape;237;p8"/>
          <p:cNvGrpSpPr/>
          <p:nvPr/>
        </p:nvGrpSpPr>
        <p:grpSpPr>
          <a:xfrm>
            <a:off x="5897880" y="4278082"/>
            <a:ext cx="6492240" cy="1566394"/>
            <a:chOff x="0" y="-180975"/>
            <a:chExt cx="8656320" cy="2088526"/>
          </a:xfrm>
        </p:grpSpPr>
        <p:sp>
          <p:nvSpPr>
            <p:cNvPr id="238" name="Google Shape;238;p8"/>
            <p:cNvSpPr txBox="1"/>
            <p:nvPr/>
          </p:nvSpPr>
          <p:spPr>
            <a:xfrm>
              <a:off x="69890" y="-180975"/>
              <a:ext cx="8516541" cy="2063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3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ĮVADAS</a:t>
              </a:r>
              <a:endParaRPr/>
            </a:p>
          </p:txBody>
        </p:sp>
        <p:cxnSp>
          <p:nvCxnSpPr>
            <p:cNvPr id="239" name="Google Shape;239;p8"/>
            <p:cNvCxnSpPr/>
            <p:nvPr/>
          </p:nvCxnSpPr>
          <p:spPr>
            <a:xfrm>
              <a:off x="0" y="1907551"/>
              <a:ext cx="8656320" cy="0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40" name="Google Shape;240;p8"/>
          <p:cNvSpPr/>
          <p:nvPr/>
        </p:nvSpPr>
        <p:spPr>
          <a:xfrm>
            <a:off x="389084" y="8612009"/>
            <a:ext cx="4043130" cy="924866"/>
          </a:xfrm>
          <a:custGeom>
            <a:rect b="b" l="l" r="r" t="t"/>
            <a:pathLst>
              <a:path extrusionOk="0" h="924866" w="4043130">
                <a:moveTo>
                  <a:pt x="0" y="0"/>
                </a:moveTo>
                <a:lnTo>
                  <a:pt x="4043131" y="0"/>
                </a:lnTo>
                <a:lnTo>
                  <a:pt x="4043131" y="924866"/>
                </a:lnTo>
                <a:lnTo>
                  <a:pt x="0" y="924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94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"/>
          <p:cNvSpPr/>
          <p:nvPr/>
        </p:nvSpPr>
        <p:spPr>
          <a:xfrm>
            <a:off x="131110" y="9405012"/>
            <a:ext cx="2204969" cy="881988"/>
          </a:xfrm>
          <a:custGeom>
            <a:rect b="b" l="l" r="r" t="t"/>
            <a:pathLst>
              <a:path extrusionOk="0" h="881988" w="2204969">
                <a:moveTo>
                  <a:pt x="0" y="0"/>
                </a:moveTo>
                <a:lnTo>
                  <a:pt x="2204970" y="0"/>
                </a:lnTo>
                <a:lnTo>
                  <a:pt x="2204970" y="881988"/>
                </a:lnTo>
                <a:lnTo>
                  <a:pt x="0" y="881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6" name="Google Shape;246;p9"/>
          <p:cNvGrpSpPr/>
          <p:nvPr/>
        </p:nvGrpSpPr>
        <p:grpSpPr>
          <a:xfrm>
            <a:off x="13513468" y="3902985"/>
            <a:ext cx="4520009" cy="6159429"/>
            <a:chOff x="0" y="-95250"/>
            <a:chExt cx="6026678" cy="8212573"/>
          </a:xfrm>
        </p:grpSpPr>
        <p:sp>
          <p:nvSpPr>
            <p:cNvPr id="247" name="Google Shape;247;p9"/>
            <p:cNvSpPr/>
            <p:nvPr/>
          </p:nvSpPr>
          <p:spPr>
            <a:xfrm>
              <a:off x="265114" y="1350970"/>
              <a:ext cx="5496450" cy="6766353"/>
            </a:xfrm>
            <a:custGeom>
              <a:rect b="b" l="l" r="r" t="t"/>
              <a:pathLst>
                <a:path extrusionOk="0" h="6766353" w="5496450">
                  <a:moveTo>
                    <a:pt x="0" y="0"/>
                  </a:moveTo>
                  <a:lnTo>
                    <a:pt x="5496450" y="0"/>
                  </a:lnTo>
                  <a:lnTo>
                    <a:pt x="5496450" y="6766353"/>
                  </a:lnTo>
                  <a:lnTo>
                    <a:pt x="0" y="6766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991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8" name="Google Shape;248;p9"/>
            <p:cNvSpPr txBox="1"/>
            <p:nvPr/>
          </p:nvSpPr>
          <p:spPr>
            <a:xfrm>
              <a:off x="0" y="-95250"/>
              <a:ext cx="6026678" cy="242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221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VR BALANCE</a:t>
              </a:r>
              <a:endParaRPr/>
            </a:p>
          </p:txBody>
        </p:sp>
      </p:grpSp>
      <p:sp>
        <p:nvSpPr>
          <p:cNvPr id="249" name="Google Shape;249;p9"/>
          <p:cNvSpPr/>
          <p:nvPr/>
        </p:nvSpPr>
        <p:spPr>
          <a:xfrm>
            <a:off x="2236210" y="4271407"/>
            <a:ext cx="13772269" cy="3373853"/>
          </a:xfrm>
          <a:custGeom>
            <a:rect b="b" l="l" r="r" t="t"/>
            <a:pathLst>
              <a:path extrusionOk="0" h="3373853" w="13772269">
                <a:moveTo>
                  <a:pt x="0" y="0"/>
                </a:moveTo>
                <a:lnTo>
                  <a:pt x="13772269" y="0"/>
                </a:lnTo>
                <a:lnTo>
                  <a:pt x="13772269" y="3373852"/>
                </a:lnTo>
                <a:lnTo>
                  <a:pt x="0" y="3373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358" l="0" r="-104" t="-33205"/>
            </a:stretch>
          </a:blipFill>
          <a:ln>
            <a:noFill/>
          </a:ln>
        </p:spPr>
      </p:sp>
      <p:sp>
        <p:nvSpPr>
          <p:cNvPr id="250" name="Google Shape;250;p9"/>
          <p:cNvSpPr/>
          <p:nvPr/>
        </p:nvSpPr>
        <p:spPr>
          <a:xfrm>
            <a:off x="6980505" y="2432306"/>
            <a:ext cx="1565924" cy="1565924"/>
          </a:xfrm>
          <a:custGeom>
            <a:rect b="b" l="l" r="r" t="t"/>
            <a:pathLst>
              <a:path extrusionOk="0" h="1565924" w="1565924">
                <a:moveTo>
                  <a:pt x="0" y="0"/>
                </a:moveTo>
                <a:lnTo>
                  <a:pt x="1565924" y="0"/>
                </a:lnTo>
                <a:lnTo>
                  <a:pt x="1565924" y="1565924"/>
                </a:lnTo>
                <a:lnTo>
                  <a:pt x="0" y="15659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9"/>
          <p:cNvSpPr/>
          <p:nvPr/>
        </p:nvSpPr>
        <p:spPr>
          <a:xfrm>
            <a:off x="3245059" y="6416479"/>
            <a:ext cx="1517134" cy="1760387"/>
          </a:xfrm>
          <a:custGeom>
            <a:rect b="b" l="l" r="r" t="t"/>
            <a:pathLst>
              <a:path extrusionOk="0" h="1760387" w="1517134">
                <a:moveTo>
                  <a:pt x="0" y="0"/>
                </a:moveTo>
                <a:lnTo>
                  <a:pt x="1517134" y="0"/>
                </a:lnTo>
                <a:lnTo>
                  <a:pt x="1517134" y="1760388"/>
                </a:lnTo>
                <a:lnTo>
                  <a:pt x="0" y="176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9"/>
          <p:cNvSpPr/>
          <p:nvPr/>
        </p:nvSpPr>
        <p:spPr>
          <a:xfrm>
            <a:off x="5866584" y="6867628"/>
            <a:ext cx="1896883" cy="1885028"/>
          </a:xfrm>
          <a:custGeom>
            <a:rect b="b" l="l" r="r" t="t"/>
            <a:pathLst>
              <a:path extrusionOk="0" h="1885028" w="1896883">
                <a:moveTo>
                  <a:pt x="0" y="0"/>
                </a:moveTo>
                <a:lnTo>
                  <a:pt x="1896883" y="0"/>
                </a:lnTo>
                <a:lnTo>
                  <a:pt x="1896883" y="1885028"/>
                </a:lnTo>
                <a:lnTo>
                  <a:pt x="0" y="18850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9"/>
          <p:cNvSpPr/>
          <p:nvPr/>
        </p:nvSpPr>
        <p:spPr>
          <a:xfrm>
            <a:off x="3301526" y="8176867"/>
            <a:ext cx="2921334" cy="1519094"/>
          </a:xfrm>
          <a:custGeom>
            <a:rect b="b" l="l" r="r" t="t"/>
            <a:pathLst>
              <a:path extrusionOk="0" h="1519094" w="2921334">
                <a:moveTo>
                  <a:pt x="0" y="0"/>
                </a:moveTo>
                <a:lnTo>
                  <a:pt x="2921334" y="0"/>
                </a:lnTo>
                <a:lnTo>
                  <a:pt x="2921334" y="1519093"/>
                </a:lnTo>
                <a:lnTo>
                  <a:pt x="0" y="15190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9"/>
          <p:cNvSpPr/>
          <p:nvPr/>
        </p:nvSpPr>
        <p:spPr>
          <a:xfrm>
            <a:off x="9122344" y="7296673"/>
            <a:ext cx="2561941" cy="2139221"/>
          </a:xfrm>
          <a:custGeom>
            <a:rect b="b" l="l" r="r" t="t"/>
            <a:pathLst>
              <a:path extrusionOk="0" h="2139221" w="2561941">
                <a:moveTo>
                  <a:pt x="0" y="0"/>
                </a:moveTo>
                <a:lnTo>
                  <a:pt x="2561942" y="0"/>
                </a:lnTo>
                <a:lnTo>
                  <a:pt x="2561942" y="2139221"/>
                </a:lnTo>
                <a:lnTo>
                  <a:pt x="0" y="21392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9"/>
          <p:cNvSpPr/>
          <p:nvPr/>
        </p:nvSpPr>
        <p:spPr>
          <a:xfrm>
            <a:off x="13454756" y="7726340"/>
            <a:ext cx="3480844" cy="1873429"/>
          </a:xfrm>
          <a:custGeom>
            <a:rect b="b" l="l" r="r" t="t"/>
            <a:pathLst>
              <a:path extrusionOk="0" h="1873429" w="3480844">
                <a:moveTo>
                  <a:pt x="0" y="0"/>
                </a:moveTo>
                <a:lnTo>
                  <a:pt x="3480845" y="0"/>
                </a:lnTo>
                <a:lnTo>
                  <a:pt x="3480845" y="1873428"/>
                </a:lnTo>
                <a:lnTo>
                  <a:pt x="0" y="1873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9"/>
          <p:cNvSpPr/>
          <p:nvPr/>
        </p:nvSpPr>
        <p:spPr>
          <a:xfrm>
            <a:off x="1866524" y="2080834"/>
            <a:ext cx="2469517" cy="2268868"/>
          </a:xfrm>
          <a:custGeom>
            <a:rect b="b" l="l" r="r" t="t"/>
            <a:pathLst>
              <a:path extrusionOk="0" h="2268868" w="2469517">
                <a:moveTo>
                  <a:pt x="0" y="0"/>
                </a:moveTo>
                <a:lnTo>
                  <a:pt x="2469516" y="0"/>
                </a:lnTo>
                <a:lnTo>
                  <a:pt x="2469516" y="2268868"/>
                </a:lnTo>
                <a:lnTo>
                  <a:pt x="0" y="2268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9"/>
          <p:cNvSpPr txBox="1"/>
          <p:nvPr/>
        </p:nvSpPr>
        <p:spPr>
          <a:xfrm>
            <a:off x="3448185" y="562338"/>
            <a:ext cx="11905755" cy="8062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LYČIŲ DISKRIMINACIJA ISTORIJOJE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7402306" y="5624070"/>
            <a:ext cx="1025823" cy="370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Pramonės revoliucija</a:t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11780134" y="1798126"/>
            <a:ext cx="2477603" cy="2455924"/>
          </a:xfrm>
          <a:custGeom>
            <a:rect b="b" l="l" r="r" t="t"/>
            <a:pathLst>
              <a:path extrusionOk="0" h="2455924" w="2477603">
                <a:moveTo>
                  <a:pt x="0" y="0"/>
                </a:moveTo>
                <a:lnTo>
                  <a:pt x="2477603" y="0"/>
                </a:lnTo>
                <a:lnTo>
                  <a:pt x="2477603" y="2455924"/>
                </a:lnTo>
                <a:lnTo>
                  <a:pt x="0" y="24559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