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Lst>
  <p:sldSz cy="10287000" cx="18288000"/>
  <p:notesSz cx="6858000" cy="9144000"/>
  <p:embeddedFontLst>
    <p:embeddedFont>
      <p:font typeface="Poppins"/>
      <p:bold r:id="rId41"/>
      <p:boldItalic r:id="rId42"/>
    </p:embeddedFont>
    <p:embeddedFont>
      <p:font typeface="Arial Black"/>
      <p:regular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44" roundtripDataSignature="AMtx7mjno0puji+VS0ndY7WY3Ct9mWubR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font" Target="fonts/Poppins-boldItalic.fntdata"/><Relationship Id="rId41" Type="http://schemas.openxmlformats.org/officeDocument/2006/relationships/font" Target="fonts/Poppins-bold.fntdata"/><Relationship Id="rId22" Type="http://schemas.openxmlformats.org/officeDocument/2006/relationships/slide" Target="slides/slide17.xml"/><Relationship Id="rId44" Type="http://customschemas.google.com/relationships/presentationmetadata" Target="metadata"/><Relationship Id="rId21" Type="http://schemas.openxmlformats.org/officeDocument/2006/relationships/slide" Target="slides/slide16.xml"/><Relationship Id="rId43" Type="http://schemas.openxmlformats.org/officeDocument/2006/relationships/font" Target="fonts/ArialBlack-regular.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1: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1: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96" name="Google Shape;196;p1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97" name="Google Shape;197;p10: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1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199" name="Google Shape;199;p1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00" name="Google Shape;200;p1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07" name="Google Shape;207;p1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208" name="Google Shape;208;p11: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1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210" name="Google Shape;210;p1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11" name="Google Shape;211;p1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17" name="Google Shape;217;p1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218" name="Google Shape;218;p12: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1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220" name="Google Shape;220;p1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21" name="Google Shape;221;p1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28" name="Google Shape;228;p1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229" name="Google Shape;229;p13: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231" name="Google Shape;231;p1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32" name="Google Shape;232;p1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38" name="Google Shape;238;p1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239" name="Google Shape;239;p14: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1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241" name="Google Shape;241;p1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42" name="Google Shape;242;p1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49" name="Google Shape;249;p1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250" name="Google Shape;250;p15: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p1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252" name="Google Shape;252;p1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53" name="Google Shape;253;p1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59" name="Google Shape;259;p1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260" name="Google Shape;260;p16: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1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262" name="Google Shape;262;p1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63" name="Google Shape;263;p1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70" name="Google Shape;270;p1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271" name="Google Shape;271;p17: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1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273" name="Google Shape;273;p1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74" name="Google Shape;274;p1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80" name="Google Shape;280;p1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281" name="Google Shape;281;p18: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1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283" name="Google Shape;283;p1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84" name="Google Shape;284;p1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91" name="Google Shape;291;p1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292" name="Google Shape;292;p19: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1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294" name="Google Shape;294;p1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95" name="Google Shape;295;p1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2: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2: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2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01" name="Google Shape;301;p2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302" name="Google Shape;302;p20: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2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304" name="Google Shape;304;p2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05" name="Google Shape;305;p2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2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12" name="Google Shape;312;p2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313" name="Google Shape;313;p21: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p2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315" name="Google Shape;315;p2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16" name="Google Shape;316;p2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2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22" name="Google Shape;322;p2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323" name="Google Shape;323;p22: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p2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325" name="Google Shape;325;p2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26" name="Google Shape;326;p2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2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33" name="Google Shape;333;p2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334" name="Google Shape;334;p23: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p2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336" name="Google Shape;336;p2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37" name="Google Shape;337;p2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2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43" name="Google Shape;343;p2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344" name="Google Shape;344;p24: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p2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346" name="Google Shape;346;p2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47" name="Google Shape;347;p2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2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54" name="Google Shape;354;p2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355" name="Google Shape;355;p25: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p2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357" name="Google Shape;357;p2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58" name="Google Shape;358;p2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2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64" name="Google Shape;364;p2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365" name="Google Shape;365;p26: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2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367" name="Google Shape;367;p2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68" name="Google Shape;368;p2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2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75" name="Google Shape;375;p2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376" name="Google Shape;376;p27: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p2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378" name="Google Shape;378;p2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79" name="Google Shape;379;p2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2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85" name="Google Shape;385;p2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386" name="Google Shape;386;p28: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p2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388" name="Google Shape;388;p2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89" name="Google Shape;389;p2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2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96" name="Google Shape;396;p2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397" name="Google Shape;397;p29: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p2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399" name="Google Shape;399;p2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00" name="Google Shape;400;p2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3: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3: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3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06" name="Google Shape;406;p3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407" name="Google Shape;407;p30: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p30: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409" name="Google Shape;409;p30: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10" name="Google Shape;410;p30: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3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17" name="Google Shape;417;p3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418" name="Google Shape;418;p31: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p31: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420" name="Google Shape;420;p31: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21" name="Google Shape;421;p31: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32: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27" name="Google Shape;427;p32: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428" name="Google Shape;428;p32: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p32: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430" name="Google Shape;430;p32: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31" name="Google Shape;431;p32: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33: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38" name="Google Shape;438;p33: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439" name="Google Shape;439;p33: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p33: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441" name="Google Shape;441;p33: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42" name="Google Shape;442;p33: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34: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p34: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35:notes"/>
          <p:cNvSpPr txBox="1"/>
          <p:nvPr>
            <p:ph idx="1" type="body"/>
          </p:nvPr>
        </p:nvSpPr>
        <p:spPr>
          <a:xfrm>
            <a:off x="914400" y="3251200"/>
            <a:ext cx="7315200" cy="3081338"/>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35:notes"/>
          <p:cNvSpPr/>
          <p:nvPr>
            <p:ph idx="2" type="sldImg"/>
          </p:nvPr>
        </p:nvSpPr>
        <p:spPr>
          <a:xfrm>
            <a:off x="2857500" y="512763"/>
            <a:ext cx="3429000" cy="2566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33" name="Google Shape;133;p4: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34" name="Google Shape;134;p4: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4: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136" name="Google Shape;136;p4: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37" name="Google Shape;137;p4: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5: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44" name="Google Shape;144;p5: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45" name="Google Shape;145;p5: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5: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147" name="Google Shape;147;p5: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48" name="Google Shape;148;p5: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54" name="Google Shape;154;p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55" name="Google Shape;155;p6: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6: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157" name="Google Shape;157;p6: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58" name="Google Shape;158;p6: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7: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65" name="Google Shape;165;p7: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66" name="Google Shape;166;p7: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7: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168" name="Google Shape;168;p7: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69" name="Google Shape;169;p7: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8: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75" name="Google Shape;175;p8: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76" name="Google Shape;176;p8: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8: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178" name="Google Shape;178;p8: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79" name="Google Shape;179;p8: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9: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86" name="Google Shape;186;p9: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1.7.2013</a:t>
            </a:r>
            <a:endParaRPr/>
          </a:p>
        </p:txBody>
      </p:sp>
      <p:sp>
        <p:nvSpPr>
          <p:cNvPr id="187" name="Google Shape;187;p9:notes"/>
          <p:cNvSpPr/>
          <p:nvPr>
            <p:ph idx="3" type="sldImg"/>
          </p:nvPr>
        </p:nvSpPr>
        <p:spPr>
          <a:xfrm>
            <a:off x="2290763" y="512763"/>
            <a:ext cx="4562475" cy="2566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9:notes"/>
          <p:cNvSpPr txBox="1"/>
          <p:nvPr>
            <p:ph idx="1" type="body"/>
          </p:nvPr>
        </p:nvSpPr>
        <p:spPr>
          <a:xfrm>
            <a:off x="914400" y="3251200"/>
            <a:ext cx="7315200" cy="3081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1-Present the </a:t>
            </a:r>
            <a:endParaRPr/>
          </a:p>
          <a:p>
            <a:pPr indent="0" lvl="0" marL="0" rtl="0" algn="l">
              <a:spcBef>
                <a:spcPts val="0"/>
              </a:spcBef>
              <a:spcAft>
                <a:spcPts val="0"/>
              </a:spcAft>
              <a:buNone/>
            </a:pPr>
            <a:r>
              <a:rPr lang="en-US"/>
              <a:t>workshop: </a:t>
            </a:r>
            <a:endParaRPr/>
          </a:p>
          <a:p>
            <a:pPr indent="0" lvl="0" marL="0" rtl="0" algn="l">
              <a:spcBef>
                <a:spcPts val="0"/>
              </a:spcBef>
              <a:spcAft>
                <a:spcPts val="0"/>
              </a:spcAft>
              <a:buNone/>
            </a:pPr>
            <a:r>
              <a:rPr lang="en-US"/>
              <a:t>"We are here to explore what lays under the inequalities at work, not to point nobody out but to understand the systems we all live in that perpetuate discrimination. We will also navigate through the primary consequences this discrimination determines such as talent loss and work culture undermining in terms of wellbeing, innovation and fairness. </a:t>
            </a:r>
            <a:endParaRPr/>
          </a:p>
          <a:p>
            <a:pPr indent="0" lvl="0" marL="0" rtl="0" algn="l">
              <a:spcBef>
                <a:spcPts val="0"/>
              </a:spcBef>
              <a:spcAft>
                <a:spcPts val="0"/>
              </a:spcAft>
              <a:buNone/>
            </a:pPr>
            <a:r>
              <a:rPr lang="en-US"/>
              <a:t>Remember: Discrimination often operates without intent.”</a:t>
            </a:r>
            <a:endParaRPr/>
          </a:p>
          <a:p>
            <a:pPr indent="0" lvl="0" marL="0" rtl="0" algn="l">
              <a:spcBef>
                <a:spcPts val="0"/>
              </a:spcBef>
              <a:spcAft>
                <a:spcPts val="0"/>
              </a:spcAft>
              <a:buNone/>
            </a:pPr>
            <a:r>
              <a:rPr lang="en-US"/>
              <a:t>2-For those who have a job: who believes their workplace is fully merit-based?</a:t>
            </a:r>
            <a:endParaRPr/>
          </a:p>
        </p:txBody>
      </p:sp>
      <p:sp>
        <p:nvSpPr>
          <p:cNvPr id="189" name="Google Shape;189;p9:notes"/>
          <p:cNvSpPr txBox="1"/>
          <p:nvPr>
            <p:ph idx="11" type="ftr"/>
          </p:nvPr>
        </p:nvSpPr>
        <p:spPr>
          <a:xfrm>
            <a:off x="0" y="6502400"/>
            <a:ext cx="3962400" cy="341313"/>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90" name="Google Shape;190;p9:notes"/>
          <p:cNvSpPr txBox="1"/>
          <p:nvPr>
            <p:ph idx="12" type="sldNum"/>
          </p:nvPr>
        </p:nvSpPr>
        <p:spPr>
          <a:xfrm>
            <a:off x="5180013" y="6502400"/>
            <a:ext cx="3962400" cy="34131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lang="en-US" sz="1200">
                <a:solidFill>
                  <a:schemeClr val="dk1"/>
                </a:solidFill>
                <a:latin typeface="Calibri"/>
                <a:ea typeface="Calibri"/>
                <a:cs typeface="Calibri"/>
                <a:sym typeface="Calibri"/>
              </a:rPr>
              <a: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348198"/>
        </a:solidFill>
      </p:bgPr>
    </p:bg>
    <p:spTree>
      <p:nvGrpSpPr>
        <p:cNvPr id="15" name="Shape 15"/>
        <p:cNvGrpSpPr/>
        <p:nvPr/>
      </p:nvGrpSpPr>
      <p:grpSpPr>
        <a:xfrm>
          <a:off x="0" y="0"/>
          <a:ext cx="0" cy="0"/>
          <a:chOff x="0" y="0"/>
          <a:chExt cx="0" cy="0"/>
        </a:xfrm>
      </p:grpSpPr>
      <p:sp>
        <p:nvSpPr>
          <p:cNvPr id="16" name="Google Shape;16;p3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3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3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19" name="Google Shape;19;p37"/>
          <p:cNvGrpSpPr/>
          <p:nvPr/>
        </p:nvGrpSpPr>
        <p:grpSpPr>
          <a:xfrm>
            <a:off x="13106400" y="2029767"/>
            <a:ext cx="4253936" cy="6202292"/>
            <a:chOff x="0" y="-152400"/>
            <a:chExt cx="5671915" cy="8269723"/>
          </a:xfrm>
        </p:grpSpPr>
        <p:sp>
          <p:nvSpPr>
            <p:cNvPr id="20" name="Google Shape;20;p37"/>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2">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 name="Google Shape;21;p37"/>
            <p:cNvSpPr txBox="1"/>
            <p:nvPr/>
          </p:nvSpPr>
          <p:spPr>
            <a:xfrm>
              <a:off x="0" y="-152400"/>
              <a:ext cx="5671915" cy="2496409"/>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solidFill>
          <a:srgbClr val="348198"/>
        </a:solidFill>
      </p:bgPr>
    </p:bg>
    <p:spTree>
      <p:nvGrpSpPr>
        <p:cNvPr id="86" name="Shape 86"/>
        <p:cNvGrpSpPr/>
        <p:nvPr/>
      </p:nvGrpSpPr>
      <p:grpSpPr>
        <a:xfrm>
          <a:off x="0" y="0"/>
          <a:ext cx="0" cy="0"/>
          <a:chOff x="0" y="0"/>
          <a:chExt cx="0" cy="0"/>
        </a:xfrm>
      </p:grpSpPr>
      <p:sp>
        <p:nvSpPr>
          <p:cNvPr id="87" name="Google Shape;87;p46"/>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46"/>
          <p:cNvSpPr/>
          <p:nvPr>
            <p:ph idx="2" type="pic"/>
          </p:nvPr>
        </p:nvSpPr>
        <p:spPr>
          <a:xfrm>
            <a:off x="1792288" y="612775"/>
            <a:ext cx="5486400" cy="4114800"/>
          </a:xfrm>
          <a:prstGeom prst="rect">
            <a:avLst/>
          </a:prstGeom>
          <a:noFill/>
          <a:ln>
            <a:noFill/>
          </a:ln>
        </p:spPr>
      </p:sp>
      <p:sp>
        <p:nvSpPr>
          <p:cNvPr id="89" name="Google Shape;89;p46"/>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90" name="Google Shape;90;p4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4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4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bg>
      <p:bgPr>
        <a:solidFill>
          <a:srgbClr val="348198"/>
        </a:solidFill>
      </p:bgPr>
    </p:bg>
    <p:spTree>
      <p:nvGrpSpPr>
        <p:cNvPr id="93" name="Shape 93"/>
        <p:cNvGrpSpPr/>
        <p:nvPr/>
      </p:nvGrpSpPr>
      <p:grpSpPr>
        <a:xfrm>
          <a:off x="0" y="0"/>
          <a:ext cx="0" cy="0"/>
          <a:chOff x="0" y="0"/>
          <a:chExt cx="0" cy="0"/>
        </a:xfrm>
      </p:grpSpPr>
      <p:sp>
        <p:nvSpPr>
          <p:cNvPr id="94" name="Google Shape;94;p47"/>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 name="Google Shape;95;p47"/>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6" name="Google Shape;96;p4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4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4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348198"/>
        </a:solidFill>
      </p:bgPr>
    </p:bg>
    <p:spTree>
      <p:nvGrpSpPr>
        <p:cNvPr id="22" name="Shape 22"/>
        <p:cNvGrpSpPr/>
        <p:nvPr/>
      </p:nvGrpSpPr>
      <p:grpSpPr>
        <a:xfrm>
          <a:off x="0" y="0"/>
          <a:ext cx="0" cy="0"/>
          <a:chOff x="0" y="0"/>
          <a:chExt cx="0" cy="0"/>
        </a:xfrm>
      </p:grpSpPr>
      <p:sp>
        <p:nvSpPr>
          <p:cNvPr id="23" name="Google Shape;23;p38"/>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8"/>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5" name="Google Shape;25;p3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28" name="Google Shape;28;p38"/>
          <p:cNvGrpSpPr/>
          <p:nvPr/>
        </p:nvGrpSpPr>
        <p:grpSpPr>
          <a:xfrm>
            <a:off x="13106400" y="2029767"/>
            <a:ext cx="4253936" cy="6202292"/>
            <a:chOff x="0" y="-152400"/>
            <a:chExt cx="5671915" cy="8269723"/>
          </a:xfrm>
        </p:grpSpPr>
        <p:sp>
          <p:nvSpPr>
            <p:cNvPr id="29" name="Google Shape;29;p38"/>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2">
                <a:alphaModFix amt="9919"/>
              </a:blip>
              <a:stretch>
                <a:fillRect b="0" l="0" r="0" t="0"/>
              </a:stretch>
            </a:blipFill>
            <a:ln>
              <a:noFill/>
            </a:ln>
          </p:spPr>
        </p:sp>
        <p:sp>
          <p:nvSpPr>
            <p:cNvPr id="30" name="Google Shape;30;p38"/>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rgbClr val="348198"/>
        </a:solidFill>
      </p:bgPr>
    </p:bg>
    <p:spTree>
      <p:nvGrpSpPr>
        <p:cNvPr id="31" name="Shape 31"/>
        <p:cNvGrpSpPr/>
        <p:nvPr/>
      </p:nvGrpSpPr>
      <p:grpSpPr>
        <a:xfrm>
          <a:off x="0" y="0"/>
          <a:ext cx="0" cy="0"/>
          <a:chOff x="0" y="0"/>
          <a:chExt cx="0" cy="0"/>
        </a:xfrm>
      </p:grpSpPr>
      <p:sp>
        <p:nvSpPr>
          <p:cNvPr id="32" name="Google Shape;32;p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3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4" name="Google Shape;34;p3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3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37" name="Google Shape;37;p39"/>
          <p:cNvGrpSpPr/>
          <p:nvPr/>
        </p:nvGrpSpPr>
        <p:grpSpPr>
          <a:xfrm>
            <a:off x="13106400" y="2029767"/>
            <a:ext cx="4253936" cy="6202292"/>
            <a:chOff x="0" y="-152400"/>
            <a:chExt cx="5671915" cy="8269723"/>
          </a:xfrm>
        </p:grpSpPr>
        <p:sp>
          <p:nvSpPr>
            <p:cNvPr id="38" name="Google Shape;38;p39"/>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2">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 name="Google Shape;39;p39"/>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348198"/>
        </a:solidFill>
      </p:bgPr>
    </p:bg>
    <p:spTree>
      <p:nvGrpSpPr>
        <p:cNvPr id="40" name="Shape 40"/>
        <p:cNvGrpSpPr/>
        <p:nvPr/>
      </p:nvGrpSpPr>
      <p:grpSpPr>
        <a:xfrm>
          <a:off x="0" y="0"/>
          <a:ext cx="0" cy="0"/>
          <a:chOff x="0" y="0"/>
          <a:chExt cx="0" cy="0"/>
        </a:xfrm>
      </p:grpSpPr>
      <p:sp>
        <p:nvSpPr>
          <p:cNvPr id="41" name="Google Shape;41;p40"/>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40"/>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43" name="Google Shape;43;p4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4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4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46" name="Google Shape;46;p40"/>
          <p:cNvGrpSpPr/>
          <p:nvPr/>
        </p:nvGrpSpPr>
        <p:grpSpPr>
          <a:xfrm>
            <a:off x="13106400" y="2029767"/>
            <a:ext cx="4253936" cy="6202292"/>
            <a:chOff x="0" y="-152400"/>
            <a:chExt cx="5671915" cy="8269723"/>
          </a:xfrm>
        </p:grpSpPr>
        <p:sp>
          <p:nvSpPr>
            <p:cNvPr id="47" name="Google Shape;47;p40"/>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2">
                <a:alphaModFix amt="9919"/>
              </a:blip>
              <a:stretch>
                <a:fillRect b="0" l="0" r="0" t="0"/>
              </a:stretch>
            </a:blipFill>
            <a:ln>
              <a:noFill/>
            </a:ln>
          </p:spPr>
        </p:sp>
        <p:sp>
          <p:nvSpPr>
            <p:cNvPr id="48" name="Google Shape;48;p40"/>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9" name="Shape 49"/>
        <p:cNvGrpSpPr/>
        <p:nvPr/>
      </p:nvGrpSpPr>
      <p:grpSpPr>
        <a:xfrm>
          <a:off x="0" y="0"/>
          <a:ext cx="0" cy="0"/>
          <a:chOff x="0" y="0"/>
          <a:chExt cx="0" cy="0"/>
        </a:xfrm>
      </p:grpSpPr>
      <p:sp>
        <p:nvSpPr>
          <p:cNvPr id="50" name="Google Shape;50;p4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41"/>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52" name="Google Shape;52;p41"/>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53" name="Google Shape;53;p4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4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4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6" name="Shape 56"/>
        <p:cNvGrpSpPr/>
        <p:nvPr/>
      </p:nvGrpSpPr>
      <p:grpSpPr>
        <a:xfrm>
          <a:off x="0" y="0"/>
          <a:ext cx="0" cy="0"/>
          <a:chOff x="0" y="0"/>
          <a:chExt cx="0" cy="0"/>
        </a:xfrm>
      </p:grpSpPr>
      <p:sp>
        <p:nvSpPr>
          <p:cNvPr id="57" name="Google Shape;57;p4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42"/>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9" name="Google Shape;59;p42"/>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0" name="Google Shape;60;p42"/>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61" name="Google Shape;61;p42"/>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2" name="Google Shape;62;p4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4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65" name="Google Shape;65;p42"/>
          <p:cNvGrpSpPr/>
          <p:nvPr/>
        </p:nvGrpSpPr>
        <p:grpSpPr>
          <a:xfrm>
            <a:off x="13106400" y="2029767"/>
            <a:ext cx="4253936" cy="6202292"/>
            <a:chOff x="0" y="-152400"/>
            <a:chExt cx="5671915" cy="8269723"/>
          </a:xfrm>
        </p:grpSpPr>
        <p:sp>
          <p:nvSpPr>
            <p:cNvPr id="66" name="Google Shape;66;p42"/>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2">
                <a:alphaModFix amt="9919"/>
              </a:blip>
              <a:stretch>
                <a:fillRect b="0" l="0" r="0" t="0"/>
              </a:stretch>
            </a:blipFill>
            <a:ln>
              <a:noFill/>
            </a:ln>
          </p:spPr>
        </p:sp>
        <p:sp>
          <p:nvSpPr>
            <p:cNvPr id="67" name="Google Shape;67;p42"/>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8" name="Shape 68"/>
        <p:cNvGrpSpPr/>
        <p:nvPr/>
      </p:nvGrpSpPr>
      <p:grpSpPr>
        <a:xfrm>
          <a:off x="0" y="0"/>
          <a:ext cx="0" cy="0"/>
          <a:chOff x="0" y="0"/>
          <a:chExt cx="0" cy="0"/>
        </a:xfrm>
      </p:grpSpPr>
      <p:sp>
        <p:nvSpPr>
          <p:cNvPr id="69" name="Google Shape;69;p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4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3" name="Shape 73"/>
        <p:cNvGrpSpPr/>
        <p:nvPr/>
      </p:nvGrpSpPr>
      <p:grpSpPr>
        <a:xfrm>
          <a:off x="0" y="0"/>
          <a:ext cx="0" cy="0"/>
          <a:chOff x="0" y="0"/>
          <a:chExt cx="0" cy="0"/>
        </a:xfrm>
      </p:grpSpPr>
      <p:sp>
        <p:nvSpPr>
          <p:cNvPr id="74" name="Google Shape;74;p44"/>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44"/>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76" name="Google Shape;76;p44"/>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77" name="Google Shape;77;p4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bg>
      <p:bgPr>
        <a:solidFill>
          <a:srgbClr val="348198"/>
        </a:solidFill>
      </p:bgPr>
    </p:bg>
    <p:spTree>
      <p:nvGrpSpPr>
        <p:cNvPr id="80" name="Shape 80"/>
        <p:cNvGrpSpPr/>
        <p:nvPr/>
      </p:nvGrpSpPr>
      <p:grpSpPr>
        <a:xfrm>
          <a:off x="0" y="0"/>
          <a:ext cx="0" cy="0"/>
          <a:chOff x="0" y="0"/>
          <a:chExt cx="0" cy="0"/>
        </a:xfrm>
      </p:grpSpPr>
      <p:sp>
        <p:nvSpPr>
          <p:cNvPr id="81" name="Google Shape;81;p4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45"/>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3" name="Google Shape;83;p4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4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48198"/>
        </a:solidFill>
      </p:bgPr>
    </p:bg>
    <p:spTree>
      <p:nvGrpSpPr>
        <p:cNvPr id="9" name="Shape 9"/>
        <p:cNvGrpSpPr/>
        <p:nvPr/>
      </p:nvGrpSpPr>
      <p:grpSpPr>
        <a:xfrm>
          <a:off x="0" y="0"/>
          <a:ext cx="0" cy="0"/>
          <a:chOff x="0" y="0"/>
          <a:chExt cx="0" cy="0"/>
        </a:xfrm>
      </p:grpSpPr>
      <p:sp>
        <p:nvSpPr>
          <p:cNvPr id="10" name="Google Shape;10;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hyperlink" Target="https://ec.europa.eu/eusurvey/runner/CERV_2021-2027"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hyperlink" Target="https://ec.europa.eu/eusurvey/runner/CERV_2021-2027"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48198"/>
        </a:solidFill>
      </p:bgPr>
    </p:bg>
    <p:spTree>
      <p:nvGrpSpPr>
        <p:cNvPr id="102" name="Shape 102"/>
        <p:cNvGrpSpPr/>
        <p:nvPr/>
      </p:nvGrpSpPr>
      <p:grpSpPr>
        <a:xfrm>
          <a:off x="0" y="0"/>
          <a:ext cx="0" cy="0"/>
          <a:chOff x="0" y="0"/>
          <a:chExt cx="0" cy="0"/>
        </a:xfrm>
      </p:grpSpPr>
      <p:sp>
        <p:nvSpPr>
          <p:cNvPr id="103" name="Google Shape;103;p1"/>
          <p:cNvSpPr txBox="1"/>
          <p:nvPr/>
        </p:nvSpPr>
        <p:spPr>
          <a:xfrm>
            <a:off x="453012" y="460510"/>
            <a:ext cx="6404520" cy="9483590"/>
          </a:xfrm>
          <a:prstGeom prst="rect">
            <a:avLst/>
          </a:prstGeom>
          <a:solidFill>
            <a:schemeClr val="accent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4" name="Google Shape;104;p1"/>
          <p:cNvGrpSpPr/>
          <p:nvPr/>
        </p:nvGrpSpPr>
        <p:grpSpPr>
          <a:xfrm>
            <a:off x="609600" y="647700"/>
            <a:ext cx="5832617" cy="4378109"/>
            <a:chOff x="-23514193" y="50650"/>
            <a:chExt cx="7776823" cy="5837479"/>
          </a:xfrm>
        </p:grpSpPr>
        <p:sp>
          <p:nvSpPr>
            <p:cNvPr id="105" name="Google Shape;105;p1"/>
            <p:cNvSpPr txBox="1"/>
            <p:nvPr/>
          </p:nvSpPr>
          <p:spPr>
            <a:xfrm>
              <a:off x="-23514193" y="50650"/>
              <a:ext cx="6661106" cy="1704596"/>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None/>
              </a:pPr>
              <a:r>
                <a:rPr lang="en-US" sz="7695">
                  <a:solidFill>
                    <a:srgbClr val="DBEDF5"/>
                  </a:solidFill>
                  <a:latin typeface="Arial"/>
                  <a:ea typeface="Arial"/>
                  <a:cs typeface="Arial"/>
                  <a:sym typeface="Arial"/>
                </a:rPr>
                <a:t>VR BALANCE</a:t>
              </a:r>
              <a:endParaRPr/>
            </a:p>
          </p:txBody>
        </p:sp>
        <p:sp>
          <p:nvSpPr>
            <p:cNvPr id="106" name="Google Shape;106;p1"/>
            <p:cNvSpPr txBox="1"/>
            <p:nvPr/>
          </p:nvSpPr>
          <p:spPr>
            <a:xfrm>
              <a:off x="-23169225" y="4486035"/>
              <a:ext cx="7431855" cy="1402094"/>
            </a:xfrm>
            <a:prstGeom prst="rect">
              <a:avLst/>
            </a:prstGeom>
            <a:noFill/>
            <a:ln>
              <a:noFill/>
            </a:ln>
          </p:spPr>
          <p:txBody>
            <a:bodyPr anchorCtr="0" anchor="t" bIns="0" lIns="0" spcFirstLastPara="1" rIns="0" wrap="square" tIns="0">
              <a:spAutoFit/>
            </a:bodyPr>
            <a:lstStyle/>
            <a:p>
              <a:pPr indent="0" lvl="0" marL="0" marR="0" rtl="0" algn="ctr">
                <a:lnSpc>
                  <a:spcPct val="139986"/>
                </a:lnSpc>
                <a:spcBef>
                  <a:spcPts val="0"/>
                </a:spcBef>
                <a:spcAft>
                  <a:spcPts val="0"/>
                </a:spcAft>
                <a:buNone/>
              </a:pPr>
              <a:r>
                <a:rPr lang="en-US" sz="2916">
                  <a:solidFill>
                    <a:srgbClr val="FBFBFB"/>
                  </a:solidFill>
                  <a:latin typeface="Poppins"/>
                  <a:ea typeface="Poppins"/>
                  <a:cs typeface="Poppins"/>
                  <a:sym typeface="Poppins"/>
                </a:rPr>
                <a:t>Lyčių lygybės skatinimas pasitelkiant virtualią realybę</a:t>
              </a:r>
              <a:endParaRPr sz="2916">
                <a:solidFill>
                  <a:srgbClr val="FBFBFB"/>
                </a:solidFill>
                <a:latin typeface="Poppins"/>
                <a:ea typeface="Poppins"/>
                <a:cs typeface="Poppins"/>
                <a:sym typeface="Poppins"/>
              </a:endParaRPr>
            </a:p>
          </p:txBody>
        </p:sp>
      </p:grpSp>
      <p:pic>
        <p:nvPicPr>
          <p:cNvPr descr="A blue text on a black background&#10;&#10;AI-generated content may be incorrect." id="107" name="Google Shape;107;p1"/>
          <p:cNvPicPr preferRelativeResize="0"/>
          <p:nvPr/>
        </p:nvPicPr>
        <p:blipFill rotWithShape="1">
          <a:blip r:embed="rId3">
            <a:alphaModFix/>
          </a:blip>
          <a:srcRect b="0" l="0" r="0" t="0"/>
          <a:stretch/>
        </p:blipFill>
        <p:spPr>
          <a:xfrm>
            <a:off x="660957" y="8496300"/>
            <a:ext cx="5740492" cy="1317490"/>
          </a:xfrm>
          <a:prstGeom prst="rect">
            <a:avLst/>
          </a:prstGeom>
          <a:noFill/>
          <a:ln>
            <a:noFill/>
          </a:ln>
        </p:spPr>
      </p:pic>
      <p:sp>
        <p:nvSpPr>
          <p:cNvPr id="108" name="Google Shape;108;p1"/>
          <p:cNvSpPr txBox="1"/>
          <p:nvPr/>
        </p:nvSpPr>
        <p:spPr>
          <a:xfrm>
            <a:off x="7437783" y="5980952"/>
            <a:ext cx="10164417" cy="3944926"/>
          </a:xfrm>
          <a:prstGeom prst="rect">
            <a:avLst/>
          </a:prstGeom>
          <a:solidFill>
            <a:schemeClr val="accent5"/>
          </a:solid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chemeClr val="dk1"/>
              </a:buClr>
              <a:buSzPts val="2800"/>
              <a:buFont typeface="Calibri"/>
              <a:buNone/>
            </a:pPr>
            <a:r>
              <a:t/>
            </a:r>
            <a:endParaRPr b="1" sz="2800">
              <a:solidFill>
                <a:schemeClr val="dk1"/>
              </a:solidFill>
              <a:latin typeface="Arial"/>
              <a:ea typeface="Arial"/>
              <a:cs typeface="Arial"/>
              <a:sym typeface="Arial"/>
            </a:endParaRPr>
          </a:p>
          <a:p>
            <a:pPr indent="0" lvl="0" marL="0" marR="0" rtl="0" algn="l">
              <a:lnSpc>
                <a:spcPct val="107000"/>
              </a:lnSpc>
              <a:spcBef>
                <a:spcPts val="1200"/>
              </a:spcBef>
              <a:spcAft>
                <a:spcPts val="0"/>
              </a:spcAft>
              <a:buClr>
                <a:schemeClr val="dk1"/>
              </a:buClr>
              <a:buSzPts val="2800"/>
              <a:buFont typeface="Arial"/>
              <a:buNone/>
            </a:pPr>
            <a:r>
              <a:rPr b="1" lang="en-US" sz="2800">
                <a:solidFill>
                  <a:schemeClr val="dk1"/>
                </a:solidFill>
                <a:latin typeface="Arial"/>
                <a:ea typeface="Arial"/>
                <a:cs typeface="Arial"/>
                <a:sym typeface="Arial"/>
              </a:rPr>
              <a:t>Partneriai:</a:t>
            </a:r>
            <a:endParaRPr sz="2800">
              <a:solidFill>
                <a:schemeClr val="dk1"/>
              </a:solidFill>
              <a:latin typeface="Arial"/>
              <a:ea typeface="Arial"/>
              <a:cs typeface="Arial"/>
              <a:sym typeface="Arial"/>
            </a:endParaRPr>
          </a:p>
          <a:p>
            <a:pPr indent="0" lvl="0" marL="0" marR="0" rtl="0" algn="l">
              <a:lnSpc>
                <a:spcPct val="107000"/>
              </a:lnSpc>
              <a:spcBef>
                <a:spcPts val="600"/>
              </a:spcBef>
              <a:spcAft>
                <a:spcPts val="0"/>
              </a:spcAft>
              <a:buClr>
                <a:schemeClr val="dk1"/>
              </a:buClr>
              <a:buSzPts val="2800"/>
              <a:buFont typeface="Arial"/>
              <a:buNone/>
            </a:pPr>
            <a:r>
              <a:rPr lang="en-US" sz="2800">
                <a:solidFill>
                  <a:schemeClr val="dk1"/>
                </a:solidFill>
                <a:latin typeface="Arial"/>
                <a:ea typeface="Arial"/>
                <a:cs typeface="Arial"/>
                <a:sym typeface="Arial"/>
              </a:rPr>
              <a:t>Barselonos universitetas (projekto koordinatorius, Ispanija)</a:t>
            </a:r>
            <a:endParaRPr/>
          </a:p>
          <a:p>
            <a:pPr indent="0" lvl="0" marL="0" marR="0" rtl="0" algn="l">
              <a:lnSpc>
                <a:spcPct val="107000"/>
              </a:lnSpc>
              <a:spcBef>
                <a:spcPts val="800"/>
              </a:spcBef>
              <a:spcAft>
                <a:spcPts val="0"/>
              </a:spcAft>
              <a:buClr>
                <a:schemeClr val="dk1"/>
              </a:buClr>
              <a:buSzPts val="2800"/>
              <a:buFont typeface="Arial"/>
              <a:buNone/>
            </a:pPr>
            <a:r>
              <a:rPr lang="en-US" sz="2800">
                <a:solidFill>
                  <a:schemeClr val="dk1"/>
                </a:solidFill>
                <a:latin typeface="Arial"/>
                <a:ea typeface="Arial"/>
                <a:cs typeface="Arial"/>
                <a:sym typeface="Arial"/>
              </a:rPr>
              <a:t>Socialinių inovacijų fondas (Lietuva)</a:t>
            </a:r>
            <a:endParaRPr/>
          </a:p>
          <a:p>
            <a:pPr indent="0" lvl="0" marL="0" marR="0" rtl="0" algn="l">
              <a:lnSpc>
                <a:spcPct val="107000"/>
              </a:lnSpc>
              <a:spcBef>
                <a:spcPts val="800"/>
              </a:spcBef>
              <a:spcAft>
                <a:spcPts val="0"/>
              </a:spcAft>
              <a:buClr>
                <a:schemeClr val="dk1"/>
              </a:buClr>
              <a:buSzPts val="2800"/>
              <a:buFont typeface="Arial"/>
              <a:buNone/>
            </a:pPr>
            <a:r>
              <a:rPr lang="en-US" sz="2800">
                <a:solidFill>
                  <a:schemeClr val="dk1"/>
                </a:solidFill>
                <a:latin typeface="Arial"/>
                <a:ea typeface="Arial"/>
                <a:cs typeface="Arial"/>
                <a:sym typeface="Arial"/>
              </a:rPr>
              <a:t>Moterų verslumo fondas (Lenkija)</a:t>
            </a:r>
            <a:endParaRPr/>
          </a:p>
          <a:p>
            <a:pPr indent="0" lvl="0" marL="0" marR="0" rtl="0" algn="l">
              <a:lnSpc>
                <a:spcPct val="107000"/>
              </a:lnSpc>
              <a:spcBef>
                <a:spcPts val="800"/>
              </a:spcBef>
              <a:spcAft>
                <a:spcPts val="0"/>
              </a:spcAft>
              <a:buClr>
                <a:schemeClr val="dk1"/>
              </a:buClr>
              <a:buSzPts val="2800"/>
              <a:buFont typeface="Arial"/>
              <a:buNone/>
            </a:pPr>
            <a:r>
              <a:rPr lang="en-US" sz="2800">
                <a:solidFill>
                  <a:schemeClr val="dk1"/>
                </a:solidFill>
                <a:latin typeface="Arial"/>
                <a:ea typeface="Arial"/>
                <a:cs typeface="Arial"/>
                <a:sym typeface="Arial"/>
              </a:rPr>
              <a:t>MetaMedicsVR (Ispanija)</a:t>
            </a:r>
            <a:endParaRPr sz="2800">
              <a:solidFill>
                <a:schemeClr val="dk1"/>
              </a:solidFill>
              <a:latin typeface="Arial"/>
              <a:ea typeface="Arial"/>
              <a:cs typeface="Arial"/>
              <a:sym typeface="Arial"/>
            </a:endParaRPr>
          </a:p>
          <a:p>
            <a:pPr indent="0" lvl="0" marL="0" marR="0" rtl="0" algn="l">
              <a:lnSpc>
                <a:spcPct val="107000"/>
              </a:lnSpc>
              <a:spcBef>
                <a:spcPts val="800"/>
              </a:spcBef>
              <a:spcAft>
                <a:spcPts val="0"/>
              </a:spcAft>
              <a:buClr>
                <a:schemeClr val="dk1"/>
              </a:buClr>
              <a:buSzPts val="2800"/>
              <a:buFont typeface="Calibri"/>
              <a:buNone/>
            </a:pPr>
            <a:r>
              <a:t/>
            </a:r>
            <a:endParaRPr sz="2800">
              <a:solidFill>
                <a:schemeClr val="dk1"/>
              </a:solidFill>
              <a:latin typeface="Arial"/>
              <a:ea typeface="Arial"/>
              <a:cs typeface="Arial"/>
              <a:sym typeface="Arial"/>
            </a:endParaRPr>
          </a:p>
        </p:txBody>
      </p:sp>
      <p:sp>
        <p:nvSpPr>
          <p:cNvPr id="109" name="Google Shape;109;p1"/>
          <p:cNvSpPr txBox="1"/>
          <p:nvPr/>
        </p:nvSpPr>
        <p:spPr>
          <a:xfrm>
            <a:off x="667306" y="7073901"/>
            <a:ext cx="603829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2"/>
                </a:solidFill>
                <a:latin typeface="Calibri"/>
                <a:ea typeface="Calibri"/>
                <a:cs typeface="Calibri"/>
                <a:sym typeface="Calibri"/>
              </a:rPr>
              <a:t>Teisingumo, teisių ir vertybių (CERV) programa</a:t>
            </a:r>
            <a:endParaRPr sz="1800">
              <a:solidFill>
                <a:schemeClr val="dk2"/>
              </a:solidFill>
              <a:latin typeface="Calibri"/>
              <a:ea typeface="Calibri"/>
              <a:cs typeface="Calibri"/>
              <a:sym typeface="Calibri"/>
            </a:endParaRPr>
          </a:p>
        </p:txBody>
      </p:sp>
      <p:sp>
        <p:nvSpPr>
          <p:cNvPr id="110" name="Google Shape;110;p1"/>
          <p:cNvSpPr txBox="1"/>
          <p:nvPr/>
        </p:nvSpPr>
        <p:spPr>
          <a:xfrm>
            <a:off x="7437783" y="460510"/>
            <a:ext cx="10164417" cy="6154377"/>
          </a:xfrm>
          <a:prstGeom prst="rect">
            <a:avLst/>
          </a:prstGeom>
          <a:solidFill>
            <a:schemeClr val="accent5"/>
          </a:solidFill>
          <a:ln>
            <a:noFill/>
          </a:ln>
        </p:spPr>
        <p:txBody>
          <a:bodyPr anchorCtr="0" anchor="t" bIns="45700" lIns="91425" spcFirstLastPara="1" rIns="91425" wrap="square" tIns="45700">
            <a:spAutoFit/>
          </a:bodyPr>
          <a:lstStyle/>
          <a:p>
            <a:pPr indent="0" lvl="8" marL="85725" marR="0" rtl="0" algn="l">
              <a:lnSpc>
                <a:spcPct val="154062"/>
              </a:lnSpc>
              <a:spcBef>
                <a:spcPts val="0"/>
              </a:spcBef>
              <a:spcAft>
                <a:spcPts val="0"/>
              </a:spcAft>
              <a:buNone/>
            </a:pPr>
            <a:r>
              <a:t/>
            </a:r>
            <a:endParaRPr b="1" i="0" sz="3200" u="none" cap="none" strike="noStrike">
              <a:solidFill>
                <a:srgbClr val="FFFFFF"/>
              </a:solidFill>
              <a:latin typeface="Poppins"/>
              <a:ea typeface="Poppins"/>
              <a:cs typeface="Poppins"/>
              <a:sym typeface="Poppins"/>
            </a:endParaRPr>
          </a:p>
          <a:p>
            <a:pPr indent="0" lvl="0" marL="0" marR="0" rtl="0" algn="l">
              <a:spcBef>
                <a:spcPts val="0"/>
              </a:spcBef>
              <a:spcAft>
                <a:spcPts val="0"/>
              </a:spcAft>
              <a:buClr>
                <a:srgbClr val="DDD9C3"/>
              </a:buClr>
              <a:buSzPts val="4000"/>
              <a:buFont typeface="Calibri"/>
              <a:buNone/>
            </a:pPr>
            <a:r>
              <a:rPr b="1" lang="en-US" sz="4000">
                <a:solidFill>
                  <a:srgbClr val="DDD9C3"/>
                </a:solidFill>
                <a:latin typeface="Calibri"/>
                <a:ea typeface="Calibri"/>
                <a:cs typeface="Calibri"/>
                <a:sym typeface="Calibri"/>
              </a:rPr>
              <a:t>Sklaidos renginys VR Balance:</a:t>
            </a:r>
            <a:endParaRPr/>
          </a:p>
          <a:p>
            <a:pPr indent="0" lvl="0" marL="0" marR="0" rtl="0" algn="l">
              <a:spcBef>
                <a:spcPts val="800"/>
              </a:spcBef>
              <a:spcAft>
                <a:spcPts val="0"/>
              </a:spcAft>
              <a:buClr>
                <a:srgbClr val="DDD9C3"/>
              </a:buClr>
              <a:buSzPts val="4000"/>
              <a:buFont typeface="Calibri"/>
              <a:buNone/>
            </a:pPr>
            <a:r>
              <a:rPr b="1" lang="en-US" sz="4000">
                <a:solidFill>
                  <a:srgbClr val="DDD9C3"/>
                </a:solidFill>
                <a:latin typeface="Calibri"/>
                <a:ea typeface="Calibri"/>
                <a:cs typeface="Calibri"/>
                <a:sym typeface="Calibri"/>
              </a:rPr>
              <a:t>Skatiname lyčių lygybę per virtualią realybę</a:t>
            </a:r>
            <a:endParaRPr b="1" sz="4000">
              <a:solidFill>
                <a:srgbClr val="DDD9C3"/>
              </a:solidFill>
              <a:latin typeface="Calibri"/>
              <a:ea typeface="Calibri"/>
              <a:cs typeface="Calibri"/>
              <a:sym typeface="Calibri"/>
            </a:endParaRPr>
          </a:p>
          <a:p>
            <a:pPr indent="0" lvl="0" marL="0" marR="0" rtl="0" algn="l">
              <a:spcBef>
                <a:spcPts val="800"/>
              </a:spcBef>
              <a:spcAft>
                <a:spcPts val="0"/>
              </a:spcAft>
              <a:buClr>
                <a:schemeClr val="dk1"/>
              </a:buClr>
              <a:buSzPts val="4000"/>
              <a:buFont typeface="Calibri"/>
              <a:buNone/>
            </a:pPr>
            <a:r>
              <a:t/>
            </a:r>
            <a:endParaRPr b="1" sz="4000">
              <a:solidFill>
                <a:srgbClr val="E5B8B7"/>
              </a:solidFill>
              <a:latin typeface="Calibri"/>
              <a:ea typeface="Calibri"/>
              <a:cs typeface="Calibri"/>
              <a:sym typeface="Calibri"/>
            </a:endParaRPr>
          </a:p>
          <a:p>
            <a:pPr indent="0" lvl="0" marL="0" marR="0" rtl="0" algn="l">
              <a:spcBef>
                <a:spcPts val="800"/>
              </a:spcBef>
              <a:spcAft>
                <a:spcPts val="0"/>
              </a:spcAft>
              <a:buClr>
                <a:schemeClr val="dk1"/>
              </a:buClr>
              <a:buSzPts val="4000"/>
              <a:buFont typeface="Calibri"/>
              <a:buNone/>
            </a:pPr>
            <a:r>
              <a:t/>
            </a:r>
            <a:endParaRPr b="1" sz="4000">
              <a:solidFill>
                <a:srgbClr val="E5B8B7"/>
              </a:solidFill>
              <a:latin typeface="Calibri"/>
              <a:ea typeface="Calibri"/>
              <a:cs typeface="Calibri"/>
              <a:sym typeface="Calibri"/>
            </a:endParaRPr>
          </a:p>
          <a:p>
            <a:pPr indent="0" lvl="0" marL="0" marR="0" rtl="0" algn="l">
              <a:spcBef>
                <a:spcPts val="800"/>
              </a:spcBef>
              <a:spcAft>
                <a:spcPts val="0"/>
              </a:spcAft>
              <a:buClr>
                <a:schemeClr val="dk1"/>
              </a:buClr>
              <a:buSzPts val="4000"/>
              <a:buFont typeface="Calibri"/>
              <a:buNone/>
            </a:pPr>
            <a:r>
              <a:t/>
            </a:r>
            <a:endParaRPr b="1" sz="4000">
              <a:solidFill>
                <a:srgbClr val="E5B8B7"/>
              </a:solidFill>
              <a:latin typeface="Calibri"/>
              <a:ea typeface="Calibri"/>
              <a:cs typeface="Calibri"/>
              <a:sym typeface="Calibri"/>
            </a:endParaRPr>
          </a:p>
          <a:p>
            <a:pPr indent="0" lvl="8" marL="85725" marR="0" rtl="0" algn="l">
              <a:lnSpc>
                <a:spcPct val="154062"/>
              </a:lnSpc>
              <a:spcBef>
                <a:spcPts val="800"/>
              </a:spcBef>
              <a:spcAft>
                <a:spcPts val="0"/>
              </a:spcAft>
              <a:buNone/>
            </a:pPr>
            <a:r>
              <a:rPr b="1" i="0" lang="en-US" sz="3200" u="none" cap="none" strike="noStrike">
                <a:solidFill>
                  <a:srgbClr val="FFFFFF"/>
                </a:solidFill>
                <a:latin typeface="Poppins"/>
                <a:ea typeface="Poppins"/>
                <a:cs typeface="Poppins"/>
                <a:sym typeface="Poppins"/>
              </a:rPr>
              <a:t>Projekto Nr. </a:t>
            </a:r>
            <a:r>
              <a:rPr b="1" i="0" lang="en-US" sz="3200" u="none" cap="none" strike="noStrike">
                <a:solidFill>
                  <a:srgbClr val="FFFFFF"/>
                </a:solidFill>
                <a:latin typeface="Poppins"/>
                <a:ea typeface="Poppins"/>
                <a:cs typeface="Poppins"/>
                <a:sym typeface="Poppins"/>
              </a:rPr>
              <a:t>101191101</a:t>
            </a:r>
            <a:endParaRPr/>
          </a:p>
          <a:p>
            <a:pPr indent="0" lvl="8" marL="85725" marR="0" rtl="0" algn="l">
              <a:lnSpc>
                <a:spcPct val="154062"/>
              </a:lnSpc>
              <a:spcBef>
                <a:spcPts val="0"/>
              </a:spcBef>
              <a:spcAft>
                <a:spcPts val="0"/>
              </a:spcAft>
              <a:buNone/>
            </a:pPr>
            <a:r>
              <a:rPr b="1" i="0" lang="en-US" sz="3200" u="none" cap="none" strike="noStrike">
                <a:solidFill>
                  <a:srgbClr val="FFFFFF"/>
                </a:solidFill>
                <a:latin typeface="Poppins"/>
                <a:ea typeface="Poppins"/>
                <a:cs typeface="Poppins"/>
                <a:sym typeface="Poppins"/>
              </a:rPr>
              <a:t>Renginio data: </a:t>
            </a:r>
            <a:r>
              <a:rPr b="1" i="0" lang="en-US" sz="3200" u="none" cap="none" strike="noStrike">
                <a:solidFill>
                  <a:srgbClr val="FFFFFF"/>
                </a:solidFill>
                <a:latin typeface="Poppins"/>
                <a:ea typeface="Poppins"/>
                <a:cs typeface="Poppins"/>
                <a:sym typeface="Poppins"/>
              </a:rPr>
              <a:t>2026 02 20</a:t>
            </a:r>
            <a:endParaRPr/>
          </a:p>
          <a:p>
            <a:pPr indent="0" lvl="1" marL="380182" marR="0" rtl="0" algn="l">
              <a:lnSpc>
                <a:spcPct val="154062"/>
              </a:lnSpc>
              <a:spcBef>
                <a:spcPts val="0"/>
              </a:spcBef>
              <a:spcAft>
                <a:spcPts val="0"/>
              </a:spcAft>
              <a:buNone/>
            </a:pPr>
            <a:r>
              <a:t/>
            </a:r>
            <a:endParaRPr b="1" i="0" sz="3200" u="none" cap="none" strike="noStrike">
              <a:solidFill>
                <a:srgbClr val="FFFFFF"/>
              </a:solidFill>
              <a:latin typeface="Poppins"/>
              <a:ea typeface="Poppins"/>
              <a:cs typeface="Poppins"/>
              <a:sym typeface="Poppi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descr="A blue text on a black background&#10;&#10;AI-generated content may be incorrect." id="202" name="Google Shape;202;p10"/>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203" name="Google Shape;203;p10"/>
          <p:cNvSpPr txBox="1"/>
          <p:nvPr/>
        </p:nvSpPr>
        <p:spPr>
          <a:xfrm>
            <a:off x="1298983" y="3178786"/>
            <a:ext cx="14782800" cy="42473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chemeClr val="lt1"/>
                </a:solidFill>
                <a:latin typeface="Calibri"/>
                <a:ea typeface="Calibri"/>
                <a:cs typeface="Calibri"/>
                <a:sym typeface="Calibri"/>
              </a:rPr>
              <a:t>Įsivaizduokite save šioje situacijoje. Kaip, jūsų manymu, būtumėte reagavę?</a:t>
            </a:r>
            <a:endParaRPr/>
          </a:p>
          <a:p>
            <a:pPr indent="0" lvl="0" marL="0" marR="0" rtl="0" algn="l">
              <a:spcBef>
                <a:spcPts val="0"/>
              </a:spcBef>
              <a:spcAft>
                <a:spcPts val="0"/>
              </a:spcAft>
              <a:buNone/>
            </a:pPr>
            <a:br>
              <a:rPr b="1" lang="en-US" sz="3000">
                <a:solidFill>
                  <a:schemeClr val="lt1"/>
                </a:solidFill>
                <a:latin typeface="Calibri"/>
                <a:ea typeface="Calibri"/>
                <a:cs typeface="Calibri"/>
                <a:sym typeface="Calibri"/>
              </a:rPr>
            </a:br>
            <a:r>
              <a:rPr lang="en-US" sz="3000">
                <a:solidFill>
                  <a:schemeClr val="lt1"/>
                </a:solidFill>
                <a:latin typeface="Calibri"/>
                <a:ea typeface="Calibri"/>
                <a:cs typeface="Calibri"/>
                <a:sym typeface="Calibri"/>
              </a:rPr>
              <a:t>a) Būčiau reagavęs(-usi) taip pačiai, nes turiu teisę į tokius klausimus neatsakyti.</a:t>
            </a:r>
            <a:endParaRPr/>
          </a:p>
          <a:p>
            <a:pPr indent="0" lvl="0" marL="0" marR="0" rtl="0" algn="l">
              <a:spcBef>
                <a:spcPts val="0"/>
              </a:spcBef>
              <a:spcAft>
                <a:spcPts val="0"/>
              </a:spcAft>
              <a:buNone/>
            </a:pPr>
            <a:br>
              <a:rPr lang="en-US" sz="3000">
                <a:solidFill>
                  <a:schemeClr val="lt1"/>
                </a:solidFill>
                <a:latin typeface="Calibri"/>
                <a:ea typeface="Calibri"/>
                <a:cs typeface="Calibri"/>
                <a:sym typeface="Calibri"/>
              </a:rPr>
            </a:br>
            <a:r>
              <a:rPr lang="en-US" sz="3000">
                <a:solidFill>
                  <a:schemeClr val="lt1"/>
                </a:solidFill>
                <a:latin typeface="Calibri"/>
                <a:ea typeface="Calibri"/>
                <a:cs typeface="Calibri"/>
                <a:sym typeface="Calibri"/>
              </a:rPr>
              <a:t>b) Būčiau išėjęs(-usi) iš pokalbio – nenorėčiau dirbti įmonėje, kur taikoma tokia praktika.</a:t>
            </a:r>
            <a:endParaRPr/>
          </a:p>
          <a:p>
            <a:pPr indent="0" lvl="0" marL="0" marR="0" rtl="0" algn="l">
              <a:spcBef>
                <a:spcPts val="0"/>
              </a:spcBef>
              <a:spcAft>
                <a:spcPts val="0"/>
              </a:spcAft>
              <a:buNone/>
            </a:pPr>
            <a:br>
              <a:rPr lang="en-US" sz="3000">
                <a:solidFill>
                  <a:schemeClr val="lt1"/>
                </a:solidFill>
                <a:latin typeface="Calibri"/>
                <a:ea typeface="Calibri"/>
                <a:cs typeface="Calibri"/>
                <a:sym typeface="Calibri"/>
              </a:rPr>
            </a:br>
            <a:r>
              <a:rPr lang="en-US" sz="3000">
                <a:solidFill>
                  <a:schemeClr val="lt1"/>
                </a:solidFill>
                <a:latin typeface="Calibri"/>
                <a:ea typeface="Calibri"/>
                <a:cs typeface="Calibri"/>
                <a:sym typeface="Calibri"/>
              </a:rPr>
              <a:t>c) Galbūt būčiau pamelavęs(-usi) – jei įmonė elgiasi nesąžiningai, turiu teisę apsisaugoti.</a:t>
            </a:r>
            <a:endParaRPr/>
          </a:p>
          <a:p>
            <a:pPr indent="0" lvl="0" marL="0" marR="0" rtl="0" algn="l">
              <a:spcBef>
                <a:spcPts val="0"/>
              </a:spcBef>
              <a:spcAft>
                <a:spcPts val="0"/>
              </a:spcAft>
              <a:buNone/>
            </a:pPr>
            <a:br>
              <a:rPr lang="en-US" sz="3000">
                <a:solidFill>
                  <a:schemeClr val="lt1"/>
                </a:solidFill>
                <a:latin typeface="Calibri"/>
                <a:ea typeface="Calibri"/>
                <a:cs typeface="Calibri"/>
                <a:sym typeface="Calibri"/>
              </a:rPr>
            </a:br>
            <a:r>
              <a:rPr lang="en-US" sz="3000">
                <a:solidFill>
                  <a:schemeClr val="lt1"/>
                </a:solidFill>
                <a:latin typeface="Calibri"/>
                <a:ea typeface="Calibri"/>
                <a:cs typeface="Calibri"/>
                <a:sym typeface="Calibri"/>
              </a:rPr>
              <a:t>d) Būčiau atsakęs(-usi) nuoširdžiai, nepaisydamas(-a) galimų pasekmių.</a:t>
            </a:r>
            <a:endParaRPr/>
          </a:p>
        </p:txBody>
      </p:sp>
      <p:sp>
        <p:nvSpPr>
          <p:cNvPr id="204" name="Google Shape;204;p10"/>
          <p:cNvSpPr/>
          <p:nvPr/>
        </p:nvSpPr>
        <p:spPr>
          <a:xfrm>
            <a:off x="7086600" y="1149092"/>
            <a:ext cx="4332404" cy="707886"/>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lt1"/>
              </a:buClr>
              <a:buSzPts val="4000"/>
              <a:buFont typeface="Calibri"/>
              <a:buAutoNum type="arabicPeriod"/>
            </a:pPr>
            <a:r>
              <a:rPr b="1" lang="en-US" sz="4000">
                <a:solidFill>
                  <a:schemeClr val="lt1"/>
                </a:solidFill>
                <a:latin typeface="Calibri"/>
                <a:ea typeface="Calibri"/>
                <a:cs typeface="Calibri"/>
                <a:sym typeface="Calibri"/>
              </a:rPr>
              <a:t>DARBO POKALBIS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descr="A blue text on a black background&#10;&#10;AI-generated content may be incorrect." id="213" name="Google Shape;213;p11"/>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214" name="Google Shape;214;p11"/>
          <p:cNvSpPr txBox="1"/>
          <p:nvPr/>
        </p:nvSpPr>
        <p:spPr>
          <a:xfrm>
            <a:off x="2286000" y="3314700"/>
            <a:ext cx="14782800" cy="29546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PAAIŠKINIMAS: </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Nėra vieno teisingo būdo reaguoti į diskriminaciją – kiekvieno žmogaus pasirinkimas priklauso nuo jo situacijos. Svarbiausia žinoti, kad tokie klausimai yra neteisėti ir nesąžiningi. Įdarbinimas turėtų būti grindžiamas tik jūsų gebėjimu atlikti darbą.</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descr="A blue text on a black background&#10;&#10;AI-generated content may be incorrect." id="223" name="Google Shape;223;p12"/>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224" name="Google Shape;224;p12"/>
          <p:cNvSpPr txBox="1"/>
          <p:nvPr/>
        </p:nvSpPr>
        <p:spPr>
          <a:xfrm>
            <a:off x="1298983" y="3178786"/>
            <a:ext cx="14782800"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chemeClr val="lt1"/>
                </a:solidFill>
                <a:latin typeface="Calibri"/>
                <a:ea typeface="Calibri"/>
                <a:cs typeface="Calibri"/>
                <a:sym typeface="Calibri"/>
              </a:rPr>
              <a:t>Ar teisėta atsisakyti pakelti darbuotoją dėl jos nėštumo ar numanomo ateities užimtumo dėl tėvystės?</a:t>
            </a:r>
            <a:endParaRPr/>
          </a:p>
          <a:p>
            <a:pPr indent="-323850" lvl="0" marL="514350" marR="0" rtl="0" algn="l">
              <a:spcBef>
                <a:spcPts val="0"/>
              </a:spcBef>
              <a:spcAft>
                <a:spcPts val="0"/>
              </a:spcAft>
              <a:buClr>
                <a:schemeClr val="dk1"/>
              </a:buClr>
              <a:buSzPts val="3000"/>
              <a:buFont typeface="Calibri"/>
              <a:buNone/>
            </a:pPr>
            <a:r>
              <a:t/>
            </a:r>
            <a:endParaRPr b="1"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Taip, jei darbas reikalauja visiško užimtumo.</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Ne, diskriminacija dėl nėštumo yra neteisėta.</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Tai priklauso nuo įmonės politikos.</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d)	Tik tuo atveju, jei darbuotoja neatskleidė savo motinystės atostogų planų.</a:t>
            </a:r>
            <a:endParaRPr/>
          </a:p>
        </p:txBody>
      </p:sp>
      <p:sp>
        <p:nvSpPr>
          <p:cNvPr id="225" name="Google Shape;225;p12"/>
          <p:cNvSpPr/>
          <p:nvPr/>
        </p:nvSpPr>
        <p:spPr>
          <a:xfrm>
            <a:off x="7086600" y="1149092"/>
            <a:ext cx="426161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2. PAAUKŠTINIMAS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descr="A blue text on a black background&#10;&#10;AI-generated content may be incorrect." id="234" name="Google Shape;234;p13"/>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235" name="Google Shape;235;p13"/>
          <p:cNvSpPr txBox="1"/>
          <p:nvPr/>
        </p:nvSpPr>
        <p:spPr>
          <a:xfrm>
            <a:off x="2286000" y="3314700"/>
            <a:ext cx="14782800" cy="22159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PAAIŠKINIMAS: </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Diskriminacija dėl nėštumo yra neteisėta pagal ES teisę ir daugelio šalių nacionalinę teisę. Darbdaviai negali atsisakyti paaukštinti darbuotoją dėl prielaidų apie tėvystės pareigas.</a:t>
            </a:r>
            <a:endParaRPr sz="18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pic>
        <p:nvPicPr>
          <p:cNvPr descr="A blue text on a black background&#10;&#10;AI-generated content may be incorrect." id="244" name="Google Shape;244;p14"/>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245" name="Google Shape;245;p14"/>
          <p:cNvSpPr txBox="1"/>
          <p:nvPr/>
        </p:nvSpPr>
        <p:spPr>
          <a:xfrm>
            <a:off x="1298983" y="3178786"/>
            <a:ext cx="14782800" cy="517064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chemeClr val="lt1"/>
                </a:solidFill>
                <a:latin typeface="Calibri"/>
                <a:ea typeface="Calibri"/>
                <a:cs typeface="Calibri"/>
                <a:sym typeface="Calibri"/>
              </a:rPr>
              <a:t>Kokie dvigubi standartai matomi vadovo vertinime Anos ir Tomaszo atžvilgiu?</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Vadovas daro prielaidą, kad moterys, turinčios vaikų, bus mažiau atsidavusios darbui, tačiau to paties standarto netaiko vyrams darbuotojams.</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b) Vadovas lanksčias darbo valandas siūlo tik naujiems darbuotojams.</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c) Vadovas paaukština pareigose remdamasis darbo stažu, o ne dabartiniais darbo rezultatais.</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d) Dvigubų standartų nėra – Anna dėl atostogų neturi teisės į paaukštinimą.</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p:txBody>
      </p:sp>
      <p:sp>
        <p:nvSpPr>
          <p:cNvPr id="246" name="Google Shape;246;p14"/>
          <p:cNvSpPr/>
          <p:nvPr/>
        </p:nvSpPr>
        <p:spPr>
          <a:xfrm>
            <a:off x="7086600" y="1149092"/>
            <a:ext cx="426161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2. PAAUKŠTINIMAS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descr="A blue text on a black background&#10;&#10;AI-generated content may be incorrect." id="255" name="Google Shape;255;p15"/>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256" name="Google Shape;256;p15"/>
          <p:cNvSpPr txBox="1"/>
          <p:nvPr/>
        </p:nvSpPr>
        <p:spPr>
          <a:xfrm>
            <a:off x="2286000" y="3314700"/>
            <a:ext cx="14782800"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PAAIŠKINIMAS: </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Dažnai manoma, kad moterys, tapusios motinomis, yra mažiau atsidavusios darbui, o vyrai taip vertinami nėra. Paaukštinimas pareigose turėtų būti grindžiamas įrodytais įgūdžiais, o ne prielaidomis apie lyčių vaidmenis.</a:t>
            </a:r>
            <a:endParaRPr sz="18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descr="A blue text on a black background&#10;&#10;AI-generated content may be incorrect." id="265" name="Google Shape;265;p16"/>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266" name="Google Shape;266;p16"/>
          <p:cNvSpPr txBox="1"/>
          <p:nvPr/>
        </p:nvSpPr>
        <p:spPr>
          <a:xfrm>
            <a:off x="1298983" y="3178786"/>
            <a:ext cx="14782800"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chemeClr val="lt1"/>
                </a:solidFill>
                <a:latin typeface="Calibri"/>
                <a:ea typeface="Calibri"/>
                <a:cs typeface="Calibri"/>
                <a:sym typeface="Calibri"/>
              </a:rPr>
              <a:t>Kurios iš šių prielaidų vadovo elgesyje atspindi šališkumą ar diskriminaciją?</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Prielaida, kad darbuotoja negrįš iš motinystės atostogų.</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Lankstaus darbo grafiko siūlymas tik nėščioms darbuotojoms.</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Paaukštinimo nesuteikimas dėl numatomų ateities nebuvimų darbe.</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d)	Visi išvardyti.</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p:txBody>
      </p:sp>
      <p:sp>
        <p:nvSpPr>
          <p:cNvPr id="267" name="Google Shape;267;p16"/>
          <p:cNvSpPr/>
          <p:nvPr/>
        </p:nvSpPr>
        <p:spPr>
          <a:xfrm>
            <a:off x="7086600" y="1149092"/>
            <a:ext cx="426161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2. PAAUKŠTINIMAS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descr="A blue text on a black background&#10;&#10;AI-generated content may be incorrect." id="276" name="Google Shape;276;p17"/>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277" name="Google Shape;277;p17"/>
          <p:cNvSpPr txBox="1"/>
          <p:nvPr/>
        </p:nvSpPr>
        <p:spPr>
          <a:xfrm>
            <a:off x="2286000" y="3314700"/>
            <a:ext cx="14782800" cy="22159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PAAIŠKINIMAS: </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Visi šie veiksmai atspindi šališkumą ir yra potencialiai diskriminaciniai. Sprendimai turi būti grindžiami įgūdžiais ir darbo rezultatais, o ne prielaidomis apie asmeninį gyvenimą.</a:t>
            </a:r>
            <a:endParaRPr sz="18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pic>
        <p:nvPicPr>
          <p:cNvPr descr="A blue text on a black background&#10;&#10;AI-generated content may be incorrect." id="286" name="Google Shape;286;p18"/>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287" name="Google Shape;287;p18"/>
          <p:cNvSpPr txBox="1"/>
          <p:nvPr/>
        </p:nvSpPr>
        <p:spPr>
          <a:xfrm>
            <a:off x="1298983" y="3178786"/>
            <a:ext cx="14782800"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chemeClr val="lt1"/>
                </a:solidFill>
                <a:latin typeface="Calibri"/>
                <a:ea typeface="Calibri"/>
                <a:cs typeface="Calibri"/>
                <a:sym typeface="Calibri"/>
              </a:rPr>
              <a:t>Įsivaizduokite save Anos vietoje. Ką, jūsų manymu, būtumėte padarę?</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Reaguočiu taip, kaip Ana – turiu teisę išsakyti savo nuomonę.</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Būčiau išėjęs – nenorėčiau dirbti tokioje įmonėje.</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Galbūt būčiau tylėjusi, nes nenorėčiau rizikuoti konfliktu ar prarasti darbo.</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Būčiau tyliai sutikusi ir ieškojusi kitų galimybių.</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p:txBody>
      </p:sp>
      <p:sp>
        <p:nvSpPr>
          <p:cNvPr id="288" name="Google Shape;288;p18"/>
          <p:cNvSpPr/>
          <p:nvPr/>
        </p:nvSpPr>
        <p:spPr>
          <a:xfrm>
            <a:off x="7086600" y="1149092"/>
            <a:ext cx="426161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2. PAAUKŠTINIMAS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descr="A blue text on a black background&#10;&#10;AI-generated content may be incorrect." id="297" name="Google Shape;297;p19"/>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298" name="Google Shape;298;p19"/>
          <p:cNvSpPr txBox="1"/>
          <p:nvPr/>
        </p:nvSpPr>
        <p:spPr>
          <a:xfrm>
            <a:off x="2286000" y="3314700"/>
            <a:ext cx="14782800"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PAAIŠKINIMAS: </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Kiekvienas žmogus skirtingai reaguoja susidūręs su diskriminacija. Svarbu suprasti, kad prielaidos apie nėštumą ar tėvystę niekada neturėtų daryti įtakos jūsų karjerai – tai neteisinga ir neteisėta.</a:t>
            </a:r>
            <a:endParaRPr sz="18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grpSp>
        <p:nvGrpSpPr>
          <p:cNvPr id="115" name="Google Shape;115;p2"/>
          <p:cNvGrpSpPr/>
          <p:nvPr/>
        </p:nvGrpSpPr>
        <p:grpSpPr>
          <a:xfrm>
            <a:off x="13106400" y="2029767"/>
            <a:ext cx="4253936" cy="6202292"/>
            <a:chOff x="0" y="-152400"/>
            <a:chExt cx="5671915" cy="8269723"/>
          </a:xfrm>
        </p:grpSpPr>
        <p:sp>
          <p:nvSpPr>
            <p:cNvPr id="116" name="Google Shape;116;p2"/>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7" name="Google Shape;117;p2"/>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118" name="Google Shape;118;p2"/>
          <p:cNvSpPr txBox="1"/>
          <p:nvPr/>
        </p:nvSpPr>
        <p:spPr>
          <a:xfrm>
            <a:off x="5715000" y="190500"/>
            <a:ext cx="7082670" cy="1469890"/>
          </a:xfrm>
          <a:prstGeom prst="rect">
            <a:avLst/>
          </a:prstGeom>
          <a:noFill/>
          <a:ln>
            <a:noFill/>
          </a:ln>
        </p:spPr>
        <p:txBody>
          <a:bodyPr anchorCtr="0" anchor="t" bIns="0" lIns="0" spcFirstLastPara="1" rIns="0" wrap="square" tIns="0">
            <a:spAutoFit/>
          </a:bodyPr>
          <a:lstStyle/>
          <a:p>
            <a:pPr indent="0" lvl="0" marL="0" marR="0" rtl="0" algn="ctr">
              <a:lnSpc>
                <a:spcPct val="200292"/>
              </a:lnSpc>
              <a:spcBef>
                <a:spcPts val="0"/>
              </a:spcBef>
              <a:spcAft>
                <a:spcPts val="0"/>
              </a:spcAft>
              <a:buNone/>
            </a:pPr>
            <a:r>
              <a:rPr lang="en-US" sz="6500">
                <a:solidFill>
                  <a:srgbClr val="FFFFFF"/>
                </a:solidFill>
                <a:latin typeface="Arial Black"/>
                <a:ea typeface="Arial Black"/>
                <a:cs typeface="Arial Black"/>
                <a:sym typeface="Arial Black"/>
              </a:rPr>
              <a:t>EK APKLAUSA</a:t>
            </a:r>
            <a:endParaRPr sz="6500">
              <a:solidFill>
                <a:srgbClr val="FFFFFF"/>
              </a:solidFill>
              <a:latin typeface="Arial Black"/>
              <a:ea typeface="Arial Black"/>
              <a:cs typeface="Arial Black"/>
              <a:sym typeface="Arial Black"/>
            </a:endParaRPr>
          </a:p>
        </p:txBody>
      </p:sp>
      <p:sp>
        <p:nvSpPr>
          <p:cNvPr id="119" name="Google Shape;119;p2"/>
          <p:cNvSpPr/>
          <p:nvPr/>
        </p:nvSpPr>
        <p:spPr>
          <a:xfrm>
            <a:off x="152400" y="114300"/>
            <a:ext cx="4641508" cy="4641508"/>
          </a:xfrm>
          <a:custGeom>
            <a:rect b="b" l="l" r="r" t="t"/>
            <a:pathLst>
              <a:path extrusionOk="0" h="4641508" w="4641508">
                <a:moveTo>
                  <a:pt x="0" y="0"/>
                </a:moveTo>
                <a:lnTo>
                  <a:pt x="4641508" y="0"/>
                </a:lnTo>
                <a:lnTo>
                  <a:pt x="4641508" y="4641508"/>
                </a:lnTo>
                <a:lnTo>
                  <a:pt x="0" y="464150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0" name="Google Shape;120;p2"/>
          <p:cNvSpPr txBox="1"/>
          <p:nvPr/>
        </p:nvSpPr>
        <p:spPr>
          <a:xfrm>
            <a:off x="5715000" y="1988439"/>
            <a:ext cx="11353800"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Calibri"/>
                <a:ea typeface="Calibri"/>
                <a:cs typeface="Calibri"/>
                <a:sym typeface="Calibri"/>
              </a:rPr>
              <a:t>Teisingumo, teisių ir vertybių (CERV) </a:t>
            </a:r>
            <a:endParaRPr/>
          </a:p>
          <a:p>
            <a:pPr indent="0" lvl="0" marL="0" marR="0" rtl="0" algn="l">
              <a:spcBef>
                <a:spcPts val="0"/>
              </a:spcBef>
              <a:spcAft>
                <a:spcPts val="0"/>
              </a:spcAft>
              <a:buNone/>
            </a:pPr>
            <a:r>
              <a:rPr b="1" lang="en-US" sz="3600">
                <a:solidFill>
                  <a:schemeClr val="lt1"/>
                </a:solidFill>
                <a:latin typeface="Calibri"/>
                <a:ea typeface="Calibri"/>
                <a:cs typeface="Calibri"/>
                <a:sym typeface="Calibri"/>
              </a:rPr>
              <a:t>programa prašo dalyvauti  tyrime </a:t>
            </a:r>
            <a:endParaRPr b="1" sz="3600">
              <a:solidFill>
                <a:schemeClr val="lt1"/>
              </a:solidFill>
              <a:latin typeface="Calibri"/>
              <a:ea typeface="Calibri"/>
              <a:cs typeface="Calibri"/>
              <a:sym typeface="Calibri"/>
            </a:endParaRPr>
          </a:p>
        </p:txBody>
      </p:sp>
      <p:pic>
        <p:nvPicPr>
          <p:cNvPr descr="A blue text on a black background&#10;&#10;AI-generated content may be incorrect." id="121" name="Google Shape;121;p2"/>
          <p:cNvPicPr preferRelativeResize="0"/>
          <p:nvPr/>
        </p:nvPicPr>
        <p:blipFill rotWithShape="1">
          <a:blip r:embed="rId5">
            <a:alphaModFix/>
          </a:blip>
          <a:srcRect b="0" l="0" r="0" t="0"/>
          <a:stretch/>
        </p:blipFill>
        <p:spPr>
          <a:xfrm>
            <a:off x="685800" y="8420100"/>
            <a:ext cx="6404521" cy="1469890"/>
          </a:xfrm>
          <a:prstGeom prst="rect">
            <a:avLst/>
          </a:prstGeom>
          <a:noFill/>
          <a:ln>
            <a:noFill/>
          </a:ln>
        </p:spPr>
      </p:pic>
      <p:sp>
        <p:nvSpPr>
          <p:cNvPr id="122" name="Google Shape;122;p2"/>
          <p:cNvSpPr txBox="1"/>
          <p:nvPr/>
        </p:nvSpPr>
        <p:spPr>
          <a:xfrm>
            <a:off x="228600" y="5600700"/>
            <a:ext cx="12058650" cy="721736"/>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563C1"/>
              </a:buClr>
              <a:buSzPts val="4000"/>
              <a:buFont typeface="Calibri"/>
              <a:buNone/>
            </a:pPr>
            <a:r>
              <a:rPr lang="en-US" sz="4000" u="sng">
                <a:solidFill>
                  <a:srgbClr val="0563C1"/>
                </a:solidFill>
                <a:latin typeface="Calibri"/>
                <a:ea typeface="Calibri"/>
                <a:cs typeface="Calibri"/>
                <a:sym typeface="Calibri"/>
                <a:hlinkClick r:id="rId6">
                  <a:extLst>
                    <a:ext uri="{A12FA001-AC4F-418D-AE19-62706E023703}">
                      <ahyp:hlinkClr val="tx"/>
                    </a:ext>
                  </a:extLst>
                </a:hlinkClick>
              </a:rPr>
              <a:t>https://ec.europa.eu/eusurvey/runner/CERV_2021-2027</a:t>
            </a:r>
            <a:endParaRPr sz="40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pic>
        <p:nvPicPr>
          <p:cNvPr descr="A blue text on a black background&#10;&#10;AI-generated content may be incorrect." id="307" name="Google Shape;307;p20"/>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308" name="Google Shape;308;p20"/>
          <p:cNvSpPr txBox="1"/>
          <p:nvPr/>
        </p:nvSpPr>
        <p:spPr>
          <a:xfrm>
            <a:off x="1298983" y="3178786"/>
            <a:ext cx="14782800" cy="517064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chemeClr val="lt1"/>
                </a:solidFill>
                <a:latin typeface="Calibri"/>
                <a:ea typeface="Calibri"/>
                <a:cs typeface="Calibri"/>
                <a:sym typeface="Calibri"/>
              </a:rPr>
              <a:t>Ar problematiška tikėtis, kad vienas partneris atliks didžiąją dalį namų ruošos darbų, net jei jis „tai daro geriau”?</a:t>
            </a:r>
            <a:endParaRPr/>
          </a:p>
          <a:p>
            <a:pPr indent="-323850" lvl="0" marL="514350" marR="0" rtl="0" algn="l">
              <a:spcBef>
                <a:spcPts val="0"/>
              </a:spcBef>
              <a:spcAft>
                <a:spcPts val="0"/>
              </a:spcAft>
              <a:buClr>
                <a:schemeClr val="dk1"/>
              </a:buClr>
              <a:buSzPts val="3000"/>
              <a:buFont typeface="Calibri"/>
              <a:buNone/>
            </a:pPr>
            <a:r>
              <a:t/>
            </a:r>
            <a:endParaRPr b="1"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Taip, nes tai stiprina stereotipus ir nulemia nevienodą darbų pasiskirstymą.</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b) Tai nėra problemiška, nes taip namų ūkis veikia efektyviau.</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c) Ne, nes tai leidžia žmonėms susitelkti į tai, kas jiems sekasi geriausiai.</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d) Ne, nes tai geriau nei versti žmones atlikti užduotis.</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p:txBody>
      </p:sp>
      <p:sp>
        <p:nvSpPr>
          <p:cNvPr id="309" name="Google Shape;309;p20"/>
          <p:cNvSpPr/>
          <p:nvPr/>
        </p:nvSpPr>
        <p:spPr>
          <a:xfrm>
            <a:off x="7086600" y="1149092"/>
            <a:ext cx="376109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3. NAMŲ RUOŠA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pic>
        <p:nvPicPr>
          <p:cNvPr descr="A blue text on a black background&#10;&#10;AI-generated content may be incorrect." id="318" name="Google Shape;318;p21"/>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319" name="Google Shape;319;p21"/>
          <p:cNvSpPr txBox="1"/>
          <p:nvPr/>
        </p:nvSpPr>
        <p:spPr>
          <a:xfrm>
            <a:off x="2286000" y="3314700"/>
            <a:ext cx="14782800"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PAAIŠKINIMAS: </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Dažnai tikimasi, kad moteris geriau atlieka namų ruošos darbus, jei ji juos nuolat daro. Tačiau „geresni įgūdžiai“ nėra pateisinimas tęsti tokį pasiskirstymą — tai veikiau parodo, kiek atsakomybės yra nesubalansuotos ir kaip skubiai tai reikia keisti.</a:t>
            </a:r>
            <a:endParaRPr sz="18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pic>
        <p:nvPicPr>
          <p:cNvPr descr="A blue text on a black background&#10;&#10;AI-generated content may be incorrect." id="328" name="Google Shape;328;p22"/>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329" name="Google Shape;329;p22"/>
          <p:cNvSpPr txBox="1"/>
          <p:nvPr/>
        </p:nvSpPr>
        <p:spPr>
          <a:xfrm>
            <a:off x="1298983" y="3178786"/>
            <a:ext cx="14782800" cy="563231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chemeClr val="lt1"/>
                </a:solidFill>
                <a:latin typeface="Calibri"/>
                <a:ea typeface="Calibri"/>
                <a:cs typeface="Calibri"/>
                <a:sym typeface="Calibri"/>
              </a:rPr>
              <a:t>Ar partnerio reakcija „Oho, nusiramink, nesinervuok…“ ir pajuokavimas buvo tinkamas atsakas?</a:t>
            </a:r>
            <a:endParaRPr/>
          </a:p>
          <a:p>
            <a:pPr indent="-323850" lvl="0" marL="514350" marR="0" rtl="0" algn="l">
              <a:spcBef>
                <a:spcPts val="0"/>
              </a:spcBef>
              <a:spcAft>
                <a:spcPts val="0"/>
              </a:spcAft>
              <a:buClr>
                <a:schemeClr val="dk1"/>
              </a:buClr>
              <a:buSzPts val="3000"/>
              <a:buFont typeface="Calibri"/>
              <a:buNone/>
            </a:pPr>
            <a:r>
              <a:t/>
            </a:r>
            <a:endParaRPr b="1"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Taip. Gal tai ir nebuvo labai mandagu, bet jis tiesiog bandė suvaldyti situaciją, kad išvengtų konflikto.</a:t>
            </a:r>
            <a:endParaRPr/>
          </a:p>
          <a:p>
            <a:pPr indent="-323850" lvl="0" marL="514350" marR="0" rtl="0" algn="l">
              <a:spcBef>
                <a:spcPts val="0"/>
              </a:spcBef>
              <a:spcAft>
                <a:spcPts val="0"/>
              </a:spcAft>
              <a:buClr>
                <a:schemeClr val="dk1"/>
              </a:buClr>
              <a:buSzPts val="3000"/>
              <a:buFont typeface="Calibri"/>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Taip, jis tiesiog bandė praskaidrinti nuotaiką.</a:t>
            </a:r>
            <a:endParaRPr/>
          </a:p>
          <a:p>
            <a:pPr indent="-323850" lvl="0" marL="514350" marR="0" rtl="0" algn="l">
              <a:spcBef>
                <a:spcPts val="0"/>
              </a:spcBef>
              <a:spcAft>
                <a:spcPts val="0"/>
              </a:spcAft>
              <a:buClr>
                <a:schemeClr val="dk1"/>
              </a:buClr>
              <a:buSzPts val="3000"/>
              <a:buFont typeface="Calibri"/>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Ne, nes tai nuvertina jos pagrįstą nusivylimą ir sukuria įspūdį, kad ji yra neracionali.</a:t>
            </a:r>
            <a:endParaRPr/>
          </a:p>
          <a:p>
            <a:pPr indent="-323850" lvl="0" marL="514350" marR="0" rtl="0" algn="l">
              <a:spcBef>
                <a:spcPts val="0"/>
              </a:spcBef>
              <a:spcAft>
                <a:spcPts val="0"/>
              </a:spcAft>
              <a:buClr>
                <a:schemeClr val="dk1"/>
              </a:buClr>
              <a:buSzPts val="3000"/>
              <a:buFont typeface="Calibri"/>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Ne, tačiau tai buvo normali reakcija, kadangi patirtą stresą darbe ji išlieja ant jo.</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p:txBody>
      </p:sp>
      <p:sp>
        <p:nvSpPr>
          <p:cNvPr id="330" name="Google Shape;330;p22"/>
          <p:cNvSpPr/>
          <p:nvPr/>
        </p:nvSpPr>
        <p:spPr>
          <a:xfrm>
            <a:off x="7086600" y="1149092"/>
            <a:ext cx="376109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3. NAMŲ RUOŠA</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pic>
        <p:nvPicPr>
          <p:cNvPr descr="A blue text on a black background&#10;&#10;AI-generated content may be incorrect." id="339" name="Google Shape;339;p23"/>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340" name="Google Shape;340;p23"/>
          <p:cNvSpPr txBox="1"/>
          <p:nvPr/>
        </p:nvSpPr>
        <p:spPr>
          <a:xfrm>
            <a:off x="2286000" y="3314700"/>
            <a:ext cx="14782800" cy="22159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PAAIŠKINIMAS: </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Teigdamas, kad ji yra „pernelyg emocinga“, jis nuvertina jos jausmus. Tai gali dar labiau pabloginti situaciją, ypač tais atvejais, kai jai jau tenka nesąžiningai didelė namų ruošos našta.</a:t>
            </a:r>
            <a:endParaRPr sz="18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pic>
        <p:nvPicPr>
          <p:cNvPr descr="A blue text on a black background&#10;&#10;AI-generated content may be incorrect." id="349" name="Google Shape;349;p24"/>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350" name="Google Shape;350;p24"/>
          <p:cNvSpPr txBox="1"/>
          <p:nvPr/>
        </p:nvSpPr>
        <p:spPr>
          <a:xfrm>
            <a:off x="1298983" y="3178786"/>
            <a:ext cx="14782800"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chemeClr val="lt1"/>
                </a:solidFill>
                <a:latin typeface="Calibri"/>
                <a:ea typeface="Calibri"/>
                <a:cs typeface="Calibri"/>
                <a:sym typeface="Calibri"/>
              </a:rPr>
              <a:t>Ar problematiška, kad partneris pokalbio viduryje atsiliepė telefonu?</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Ne, būtų nemandagu draugams neatsiliepti.</a:t>
            </a:r>
            <a:endParaRPr/>
          </a:p>
          <a:p>
            <a:pPr indent="-323850" lvl="0" marL="514350" marR="0" rtl="0" algn="l">
              <a:spcBef>
                <a:spcPts val="0"/>
              </a:spcBef>
              <a:spcAft>
                <a:spcPts val="0"/>
              </a:spcAft>
              <a:buClr>
                <a:schemeClr val="dk1"/>
              </a:buClr>
              <a:buSzPts val="3000"/>
              <a:buFont typeface="Calibri"/>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Taip, nes jis turėjo tinkamai pagrįsti, kodėl neturėtų lyginti drabužių.</a:t>
            </a:r>
            <a:endParaRPr/>
          </a:p>
          <a:p>
            <a:pPr indent="-323850" lvl="0" marL="514350" marR="0" rtl="0" algn="l">
              <a:spcBef>
                <a:spcPts val="0"/>
              </a:spcBef>
              <a:spcAft>
                <a:spcPts val="0"/>
              </a:spcAft>
              <a:buClr>
                <a:schemeClr val="dk1"/>
              </a:buClr>
              <a:buSzPts val="3000"/>
              <a:buFont typeface="Calibri"/>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Ne, jam tiesiog reikėjo pertraukos, o skambutis pasitaikė laiku.</a:t>
            </a:r>
            <a:endParaRPr/>
          </a:p>
          <a:p>
            <a:pPr indent="-323850" lvl="0" marL="514350" marR="0" rtl="0" algn="l">
              <a:spcBef>
                <a:spcPts val="0"/>
              </a:spcBef>
              <a:spcAft>
                <a:spcPts val="0"/>
              </a:spcAft>
              <a:buClr>
                <a:schemeClr val="dk1"/>
              </a:buClr>
              <a:buSzPts val="3000"/>
              <a:buFont typeface="Calibri"/>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Taip, nes atsiliepdamas jis sumenkino situaciją ir ignoravo jos akivaizdžiai patiriamą stresą.</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p:txBody>
      </p:sp>
      <p:sp>
        <p:nvSpPr>
          <p:cNvPr id="351" name="Google Shape;351;p24"/>
          <p:cNvSpPr/>
          <p:nvPr/>
        </p:nvSpPr>
        <p:spPr>
          <a:xfrm>
            <a:off x="7086600" y="1149092"/>
            <a:ext cx="376109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3. NAMŲ RUOŠA</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pic>
        <p:nvPicPr>
          <p:cNvPr descr="A blue text on a black background&#10;&#10;AI-generated content may be incorrect." id="360" name="Google Shape;360;p25"/>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361" name="Google Shape;361;p25"/>
          <p:cNvSpPr txBox="1"/>
          <p:nvPr/>
        </p:nvSpPr>
        <p:spPr>
          <a:xfrm>
            <a:off x="2286000" y="3314700"/>
            <a:ext cx="14782800" cy="22159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PAAIŠKINIMAS: </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Žmogaus petraukimas, kai jis akivaizdžiai yra prislėgtas, rodo empatijos stoką. Tai sumenkina jausmus ir verčia jaustis neišgirstam, dar labiau padidinant patiriamą emocinę naštą.</a:t>
            </a:r>
            <a:endParaRPr sz="18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pic>
        <p:nvPicPr>
          <p:cNvPr descr="A blue text on a black background&#10;&#10;AI-generated content may be incorrect." id="370" name="Google Shape;370;p26"/>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371" name="Google Shape;371;p26"/>
          <p:cNvSpPr txBox="1"/>
          <p:nvPr/>
        </p:nvSpPr>
        <p:spPr>
          <a:xfrm>
            <a:off x="1298983" y="3178786"/>
            <a:ext cx="14782800" cy="517064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chemeClr val="lt1"/>
                </a:solidFill>
                <a:latin typeface="Calibri"/>
                <a:ea typeface="Calibri"/>
                <a:cs typeface="Calibri"/>
                <a:sym typeface="Calibri"/>
              </a:rPr>
              <a:t>Ką visa ši situacija rodo apie paslėptą nelygybę namų ūkyje?</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Kad abu partneriai prisideda skirtingais, ne visada vienodai matomais būdais</a:t>
            </a:r>
            <a:endParaRPr/>
          </a:p>
          <a:p>
            <a:pPr indent="-323850" lvl="0" marL="514350" marR="0" rtl="0" algn="l">
              <a:spcBef>
                <a:spcPts val="0"/>
              </a:spcBef>
              <a:spcAft>
                <a:spcPts val="0"/>
              </a:spcAft>
              <a:buClr>
                <a:schemeClr val="dk1"/>
              </a:buClr>
              <a:buSzPts val="3000"/>
              <a:buFont typeface="Calibri"/>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Kad vienas partneris bando nuraminti kitą, kuris per stipriai reaguoja dėl darbo streso</a:t>
            </a:r>
            <a:endParaRPr/>
          </a:p>
          <a:p>
            <a:pPr indent="-323850" lvl="0" marL="514350" marR="0" rtl="0" algn="l">
              <a:spcBef>
                <a:spcPts val="0"/>
              </a:spcBef>
              <a:spcAft>
                <a:spcPts val="0"/>
              </a:spcAft>
              <a:buClr>
                <a:schemeClr val="dk1"/>
              </a:buClr>
              <a:buSzPts val="3000"/>
              <a:buFont typeface="Calibri"/>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Kad kai kurie darbai tiesiog yra svarbesni už kitus</a:t>
            </a:r>
            <a:endParaRPr/>
          </a:p>
          <a:p>
            <a:pPr indent="-323850" lvl="0" marL="514350" marR="0" rtl="0" algn="l">
              <a:spcBef>
                <a:spcPts val="0"/>
              </a:spcBef>
              <a:spcAft>
                <a:spcPts val="0"/>
              </a:spcAft>
              <a:buClr>
                <a:schemeClr val="dk1"/>
              </a:buClr>
              <a:buSzPts val="3000"/>
              <a:buFont typeface="Calibri"/>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Kad namų ruošos našta kartais nuvertinama, o tai reiškia, jog vienas partneris prisiima daugiau atsakomybės nei kitas.</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p:txBody>
      </p:sp>
      <p:sp>
        <p:nvSpPr>
          <p:cNvPr id="372" name="Google Shape;372;p26"/>
          <p:cNvSpPr/>
          <p:nvPr/>
        </p:nvSpPr>
        <p:spPr>
          <a:xfrm>
            <a:off x="7086600" y="1149092"/>
            <a:ext cx="376109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3. NAMŲ RUOŠA</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pic>
        <p:nvPicPr>
          <p:cNvPr descr="A blue text on a black background&#10;&#10;AI-generated content may be incorrect." id="381" name="Google Shape;381;p27"/>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382" name="Google Shape;382;p27"/>
          <p:cNvSpPr txBox="1"/>
          <p:nvPr/>
        </p:nvSpPr>
        <p:spPr>
          <a:xfrm>
            <a:off x="2286000" y="3314700"/>
            <a:ext cx="14782800" cy="22159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PAAIŠKINIMAS: </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Namų ruošos darbai dažnai lieka nepastebėti, tačiau jie reikalauja laiko ir pastangų. Kai vienas partneris juos ignoruoja, kitam tenka nesąžiningai didelė darbų našta.</a:t>
            </a:r>
            <a:endParaRPr sz="180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descr="A blue text on a black background&#10;&#10;AI-generated content may be incorrect." id="391" name="Google Shape;391;p28"/>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392" name="Google Shape;392;p28"/>
          <p:cNvSpPr txBox="1"/>
          <p:nvPr/>
        </p:nvSpPr>
        <p:spPr>
          <a:xfrm>
            <a:off x="1298983" y="3178786"/>
            <a:ext cx="14782800"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chemeClr val="lt1"/>
                </a:solidFill>
                <a:latin typeface="Calibri"/>
                <a:ea typeface="Calibri"/>
                <a:cs typeface="Calibri"/>
                <a:sym typeface="Calibri"/>
              </a:rPr>
              <a:t>Kai moters tėvai siūlo jai mesti darbą, kokias nuostatas jie išsako?</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Kad motina gali dirbti visą darbo dieną ir vis tiek būti gera mama.</a:t>
            </a:r>
            <a:endParaRPr/>
          </a:p>
          <a:p>
            <a:pPr indent="-323850" lvl="0" marL="514350" marR="0" rtl="0" algn="l">
              <a:spcBef>
                <a:spcPts val="0"/>
              </a:spcBef>
              <a:spcAft>
                <a:spcPts val="0"/>
              </a:spcAft>
              <a:buClr>
                <a:schemeClr val="dk1"/>
              </a:buClr>
              <a:buSzPts val="3000"/>
              <a:buFont typeface="Calibri"/>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Kad vyrai yra labiau tinkami uždirbti pinigus, o moterys – auginti vaikus.</a:t>
            </a:r>
            <a:endParaRPr/>
          </a:p>
          <a:p>
            <a:pPr indent="-323850" lvl="0" marL="514350" marR="0" rtl="0" algn="l">
              <a:spcBef>
                <a:spcPts val="0"/>
              </a:spcBef>
              <a:spcAft>
                <a:spcPts val="0"/>
              </a:spcAft>
              <a:buClr>
                <a:schemeClr val="dk1"/>
              </a:buClr>
              <a:buSzPts val="3000"/>
              <a:buFont typeface="Calibri"/>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Kad visi darbai yra pernelyg stresingi nėščiai moteriai.</a:t>
            </a:r>
            <a:endParaRPr/>
          </a:p>
          <a:p>
            <a:pPr indent="-323850" lvl="0" marL="514350" marR="0" rtl="0" algn="l">
              <a:spcBef>
                <a:spcPts val="0"/>
              </a:spcBef>
              <a:spcAft>
                <a:spcPts val="0"/>
              </a:spcAft>
              <a:buClr>
                <a:schemeClr val="dk1"/>
              </a:buClr>
              <a:buSzPts val="3000"/>
              <a:buFont typeface="Calibri"/>
              <a:buNone/>
            </a:pPr>
            <a:r>
              <a:t/>
            </a:r>
            <a:endParaRPr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Kad vaiko auginimas yra bendra atsakomybė.</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p:txBody>
      </p:sp>
      <p:sp>
        <p:nvSpPr>
          <p:cNvPr id="393" name="Google Shape;393;p28"/>
          <p:cNvSpPr/>
          <p:nvPr/>
        </p:nvSpPr>
        <p:spPr>
          <a:xfrm>
            <a:off x="6248400" y="1104900"/>
            <a:ext cx="571784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4. STEBUKLO BELAUKIANT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pic>
        <p:nvPicPr>
          <p:cNvPr descr="A blue text on a black background&#10;&#10;AI-generated content may be incorrect." id="402" name="Google Shape;402;p29"/>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403" name="Google Shape;403;p29"/>
          <p:cNvSpPr txBox="1"/>
          <p:nvPr/>
        </p:nvSpPr>
        <p:spPr>
          <a:xfrm>
            <a:off x="2286000" y="3314700"/>
            <a:ext cx="14782800" cy="22159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PAAIŠKINIMAS: </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Tėvai užsimena, kad moters darbas yra mažiau svarbus ir kad vaiko auginimas yra jos natūralus vaidmuo, taip sustiprindami pasenusius įsitikinimus.</a:t>
            </a:r>
            <a:endParaRPr sz="18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3"/>
          <p:cNvSpPr txBox="1"/>
          <p:nvPr/>
        </p:nvSpPr>
        <p:spPr>
          <a:xfrm>
            <a:off x="152400" y="5067300"/>
            <a:ext cx="15849600" cy="2592376"/>
          </a:xfrm>
          <a:prstGeom prst="rect">
            <a:avLst/>
          </a:prstGeom>
          <a:noFill/>
          <a:ln>
            <a:noFill/>
          </a:ln>
        </p:spPr>
        <p:txBody>
          <a:bodyPr anchorCtr="0" anchor="t" bIns="45700" lIns="91425" spcFirstLastPara="1" rIns="91425" wrap="square" tIns="45700">
            <a:spAutoFit/>
          </a:bodyPr>
          <a:lstStyle/>
          <a:p>
            <a:pPr indent="-380181" lvl="1" marL="760363" marR="0" rtl="0" algn="l">
              <a:lnSpc>
                <a:spcPct val="123249"/>
              </a:lnSpc>
              <a:spcBef>
                <a:spcPts val="0"/>
              </a:spcBef>
              <a:spcAft>
                <a:spcPts val="0"/>
              </a:spcAft>
              <a:buClr>
                <a:srgbClr val="FFFFFF"/>
              </a:buClr>
              <a:buSzPts val="4000"/>
              <a:buFont typeface="Poppins"/>
              <a:buAutoNum type="arabicPeriod"/>
            </a:pPr>
            <a:r>
              <a:rPr b="1" i="0" lang="en-US" sz="4000" u="none" cap="none" strike="noStrike">
                <a:solidFill>
                  <a:srgbClr val="FFFFFF"/>
                </a:solidFill>
                <a:latin typeface="Poppins"/>
                <a:ea typeface="Poppins"/>
                <a:cs typeface="Poppins"/>
                <a:sym typeface="Poppins"/>
              </a:rPr>
              <a:t> Projekto Nr. </a:t>
            </a:r>
            <a:r>
              <a:rPr b="1" i="0" lang="en-US" sz="4000" u="none" cap="none" strike="noStrike">
                <a:solidFill>
                  <a:srgbClr val="FFFFFF"/>
                </a:solidFill>
                <a:latin typeface="Poppins"/>
                <a:ea typeface="Poppins"/>
                <a:cs typeface="Poppins"/>
                <a:sym typeface="Poppins"/>
              </a:rPr>
              <a:t>101191101</a:t>
            </a:r>
            <a:endParaRPr/>
          </a:p>
          <a:p>
            <a:pPr indent="-380181" lvl="1" marL="760363" marR="0" rtl="0" algn="l">
              <a:lnSpc>
                <a:spcPct val="123249"/>
              </a:lnSpc>
              <a:spcBef>
                <a:spcPts val="0"/>
              </a:spcBef>
              <a:spcAft>
                <a:spcPts val="0"/>
              </a:spcAft>
              <a:buClr>
                <a:srgbClr val="FFFFFF"/>
              </a:buClr>
              <a:buSzPts val="4000"/>
              <a:buFont typeface="Poppins"/>
              <a:buAutoNum type="arabicPeriod"/>
            </a:pPr>
            <a:r>
              <a:rPr b="1" i="0" lang="en-US" sz="4000" u="none" cap="none" strike="noStrike">
                <a:solidFill>
                  <a:srgbClr val="FFFFFF"/>
                </a:solidFill>
                <a:latin typeface="Poppins"/>
                <a:ea typeface="Poppins"/>
                <a:cs typeface="Poppins"/>
                <a:sym typeface="Poppins"/>
              </a:rPr>
              <a:t> Veiklos rūšis: Informuotumo didinimas</a:t>
            </a:r>
            <a:endParaRPr b="1" i="0" sz="4000" u="none" cap="none" strike="noStrike">
              <a:solidFill>
                <a:srgbClr val="FFFFFF"/>
              </a:solidFill>
              <a:latin typeface="Poppins"/>
              <a:ea typeface="Poppins"/>
              <a:cs typeface="Poppins"/>
              <a:sym typeface="Poppins"/>
            </a:endParaRPr>
          </a:p>
          <a:p>
            <a:pPr indent="-380181" lvl="1" marL="760363" marR="0" rtl="0" algn="l">
              <a:lnSpc>
                <a:spcPct val="123249"/>
              </a:lnSpc>
              <a:spcBef>
                <a:spcPts val="0"/>
              </a:spcBef>
              <a:spcAft>
                <a:spcPts val="0"/>
              </a:spcAft>
              <a:buClr>
                <a:srgbClr val="FFFFFF"/>
              </a:buClr>
              <a:buSzPts val="4000"/>
              <a:buFont typeface="Poppins"/>
              <a:buAutoNum type="arabicPeriod"/>
            </a:pPr>
            <a:r>
              <a:rPr b="1" i="0" lang="en-US" sz="4000" u="none" cap="none" strike="noStrike">
                <a:solidFill>
                  <a:srgbClr val="FFFFFF"/>
                </a:solidFill>
                <a:latin typeface="Poppins"/>
                <a:ea typeface="Poppins"/>
                <a:cs typeface="Poppins"/>
                <a:sym typeface="Poppins"/>
              </a:rPr>
              <a:t> Renginio pavadinimas: </a:t>
            </a:r>
            <a:r>
              <a:rPr b="1" i="0" lang="en-US" sz="4000" u="none" cap="none" strike="noStrike">
                <a:solidFill>
                  <a:srgbClr val="FFFFFF"/>
                </a:solidFill>
                <a:latin typeface="Poppins"/>
                <a:ea typeface="Poppins"/>
                <a:cs typeface="Poppins"/>
                <a:sym typeface="Poppins"/>
              </a:rPr>
              <a:t>Sklaidos renginys VR BALANCE</a:t>
            </a:r>
            <a:endParaRPr/>
          </a:p>
          <a:p>
            <a:pPr indent="-380181" lvl="1" marL="760363" marR="0" rtl="0" algn="l">
              <a:lnSpc>
                <a:spcPct val="123249"/>
              </a:lnSpc>
              <a:spcBef>
                <a:spcPts val="0"/>
              </a:spcBef>
              <a:spcAft>
                <a:spcPts val="0"/>
              </a:spcAft>
              <a:buClr>
                <a:srgbClr val="FFFFFF"/>
              </a:buClr>
              <a:buSzPts val="4000"/>
              <a:buFont typeface="Poppins"/>
              <a:buAutoNum type="arabicPeriod"/>
            </a:pPr>
            <a:r>
              <a:rPr b="1" i="0" lang="en-US" sz="4000" u="none" cap="none" strike="noStrike">
                <a:solidFill>
                  <a:srgbClr val="FFFFFF"/>
                </a:solidFill>
                <a:latin typeface="Poppins"/>
                <a:ea typeface="Poppins"/>
                <a:cs typeface="Poppins"/>
                <a:sym typeface="Poppins"/>
              </a:rPr>
              <a:t> Renginio data 20</a:t>
            </a:r>
            <a:r>
              <a:rPr b="1" i="0" lang="en-US" sz="4000" u="none" cap="none" strike="noStrike">
                <a:solidFill>
                  <a:srgbClr val="FFFFFF"/>
                </a:solidFill>
                <a:latin typeface="Poppins"/>
                <a:ea typeface="Poppins"/>
                <a:cs typeface="Poppins"/>
                <a:sym typeface="Poppins"/>
              </a:rPr>
              <a:t>/02/2026</a:t>
            </a:r>
            <a:endParaRPr/>
          </a:p>
        </p:txBody>
      </p:sp>
      <p:sp>
        <p:nvSpPr>
          <p:cNvPr id="128" name="Google Shape;128;p3"/>
          <p:cNvSpPr/>
          <p:nvPr/>
        </p:nvSpPr>
        <p:spPr>
          <a:xfrm>
            <a:off x="0" y="0"/>
            <a:ext cx="18288000" cy="45720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9" name="Google Shape;129;p3"/>
          <p:cNvSpPr txBox="1"/>
          <p:nvPr/>
        </p:nvSpPr>
        <p:spPr>
          <a:xfrm>
            <a:off x="457200" y="342900"/>
            <a:ext cx="16687800" cy="2126993"/>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E5B8B7"/>
              </a:buClr>
              <a:buSzPts val="6000"/>
              <a:buFont typeface="Calibri"/>
              <a:buNone/>
            </a:pPr>
            <a:r>
              <a:rPr b="1" lang="en-US" sz="6000">
                <a:solidFill>
                  <a:srgbClr val="E5B8B7"/>
                </a:solidFill>
                <a:latin typeface="Calibri"/>
                <a:ea typeface="Calibri"/>
                <a:cs typeface="Calibri"/>
                <a:sym typeface="Calibri"/>
              </a:rPr>
              <a:t>Sklaidos renginys VR Balance:</a:t>
            </a:r>
            <a:endParaRPr/>
          </a:p>
          <a:p>
            <a:pPr indent="0" lvl="0" marL="0" marR="0" rtl="0" algn="l">
              <a:lnSpc>
                <a:spcPct val="107000"/>
              </a:lnSpc>
              <a:spcBef>
                <a:spcPts val="800"/>
              </a:spcBef>
              <a:spcAft>
                <a:spcPts val="0"/>
              </a:spcAft>
              <a:buClr>
                <a:srgbClr val="E5B8B7"/>
              </a:buClr>
              <a:buSzPts val="6000"/>
              <a:buFont typeface="Calibri"/>
              <a:buNone/>
            </a:pPr>
            <a:r>
              <a:rPr b="1" lang="en-US" sz="6000">
                <a:solidFill>
                  <a:srgbClr val="E5B8B7"/>
                </a:solidFill>
                <a:latin typeface="Calibri"/>
                <a:ea typeface="Calibri"/>
                <a:cs typeface="Calibri"/>
                <a:sym typeface="Calibri"/>
              </a:rPr>
              <a:t>Skatiname lyčių lygybę per virtualią realybę</a:t>
            </a:r>
            <a:endParaRPr b="1" sz="6000">
              <a:solidFill>
                <a:srgbClr val="E5B8B7"/>
              </a:solidFill>
              <a:latin typeface="Calibri"/>
              <a:ea typeface="Calibri"/>
              <a:cs typeface="Calibri"/>
              <a:sym typeface="Calibri"/>
            </a:endParaRPr>
          </a:p>
        </p:txBody>
      </p:sp>
      <p:pic>
        <p:nvPicPr>
          <p:cNvPr descr="A blue text on a black background&#10;&#10;AI-generated content may be incorrect." id="130" name="Google Shape;130;p3"/>
          <p:cNvPicPr preferRelativeResize="0"/>
          <p:nvPr/>
        </p:nvPicPr>
        <p:blipFill rotWithShape="1">
          <a:blip r:embed="rId3">
            <a:alphaModFix/>
          </a:blip>
          <a:srcRect b="0" l="0" r="0" t="0"/>
          <a:stretch/>
        </p:blipFill>
        <p:spPr>
          <a:xfrm>
            <a:off x="457200" y="8420100"/>
            <a:ext cx="5740492" cy="131749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pic>
        <p:nvPicPr>
          <p:cNvPr descr="A blue text on a black background&#10;&#10;AI-generated content may be incorrect." id="412" name="Google Shape;412;p30"/>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413" name="Google Shape;413;p30"/>
          <p:cNvSpPr txBox="1"/>
          <p:nvPr/>
        </p:nvSpPr>
        <p:spPr>
          <a:xfrm>
            <a:off x="1298983" y="3178786"/>
            <a:ext cx="14782800"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chemeClr val="lt1"/>
                </a:solidFill>
                <a:latin typeface="Calibri"/>
                <a:ea typeface="Calibri"/>
                <a:cs typeface="Calibri"/>
                <a:sym typeface="Calibri"/>
              </a:rPr>
              <a:t>Kodėl tėvai priešinasi idėjai samdyti pagalbą ar dalytis tėvystės vaidmenimis?</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Jie mano, kad prašyti pagalbos yra silpnumo ženklas.</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b) Jie tiki tradicinių šeimos struktūrų, kuriose vaidmenys yra fiksuoti, išsaugojimu.</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c) Jie mano, kad auklės yra nepatikimos.</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d) Jie nežino apie šiuolaikinius vaiko auginimo išteklius.</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p:txBody>
      </p:sp>
      <p:sp>
        <p:nvSpPr>
          <p:cNvPr id="414" name="Google Shape;414;p30"/>
          <p:cNvSpPr/>
          <p:nvPr/>
        </p:nvSpPr>
        <p:spPr>
          <a:xfrm>
            <a:off x="6248400" y="1104900"/>
            <a:ext cx="571784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4. STEBUKLO BELAUKIANT</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pic>
        <p:nvPicPr>
          <p:cNvPr descr="A blue text on a black background&#10;&#10;AI-generated content may be incorrect." id="423" name="Google Shape;423;p31"/>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424" name="Google Shape;424;p31"/>
          <p:cNvSpPr txBox="1"/>
          <p:nvPr/>
        </p:nvSpPr>
        <p:spPr>
          <a:xfrm>
            <a:off x="2286000" y="3314700"/>
            <a:ext cx="14782800" cy="22159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PAAIŠKINIMAS: </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Tėvai laikosi tradicinių vertybių, pagal kurias motina augina vaiką, o tėvas jį aprūpina, priešinasi bendram ar šiuolaikiniam požiūriui į tėvystę.</a:t>
            </a:r>
            <a:endParaRPr sz="180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pic>
        <p:nvPicPr>
          <p:cNvPr descr="A blue text on a black background&#10;&#10;AI-generated content may be incorrect." id="433" name="Google Shape;433;p32"/>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434" name="Google Shape;434;p32"/>
          <p:cNvSpPr txBox="1"/>
          <p:nvPr/>
        </p:nvSpPr>
        <p:spPr>
          <a:xfrm>
            <a:off x="1298983" y="3178786"/>
            <a:ext cx="14782800"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chemeClr val="lt1"/>
                </a:solidFill>
                <a:latin typeface="Calibri"/>
                <a:ea typeface="Calibri"/>
                <a:cs typeface="Calibri"/>
                <a:sym typeface="Calibri"/>
              </a:rPr>
              <a:t>Koks yra pagrindinis tėvų požiūrio pokytis pokalbio pabaigoje?</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514350" lvl="0" marL="514350" marR="0" rtl="0" algn="l">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Jie nusprendžia samdyti auklę savo dukrai.</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b)  Jie visiškai sutinka su poros planais.</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c)  Jie nenoriai pripažįsta savo dukters savarankiškumą ir besikeičiančias šeimos normas.</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d)  Jie primygtinai reikalauja, kad šeima persikraustytų pas juos, kad jie galėtų padėti.</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p:txBody>
      </p:sp>
      <p:sp>
        <p:nvSpPr>
          <p:cNvPr id="435" name="Google Shape;435;p32"/>
          <p:cNvSpPr/>
          <p:nvPr/>
        </p:nvSpPr>
        <p:spPr>
          <a:xfrm>
            <a:off x="6248400" y="1104900"/>
            <a:ext cx="571784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4. STEBUKLO BELAUKIANT</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pic>
        <p:nvPicPr>
          <p:cNvPr descr="A blue text on a black background&#10;&#10;AI-generated content may be incorrect." id="444" name="Google Shape;444;p33"/>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445" name="Google Shape;445;p33"/>
          <p:cNvSpPr txBox="1"/>
          <p:nvPr/>
        </p:nvSpPr>
        <p:spPr>
          <a:xfrm>
            <a:off x="2286000" y="3314700"/>
            <a:ext cx="14782800" cy="22159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PAAIŠKINIMAS: </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Nors jie visiškai nesutinka, tėvai pradeda pripažinti, kad jų duktė ir jos partneris yra pajėgūs patys priimti sprendimus dėl savo šeimos.</a:t>
            </a:r>
            <a:endParaRPr sz="18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grpSp>
        <p:nvGrpSpPr>
          <p:cNvPr id="450" name="Google Shape;450;p34"/>
          <p:cNvGrpSpPr/>
          <p:nvPr/>
        </p:nvGrpSpPr>
        <p:grpSpPr>
          <a:xfrm>
            <a:off x="13106400" y="2029767"/>
            <a:ext cx="4253936" cy="6202292"/>
            <a:chOff x="0" y="-152400"/>
            <a:chExt cx="5671915" cy="8269723"/>
          </a:xfrm>
        </p:grpSpPr>
        <p:sp>
          <p:nvSpPr>
            <p:cNvPr id="451" name="Google Shape;451;p34"/>
            <p:cNvSpPr/>
            <p:nvPr/>
          </p:nvSpPr>
          <p:spPr>
            <a:xfrm>
              <a:off x="87732" y="1350970"/>
              <a:ext cx="5496450" cy="6766353"/>
            </a:xfrm>
            <a:custGeom>
              <a:rect b="b" l="l" r="r" t="t"/>
              <a:pathLst>
                <a:path extrusionOk="0" h="6766353" w="5496450">
                  <a:moveTo>
                    <a:pt x="0" y="0"/>
                  </a:moveTo>
                  <a:lnTo>
                    <a:pt x="5496450" y="0"/>
                  </a:lnTo>
                  <a:lnTo>
                    <a:pt x="5496450" y="6766353"/>
                  </a:lnTo>
                  <a:lnTo>
                    <a:pt x="0" y="6766353"/>
                  </a:lnTo>
                  <a:lnTo>
                    <a:pt x="0" y="0"/>
                  </a:lnTo>
                  <a:close/>
                </a:path>
              </a:pathLst>
            </a:custGeom>
            <a:blipFill rotWithShape="1">
              <a:blip r:embed="rId3">
                <a:alphaModFix amt="9919"/>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2" name="Google Shape;452;p34"/>
            <p:cNvSpPr txBox="1"/>
            <p:nvPr/>
          </p:nvSpPr>
          <p:spPr>
            <a:xfrm>
              <a:off x="0" y="-152400"/>
              <a:ext cx="5671915" cy="228498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5221">
                  <a:solidFill>
                    <a:srgbClr val="FFFFFF"/>
                  </a:solidFill>
                  <a:latin typeface="Poppins"/>
                  <a:ea typeface="Poppins"/>
                  <a:cs typeface="Poppins"/>
                  <a:sym typeface="Poppins"/>
                </a:rPr>
                <a:t>VR BALANCE</a:t>
              </a:r>
              <a:endParaRPr/>
            </a:p>
          </p:txBody>
        </p:sp>
      </p:grpSp>
      <p:sp>
        <p:nvSpPr>
          <p:cNvPr id="453" name="Google Shape;453;p34"/>
          <p:cNvSpPr txBox="1"/>
          <p:nvPr/>
        </p:nvSpPr>
        <p:spPr>
          <a:xfrm>
            <a:off x="5715000" y="190500"/>
            <a:ext cx="7082670" cy="1469890"/>
          </a:xfrm>
          <a:prstGeom prst="rect">
            <a:avLst/>
          </a:prstGeom>
          <a:noFill/>
          <a:ln>
            <a:noFill/>
          </a:ln>
        </p:spPr>
        <p:txBody>
          <a:bodyPr anchorCtr="0" anchor="t" bIns="0" lIns="0" spcFirstLastPara="1" rIns="0" wrap="square" tIns="0">
            <a:spAutoFit/>
          </a:bodyPr>
          <a:lstStyle/>
          <a:p>
            <a:pPr indent="0" lvl="0" marL="0" marR="0" rtl="0" algn="ctr">
              <a:lnSpc>
                <a:spcPct val="200292"/>
              </a:lnSpc>
              <a:spcBef>
                <a:spcPts val="0"/>
              </a:spcBef>
              <a:spcAft>
                <a:spcPts val="0"/>
              </a:spcAft>
              <a:buNone/>
            </a:pPr>
            <a:r>
              <a:rPr lang="en-US" sz="6500">
                <a:solidFill>
                  <a:srgbClr val="FFFFFF"/>
                </a:solidFill>
                <a:latin typeface="Arial Black"/>
                <a:ea typeface="Arial Black"/>
                <a:cs typeface="Arial Black"/>
                <a:sym typeface="Arial Black"/>
              </a:rPr>
              <a:t>EK APKLAUSA</a:t>
            </a:r>
            <a:endParaRPr sz="6500">
              <a:solidFill>
                <a:srgbClr val="FFFFFF"/>
              </a:solidFill>
              <a:latin typeface="Arial Black"/>
              <a:ea typeface="Arial Black"/>
              <a:cs typeface="Arial Black"/>
              <a:sym typeface="Arial Black"/>
            </a:endParaRPr>
          </a:p>
        </p:txBody>
      </p:sp>
      <p:sp>
        <p:nvSpPr>
          <p:cNvPr id="454" name="Google Shape;454;p34"/>
          <p:cNvSpPr/>
          <p:nvPr/>
        </p:nvSpPr>
        <p:spPr>
          <a:xfrm>
            <a:off x="152400" y="114300"/>
            <a:ext cx="4641508" cy="4641508"/>
          </a:xfrm>
          <a:custGeom>
            <a:rect b="b" l="l" r="r" t="t"/>
            <a:pathLst>
              <a:path extrusionOk="0" h="4641508" w="4641508">
                <a:moveTo>
                  <a:pt x="0" y="0"/>
                </a:moveTo>
                <a:lnTo>
                  <a:pt x="4641508" y="0"/>
                </a:lnTo>
                <a:lnTo>
                  <a:pt x="4641508" y="4641508"/>
                </a:lnTo>
                <a:lnTo>
                  <a:pt x="0" y="464150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5" name="Google Shape;455;p34"/>
          <p:cNvSpPr txBox="1"/>
          <p:nvPr/>
        </p:nvSpPr>
        <p:spPr>
          <a:xfrm>
            <a:off x="5715000" y="1988439"/>
            <a:ext cx="11353800"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Calibri"/>
                <a:ea typeface="Calibri"/>
                <a:cs typeface="Calibri"/>
                <a:sym typeface="Calibri"/>
              </a:rPr>
              <a:t>Teisingumo, teisių ir vertybių (CERV) </a:t>
            </a:r>
            <a:endParaRPr/>
          </a:p>
          <a:p>
            <a:pPr indent="0" lvl="0" marL="0" marR="0" rtl="0" algn="l">
              <a:spcBef>
                <a:spcPts val="0"/>
              </a:spcBef>
              <a:spcAft>
                <a:spcPts val="0"/>
              </a:spcAft>
              <a:buNone/>
            </a:pPr>
            <a:r>
              <a:rPr b="1" lang="en-US" sz="3600">
                <a:solidFill>
                  <a:schemeClr val="lt1"/>
                </a:solidFill>
                <a:latin typeface="Calibri"/>
                <a:ea typeface="Calibri"/>
                <a:cs typeface="Calibri"/>
                <a:sym typeface="Calibri"/>
              </a:rPr>
              <a:t>programa prašo dalyvauti  tyrime </a:t>
            </a:r>
            <a:endParaRPr b="1" sz="3600">
              <a:solidFill>
                <a:schemeClr val="lt1"/>
              </a:solidFill>
              <a:latin typeface="Calibri"/>
              <a:ea typeface="Calibri"/>
              <a:cs typeface="Calibri"/>
              <a:sym typeface="Calibri"/>
            </a:endParaRPr>
          </a:p>
        </p:txBody>
      </p:sp>
      <p:pic>
        <p:nvPicPr>
          <p:cNvPr descr="A blue text on a black background&#10;&#10;AI-generated content may be incorrect." id="456" name="Google Shape;456;p34"/>
          <p:cNvPicPr preferRelativeResize="0"/>
          <p:nvPr/>
        </p:nvPicPr>
        <p:blipFill rotWithShape="1">
          <a:blip r:embed="rId5">
            <a:alphaModFix/>
          </a:blip>
          <a:srcRect b="0" l="0" r="0" t="0"/>
          <a:stretch/>
        </p:blipFill>
        <p:spPr>
          <a:xfrm>
            <a:off x="685800" y="8420100"/>
            <a:ext cx="6404521" cy="1469890"/>
          </a:xfrm>
          <a:prstGeom prst="rect">
            <a:avLst/>
          </a:prstGeom>
          <a:noFill/>
          <a:ln>
            <a:noFill/>
          </a:ln>
        </p:spPr>
      </p:pic>
      <p:sp>
        <p:nvSpPr>
          <p:cNvPr id="457" name="Google Shape;457;p34"/>
          <p:cNvSpPr txBox="1"/>
          <p:nvPr/>
        </p:nvSpPr>
        <p:spPr>
          <a:xfrm>
            <a:off x="228600" y="5600700"/>
            <a:ext cx="12058650" cy="721736"/>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563C1"/>
              </a:buClr>
              <a:buSzPts val="4000"/>
              <a:buFont typeface="Calibri"/>
              <a:buNone/>
            </a:pPr>
            <a:r>
              <a:rPr lang="en-US" sz="4000" u="sng">
                <a:solidFill>
                  <a:srgbClr val="0563C1"/>
                </a:solidFill>
                <a:latin typeface="Calibri"/>
                <a:ea typeface="Calibri"/>
                <a:cs typeface="Calibri"/>
                <a:sym typeface="Calibri"/>
                <a:hlinkClick r:id="rId6">
                  <a:extLst>
                    <a:ext uri="{A12FA001-AC4F-418D-AE19-62706E023703}">
                      <ahyp:hlinkClr val="tx"/>
                    </a:ext>
                  </a:extLst>
                </a:hlinkClick>
              </a:rPr>
              <a:t>https://ec.europa.eu/eusurvey/runner/CERV_2021-2027</a:t>
            </a:r>
            <a:endParaRPr sz="400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35"/>
          <p:cNvSpPr txBox="1"/>
          <p:nvPr/>
        </p:nvSpPr>
        <p:spPr>
          <a:xfrm>
            <a:off x="152400" y="5067300"/>
            <a:ext cx="15849600" cy="2592376"/>
          </a:xfrm>
          <a:prstGeom prst="rect">
            <a:avLst/>
          </a:prstGeom>
          <a:noFill/>
          <a:ln>
            <a:noFill/>
          </a:ln>
        </p:spPr>
        <p:txBody>
          <a:bodyPr anchorCtr="0" anchor="t" bIns="45700" lIns="91425" spcFirstLastPara="1" rIns="91425" wrap="square" tIns="45700">
            <a:spAutoFit/>
          </a:bodyPr>
          <a:lstStyle/>
          <a:p>
            <a:pPr indent="-380181" lvl="1" marL="760363" marR="0" rtl="0" algn="l">
              <a:lnSpc>
                <a:spcPct val="123249"/>
              </a:lnSpc>
              <a:spcBef>
                <a:spcPts val="0"/>
              </a:spcBef>
              <a:spcAft>
                <a:spcPts val="0"/>
              </a:spcAft>
              <a:buClr>
                <a:srgbClr val="FFFFFF"/>
              </a:buClr>
              <a:buSzPts val="4000"/>
              <a:buFont typeface="Poppins"/>
              <a:buAutoNum type="arabicPeriod"/>
            </a:pPr>
            <a:r>
              <a:rPr b="1" i="0" lang="en-US" sz="4000" u="none" cap="none" strike="noStrike">
                <a:solidFill>
                  <a:srgbClr val="FFFFFF"/>
                </a:solidFill>
                <a:latin typeface="Poppins"/>
                <a:ea typeface="Poppins"/>
                <a:cs typeface="Poppins"/>
                <a:sym typeface="Poppins"/>
              </a:rPr>
              <a:t> Projekto Nr. </a:t>
            </a:r>
            <a:r>
              <a:rPr b="1" i="0" lang="en-US" sz="4000" u="none" cap="none" strike="noStrike">
                <a:solidFill>
                  <a:srgbClr val="FFFFFF"/>
                </a:solidFill>
                <a:latin typeface="Poppins"/>
                <a:ea typeface="Poppins"/>
                <a:cs typeface="Poppins"/>
                <a:sym typeface="Poppins"/>
              </a:rPr>
              <a:t>101191101</a:t>
            </a:r>
            <a:endParaRPr/>
          </a:p>
          <a:p>
            <a:pPr indent="-380181" lvl="1" marL="760363" marR="0" rtl="0" algn="l">
              <a:lnSpc>
                <a:spcPct val="123249"/>
              </a:lnSpc>
              <a:spcBef>
                <a:spcPts val="0"/>
              </a:spcBef>
              <a:spcAft>
                <a:spcPts val="0"/>
              </a:spcAft>
              <a:buClr>
                <a:srgbClr val="FFFFFF"/>
              </a:buClr>
              <a:buSzPts val="4000"/>
              <a:buFont typeface="Poppins"/>
              <a:buAutoNum type="arabicPeriod"/>
            </a:pPr>
            <a:r>
              <a:rPr b="1" i="0" lang="en-US" sz="4000" u="none" cap="none" strike="noStrike">
                <a:solidFill>
                  <a:srgbClr val="FFFFFF"/>
                </a:solidFill>
                <a:latin typeface="Poppins"/>
                <a:ea typeface="Poppins"/>
                <a:cs typeface="Poppins"/>
                <a:sym typeface="Poppins"/>
              </a:rPr>
              <a:t> Veiklos rūšis: Informuotumo didinimas</a:t>
            </a:r>
            <a:endParaRPr b="1" i="0" sz="4000" u="none" cap="none" strike="noStrike">
              <a:solidFill>
                <a:srgbClr val="FFFFFF"/>
              </a:solidFill>
              <a:latin typeface="Poppins"/>
              <a:ea typeface="Poppins"/>
              <a:cs typeface="Poppins"/>
              <a:sym typeface="Poppins"/>
            </a:endParaRPr>
          </a:p>
          <a:p>
            <a:pPr indent="-380181" lvl="1" marL="760363" marR="0" rtl="0" algn="l">
              <a:lnSpc>
                <a:spcPct val="123249"/>
              </a:lnSpc>
              <a:spcBef>
                <a:spcPts val="0"/>
              </a:spcBef>
              <a:spcAft>
                <a:spcPts val="0"/>
              </a:spcAft>
              <a:buClr>
                <a:srgbClr val="FFFFFF"/>
              </a:buClr>
              <a:buSzPts val="4000"/>
              <a:buFont typeface="Poppins"/>
              <a:buAutoNum type="arabicPeriod"/>
            </a:pPr>
            <a:r>
              <a:rPr b="1" i="0" lang="en-US" sz="4000" u="none" cap="none" strike="noStrike">
                <a:solidFill>
                  <a:srgbClr val="FFFFFF"/>
                </a:solidFill>
                <a:latin typeface="Poppins"/>
                <a:ea typeface="Poppins"/>
                <a:cs typeface="Poppins"/>
                <a:sym typeface="Poppins"/>
              </a:rPr>
              <a:t> Renginio pavadinimas: </a:t>
            </a:r>
            <a:r>
              <a:rPr b="1" i="0" lang="en-US" sz="4000" u="none" cap="none" strike="noStrike">
                <a:solidFill>
                  <a:srgbClr val="FFFFFF"/>
                </a:solidFill>
                <a:latin typeface="Poppins"/>
                <a:ea typeface="Poppins"/>
                <a:cs typeface="Poppins"/>
                <a:sym typeface="Poppins"/>
              </a:rPr>
              <a:t>Sklaidos renginys VR BALANCE</a:t>
            </a:r>
            <a:endParaRPr/>
          </a:p>
          <a:p>
            <a:pPr indent="-380181" lvl="1" marL="760363" marR="0" rtl="0" algn="l">
              <a:lnSpc>
                <a:spcPct val="123249"/>
              </a:lnSpc>
              <a:spcBef>
                <a:spcPts val="0"/>
              </a:spcBef>
              <a:spcAft>
                <a:spcPts val="0"/>
              </a:spcAft>
              <a:buClr>
                <a:srgbClr val="FFFFFF"/>
              </a:buClr>
              <a:buSzPts val="4000"/>
              <a:buFont typeface="Poppins"/>
              <a:buAutoNum type="arabicPeriod"/>
            </a:pPr>
            <a:r>
              <a:rPr b="1" i="0" lang="en-US" sz="4000" u="none" cap="none" strike="noStrike">
                <a:solidFill>
                  <a:srgbClr val="FFFFFF"/>
                </a:solidFill>
                <a:latin typeface="Poppins"/>
                <a:ea typeface="Poppins"/>
                <a:cs typeface="Poppins"/>
                <a:sym typeface="Poppins"/>
              </a:rPr>
              <a:t> Renginio data 20</a:t>
            </a:r>
            <a:r>
              <a:rPr b="1" i="0" lang="en-US" sz="4000" u="none" cap="none" strike="noStrike">
                <a:solidFill>
                  <a:srgbClr val="FFFFFF"/>
                </a:solidFill>
                <a:latin typeface="Poppins"/>
                <a:ea typeface="Poppins"/>
                <a:cs typeface="Poppins"/>
                <a:sym typeface="Poppins"/>
              </a:rPr>
              <a:t>/02/2026</a:t>
            </a:r>
            <a:endParaRPr/>
          </a:p>
        </p:txBody>
      </p:sp>
      <p:sp>
        <p:nvSpPr>
          <p:cNvPr id="463" name="Google Shape;463;p35"/>
          <p:cNvSpPr/>
          <p:nvPr/>
        </p:nvSpPr>
        <p:spPr>
          <a:xfrm>
            <a:off x="0" y="0"/>
            <a:ext cx="18288000" cy="45720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4" name="Google Shape;464;p35"/>
          <p:cNvSpPr txBox="1"/>
          <p:nvPr/>
        </p:nvSpPr>
        <p:spPr>
          <a:xfrm>
            <a:off x="382775" y="-148375"/>
            <a:ext cx="16687800" cy="2106600"/>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E5B8B7"/>
              </a:buClr>
              <a:buSzPts val="6000"/>
              <a:buFont typeface="Calibri"/>
              <a:buNone/>
            </a:pPr>
            <a:r>
              <a:rPr b="1" lang="en-US" sz="6000">
                <a:solidFill>
                  <a:srgbClr val="E5B8B7"/>
                </a:solidFill>
                <a:latin typeface="Calibri"/>
                <a:ea typeface="Calibri"/>
                <a:cs typeface="Calibri"/>
                <a:sym typeface="Calibri"/>
              </a:rPr>
              <a:t>VR Balance:</a:t>
            </a:r>
            <a:endParaRPr/>
          </a:p>
          <a:p>
            <a:pPr indent="0" lvl="0" marL="0" marR="0" rtl="0" algn="l">
              <a:lnSpc>
                <a:spcPct val="107000"/>
              </a:lnSpc>
              <a:spcBef>
                <a:spcPts val="800"/>
              </a:spcBef>
              <a:spcAft>
                <a:spcPts val="0"/>
              </a:spcAft>
              <a:buClr>
                <a:srgbClr val="E5B8B7"/>
              </a:buClr>
              <a:buSzPts val="6000"/>
              <a:buFont typeface="Calibri"/>
              <a:buNone/>
            </a:pPr>
            <a:r>
              <a:rPr b="1" lang="en-US" sz="6000">
                <a:solidFill>
                  <a:srgbClr val="E5B8B7"/>
                </a:solidFill>
                <a:latin typeface="Calibri"/>
                <a:ea typeface="Calibri"/>
                <a:cs typeface="Calibri"/>
                <a:sym typeface="Calibri"/>
              </a:rPr>
              <a:t>Skatiname lyčių lygybę per virtualią realybę</a:t>
            </a:r>
            <a:endParaRPr b="1" sz="6000">
              <a:solidFill>
                <a:srgbClr val="E5B8B7"/>
              </a:solidFill>
              <a:latin typeface="Calibri"/>
              <a:ea typeface="Calibri"/>
              <a:cs typeface="Calibri"/>
              <a:sym typeface="Calibri"/>
            </a:endParaRPr>
          </a:p>
        </p:txBody>
      </p:sp>
      <p:pic>
        <p:nvPicPr>
          <p:cNvPr descr="A blue text on a black background&#10;&#10;AI-generated content may be incorrect." id="465" name="Google Shape;465;p35"/>
          <p:cNvPicPr preferRelativeResize="0"/>
          <p:nvPr/>
        </p:nvPicPr>
        <p:blipFill rotWithShape="1">
          <a:blip r:embed="rId3">
            <a:alphaModFix/>
          </a:blip>
          <a:srcRect b="0" l="0" r="0" t="0"/>
          <a:stretch/>
        </p:blipFill>
        <p:spPr>
          <a:xfrm>
            <a:off x="457200" y="8420100"/>
            <a:ext cx="5740492" cy="131749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descr="A blue text on a black background&#10;&#10;AI-generated content may be incorrect." id="139" name="Google Shape;139;p4"/>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140" name="Google Shape;140;p4"/>
          <p:cNvSpPr txBox="1"/>
          <p:nvPr/>
        </p:nvSpPr>
        <p:spPr>
          <a:xfrm>
            <a:off x="1298983" y="3178786"/>
            <a:ext cx="14782800" cy="507831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Klausimas apie „ilgesnes pertraukas“ yra:</a:t>
            </a:r>
            <a:endParaRPr/>
          </a:p>
          <a:p>
            <a:pPr indent="0" lvl="0" marL="0" marR="0" rtl="0" algn="l">
              <a:spcBef>
                <a:spcPts val="0"/>
              </a:spcBef>
              <a:spcAft>
                <a:spcPts val="0"/>
              </a:spcAft>
              <a:buNone/>
            </a:pPr>
            <a:br>
              <a:rPr lang="en-US" sz="3000">
                <a:solidFill>
                  <a:schemeClr val="lt1"/>
                </a:solidFill>
                <a:latin typeface="Calibri"/>
                <a:ea typeface="Calibri"/>
                <a:cs typeface="Calibri"/>
                <a:sym typeface="Calibri"/>
              </a:rPr>
            </a:br>
            <a:r>
              <a:rPr lang="en-US" sz="3000">
                <a:solidFill>
                  <a:schemeClr val="lt1"/>
                </a:solidFill>
                <a:latin typeface="Calibri"/>
                <a:ea typeface="Calibri"/>
                <a:cs typeface="Calibri"/>
                <a:sym typeface="Calibri"/>
              </a:rPr>
              <a:t>a) Mandagus būdas sužinoti, ar kandidatas nori keliauti</a:t>
            </a:r>
            <a:endParaRPr/>
          </a:p>
          <a:p>
            <a:pPr indent="0" lvl="0" marL="0" marR="0" rtl="0" algn="l">
              <a:spcBef>
                <a:spcPts val="0"/>
              </a:spcBef>
              <a:spcAft>
                <a:spcPts val="0"/>
              </a:spcAft>
              <a:buNone/>
            </a:pPr>
            <a:br>
              <a:rPr lang="en-US" sz="3000">
                <a:solidFill>
                  <a:schemeClr val="lt1"/>
                </a:solidFill>
                <a:latin typeface="Calibri"/>
                <a:ea typeface="Calibri"/>
                <a:cs typeface="Calibri"/>
                <a:sym typeface="Calibri"/>
              </a:rPr>
            </a:br>
            <a:r>
              <a:rPr lang="en-US" sz="3000">
                <a:solidFill>
                  <a:schemeClr val="lt1"/>
                </a:solidFill>
                <a:latin typeface="Calibri"/>
                <a:ea typeface="Calibri"/>
                <a:cs typeface="Calibri"/>
                <a:sym typeface="Calibri"/>
              </a:rPr>
              <a:t>b) Priimtinas, nes jis nėra tiesiogiai susijęs su nėštumu</a:t>
            </a:r>
            <a:endParaRPr/>
          </a:p>
          <a:p>
            <a:pPr indent="0" lvl="0" marL="0" marR="0" rtl="0" algn="l">
              <a:spcBef>
                <a:spcPts val="0"/>
              </a:spcBef>
              <a:spcAft>
                <a:spcPts val="0"/>
              </a:spcAft>
              <a:buNone/>
            </a:pPr>
            <a:br>
              <a:rPr lang="en-US" sz="3000">
                <a:solidFill>
                  <a:schemeClr val="lt1"/>
                </a:solidFill>
                <a:latin typeface="Calibri"/>
                <a:ea typeface="Calibri"/>
                <a:cs typeface="Calibri"/>
                <a:sym typeface="Calibri"/>
              </a:rPr>
            </a:br>
            <a:r>
              <a:rPr lang="en-US" sz="3000">
                <a:solidFill>
                  <a:schemeClr val="lt1"/>
                </a:solidFill>
                <a:latin typeface="Calibri"/>
                <a:ea typeface="Calibri"/>
                <a:cs typeface="Calibri"/>
                <a:sym typeface="Calibri"/>
              </a:rPr>
              <a:t>c) Problemiškas, nes netiesiogiai nukreiptas į šeimos planavimą</a:t>
            </a:r>
            <a:endParaRPr/>
          </a:p>
          <a:p>
            <a:pPr indent="0" lvl="0" marL="0" marR="0" rtl="0" algn="l">
              <a:spcBef>
                <a:spcPts val="0"/>
              </a:spcBef>
              <a:spcAft>
                <a:spcPts val="0"/>
              </a:spcAft>
              <a:buNone/>
            </a:pPr>
            <a:br>
              <a:rPr lang="en-US" sz="3000">
                <a:solidFill>
                  <a:schemeClr val="lt1"/>
                </a:solidFill>
                <a:latin typeface="Calibri"/>
                <a:ea typeface="Calibri"/>
                <a:cs typeface="Calibri"/>
                <a:sym typeface="Calibri"/>
              </a:rPr>
            </a:br>
            <a:r>
              <a:rPr lang="en-US" sz="3000">
                <a:solidFill>
                  <a:schemeClr val="lt1"/>
                </a:solidFill>
                <a:latin typeface="Calibri"/>
                <a:ea typeface="Calibri"/>
                <a:cs typeface="Calibri"/>
                <a:sym typeface="Calibri"/>
              </a:rPr>
              <a:t>d) Įprastas klausimas šiuolaikiniuose darbo pokalbiuose</a:t>
            </a:r>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4"/>
          <p:cNvSpPr/>
          <p:nvPr/>
        </p:nvSpPr>
        <p:spPr>
          <a:xfrm>
            <a:off x="7086600" y="1149092"/>
            <a:ext cx="4332404" cy="707886"/>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lt1"/>
              </a:buClr>
              <a:buSzPts val="4000"/>
              <a:buFont typeface="Calibri"/>
              <a:buAutoNum type="arabicPeriod"/>
            </a:pPr>
            <a:r>
              <a:rPr b="1" lang="en-US" sz="4000">
                <a:solidFill>
                  <a:schemeClr val="lt1"/>
                </a:solidFill>
                <a:latin typeface="Calibri"/>
                <a:ea typeface="Calibri"/>
                <a:cs typeface="Calibri"/>
                <a:sym typeface="Calibri"/>
              </a:rPr>
              <a:t>DARBO POKALBIS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descr="A blue text on a black background&#10;&#10;AI-generated content may be incorrect." id="150" name="Google Shape;150;p5"/>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151" name="Google Shape;151;p5"/>
          <p:cNvSpPr txBox="1"/>
          <p:nvPr/>
        </p:nvSpPr>
        <p:spPr>
          <a:xfrm>
            <a:off x="2123671" y="3543300"/>
            <a:ext cx="14782800" cy="249299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PAAIŠKINIMAS: </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Net ir netiesioginiai klausimai apie galimas pertraukas dėl asmeninio gyvenimo gali būti laikomi diskriminacine praktika, jei jie taikosi į su lytimi susijusias patirtis.</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pic>
        <p:nvPicPr>
          <p:cNvPr descr="A blue text on a black background&#10;&#10;AI-generated content may be incorrect." id="160" name="Google Shape;160;p6"/>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161" name="Google Shape;161;p6"/>
          <p:cNvSpPr txBox="1"/>
          <p:nvPr/>
        </p:nvSpPr>
        <p:spPr>
          <a:xfrm>
            <a:off x="1298983" y="3178786"/>
            <a:ext cx="14782800"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Klausti kandidato apie nėštumą ar šeimos planus darbo pokalbio metu yra:</a:t>
            </a:r>
            <a:endParaRPr/>
          </a:p>
          <a:p>
            <a:pPr indent="0" lvl="0" marL="0" marR="0" rtl="0" algn="l">
              <a:spcBef>
                <a:spcPts val="0"/>
              </a:spcBef>
              <a:spcAft>
                <a:spcPts val="0"/>
              </a:spcAft>
              <a:buNone/>
            </a:pPr>
            <a:br>
              <a:rPr b="1" lang="en-US" sz="3000">
                <a:solidFill>
                  <a:schemeClr val="lt1"/>
                </a:solidFill>
                <a:latin typeface="Calibri"/>
                <a:ea typeface="Calibri"/>
                <a:cs typeface="Calibri"/>
                <a:sym typeface="Calibri"/>
              </a:rPr>
            </a:br>
            <a:r>
              <a:rPr lang="en-US" sz="3000">
                <a:solidFill>
                  <a:schemeClr val="lt1"/>
                </a:solidFill>
                <a:latin typeface="Calibri"/>
                <a:ea typeface="Calibri"/>
                <a:cs typeface="Calibri"/>
                <a:sym typeface="Calibri"/>
              </a:rPr>
              <a:t>a) Neteisėta ir diskriminuojama</a:t>
            </a:r>
            <a:endParaRPr/>
          </a:p>
          <a:p>
            <a:pPr indent="0" lvl="0" marL="0" marR="0" rtl="0" algn="l">
              <a:spcBef>
                <a:spcPts val="0"/>
              </a:spcBef>
              <a:spcAft>
                <a:spcPts val="0"/>
              </a:spcAft>
              <a:buNone/>
            </a:pPr>
            <a:br>
              <a:rPr lang="en-US" sz="3000">
                <a:solidFill>
                  <a:schemeClr val="lt1"/>
                </a:solidFill>
                <a:latin typeface="Calibri"/>
                <a:ea typeface="Calibri"/>
                <a:cs typeface="Calibri"/>
                <a:sym typeface="Calibri"/>
              </a:rPr>
            </a:br>
            <a:r>
              <a:rPr lang="en-US" sz="3000">
                <a:solidFill>
                  <a:schemeClr val="lt1"/>
                </a:solidFill>
                <a:latin typeface="Calibri"/>
                <a:ea typeface="Calibri"/>
                <a:cs typeface="Calibri"/>
                <a:sym typeface="Calibri"/>
              </a:rPr>
              <a:t>b) Priimtina sektoriuose, kuriuose būtinas darbo tęstinumas</a:t>
            </a:r>
            <a:endParaRPr/>
          </a:p>
          <a:p>
            <a:pPr indent="0" lvl="0" marL="0" marR="0" rtl="0" algn="l">
              <a:spcBef>
                <a:spcPts val="0"/>
              </a:spcBef>
              <a:spcAft>
                <a:spcPts val="0"/>
              </a:spcAft>
              <a:buNone/>
            </a:pPr>
            <a:br>
              <a:rPr lang="en-US" sz="3000">
                <a:solidFill>
                  <a:schemeClr val="lt1"/>
                </a:solidFill>
                <a:latin typeface="Calibri"/>
                <a:ea typeface="Calibri"/>
                <a:cs typeface="Calibri"/>
                <a:sym typeface="Calibri"/>
              </a:rPr>
            </a:br>
            <a:r>
              <a:rPr lang="en-US" sz="3000">
                <a:solidFill>
                  <a:schemeClr val="lt1"/>
                </a:solidFill>
                <a:latin typeface="Calibri"/>
                <a:ea typeface="Calibri"/>
                <a:cs typeface="Calibri"/>
                <a:sym typeface="Calibri"/>
              </a:rPr>
              <a:t>c) Problemiška tik tuo atveju, jei kandidatas pasiskundžia</a:t>
            </a:r>
            <a:endParaRPr/>
          </a:p>
          <a:p>
            <a:pPr indent="0" lvl="0" marL="0" marR="0" rtl="0" algn="l">
              <a:spcBef>
                <a:spcPts val="0"/>
              </a:spcBef>
              <a:spcAft>
                <a:spcPts val="0"/>
              </a:spcAft>
              <a:buNone/>
            </a:pPr>
            <a:br>
              <a:rPr lang="en-US" sz="3000">
                <a:solidFill>
                  <a:schemeClr val="lt1"/>
                </a:solidFill>
                <a:latin typeface="Calibri"/>
                <a:ea typeface="Calibri"/>
                <a:cs typeface="Calibri"/>
                <a:sym typeface="Calibri"/>
              </a:rPr>
            </a:br>
            <a:r>
              <a:rPr lang="en-US" sz="3000">
                <a:solidFill>
                  <a:schemeClr val="lt1"/>
                </a:solidFill>
                <a:latin typeface="Calibri"/>
                <a:ea typeface="Calibri"/>
                <a:cs typeface="Calibri"/>
                <a:sym typeface="Calibri"/>
              </a:rPr>
              <a:t>d) Nesąžininga ir diskriminuojama, tačiau to nereglamentuoja įstatymai</a:t>
            </a:r>
            <a:endParaRPr/>
          </a:p>
        </p:txBody>
      </p:sp>
      <p:sp>
        <p:nvSpPr>
          <p:cNvPr id="162" name="Google Shape;162;p6"/>
          <p:cNvSpPr/>
          <p:nvPr/>
        </p:nvSpPr>
        <p:spPr>
          <a:xfrm>
            <a:off x="7086600" y="1149092"/>
            <a:ext cx="4332404" cy="707886"/>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lt1"/>
              </a:buClr>
              <a:buSzPts val="4000"/>
              <a:buFont typeface="Calibri"/>
              <a:buAutoNum type="arabicPeriod"/>
            </a:pPr>
            <a:r>
              <a:rPr b="1" lang="en-US" sz="4000">
                <a:solidFill>
                  <a:schemeClr val="lt1"/>
                </a:solidFill>
                <a:latin typeface="Calibri"/>
                <a:ea typeface="Calibri"/>
                <a:cs typeface="Calibri"/>
                <a:sym typeface="Calibri"/>
              </a:rPr>
              <a:t>DARBO POKALBIS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descr="A blue text on a black background&#10;&#10;AI-generated content may be incorrect." id="171" name="Google Shape;171;p7"/>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172" name="Google Shape;172;p7"/>
          <p:cNvSpPr txBox="1"/>
          <p:nvPr/>
        </p:nvSpPr>
        <p:spPr>
          <a:xfrm>
            <a:off x="2123671" y="3543300"/>
            <a:ext cx="14782800" cy="249299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PAAIŠKINIMAS: </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Daugelyje jurisdikcijų, įskaitant ES, tokie klausimai teisiškai laikomi diskriminacija pagal darbo ir lygių galimybių teisės normas.</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descr="A blue text on a black background&#10;&#10;AI-generated content may be incorrect." id="181" name="Google Shape;181;p8"/>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182" name="Google Shape;182;p8"/>
          <p:cNvSpPr txBox="1"/>
          <p:nvPr/>
        </p:nvSpPr>
        <p:spPr>
          <a:xfrm>
            <a:off x="1298983" y="3178786"/>
            <a:ext cx="14782800"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chemeClr val="lt1"/>
                </a:solidFill>
                <a:latin typeface="Calibri"/>
                <a:ea typeface="Calibri"/>
                <a:cs typeface="Calibri"/>
                <a:sym typeface="Calibri"/>
              </a:rPr>
              <a:t>Darbo pokalbio metu, darbdavys kandidatą turėtų vertinti pagal:</a:t>
            </a:r>
            <a:endParaRPr/>
          </a:p>
          <a:p>
            <a:pPr indent="0" lvl="0" marL="0" marR="0" rtl="0" algn="l">
              <a:spcBef>
                <a:spcPts val="0"/>
              </a:spcBef>
              <a:spcAft>
                <a:spcPts val="0"/>
              </a:spcAft>
              <a:buNone/>
            </a:pPr>
            <a:r>
              <a:t/>
            </a:r>
            <a:endParaRPr sz="3000">
              <a:solidFill>
                <a:schemeClr val="lt1"/>
              </a:solidFill>
              <a:latin typeface="Calibri"/>
              <a:ea typeface="Calibri"/>
              <a:cs typeface="Calibri"/>
              <a:sym typeface="Calibri"/>
            </a:endParaRPr>
          </a:p>
          <a:p>
            <a:pPr indent="-514350" lvl="0" marL="514350" marR="0" rtl="0" algn="l">
              <a:lnSpc>
                <a:spcPct val="150000"/>
              </a:lnSpc>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Tikimybę, kad jis/ji ims tėvystės/motinystės atostogas</a:t>
            </a:r>
            <a:endParaRPr/>
          </a:p>
          <a:p>
            <a:pPr indent="-514350" lvl="0" marL="514350" marR="0" rtl="0" algn="l">
              <a:lnSpc>
                <a:spcPct val="150000"/>
              </a:lnSpc>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Ilgalaikį įsipareigojimą įmonei</a:t>
            </a:r>
            <a:endParaRPr/>
          </a:p>
          <a:p>
            <a:pPr indent="-514350" lvl="0" marL="514350" marR="0" rtl="0" algn="l">
              <a:lnSpc>
                <a:spcPct val="150000"/>
              </a:lnSpc>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Techninius įgūdžius, patirtį ir požiūrį</a:t>
            </a:r>
            <a:endParaRPr/>
          </a:p>
          <a:p>
            <a:pPr indent="-514350" lvl="0" marL="514350" marR="0" rtl="0" algn="l">
              <a:lnSpc>
                <a:spcPct val="150000"/>
              </a:lnSpc>
              <a:spcBef>
                <a:spcPts val="0"/>
              </a:spcBef>
              <a:spcAft>
                <a:spcPts val="0"/>
              </a:spcAft>
              <a:buClr>
                <a:schemeClr val="lt1"/>
              </a:buClr>
              <a:buSzPts val="3000"/>
              <a:buFont typeface="Calibri"/>
              <a:buAutoNum type="alphaLcParenR"/>
            </a:pPr>
            <a:r>
              <a:rPr lang="en-US" sz="3000">
                <a:solidFill>
                  <a:schemeClr val="lt1"/>
                </a:solidFill>
                <a:latin typeface="Calibri"/>
                <a:ea typeface="Calibri"/>
                <a:cs typeface="Calibri"/>
                <a:sym typeface="Calibri"/>
              </a:rPr>
              <a:t>Lankstumą dėl šeimyninių pareigų</a:t>
            </a:r>
            <a:endParaRPr/>
          </a:p>
        </p:txBody>
      </p:sp>
      <p:sp>
        <p:nvSpPr>
          <p:cNvPr id="183" name="Google Shape;183;p8"/>
          <p:cNvSpPr/>
          <p:nvPr/>
        </p:nvSpPr>
        <p:spPr>
          <a:xfrm>
            <a:off x="7086600" y="1149092"/>
            <a:ext cx="4332404" cy="707886"/>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lt1"/>
              </a:buClr>
              <a:buSzPts val="4000"/>
              <a:buFont typeface="Calibri"/>
              <a:buAutoNum type="arabicPeriod"/>
            </a:pPr>
            <a:r>
              <a:rPr b="1" lang="en-US" sz="4000">
                <a:solidFill>
                  <a:schemeClr val="lt1"/>
                </a:solidFill>
                <a:latin typeface="Calibri"/>
                <a:ea typeface="Calibri"/>
                <a:cs typeface="Calibri"/>
                <a:sym typeface="Calibri"/>
              </a:rPr>
              <a:t>DARBO POKALBIS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pic>
        <p:nvPicPr>
          <p:cNvPr descr="A blue text on a black background&#10;&#10;AI-generated content may be incorrect." id="192" name="Google Shape;192;p9"/>
          <p:cNvPicPr preferRelativeResize="0"/>
          <p:nvPr/>
        </p:nvPicPr>
        <p:blipFill rotWithShape="1">
          <a:blip r:embed="rId3">
            <a:alphaModFix/>
          </a:blip>
          <a:srcRect b="0" l="0" r="0" t="0"/>
          <a:stretch/>
        </p:blipFill>
        <p:spPr>
          <a:xfrm>
            <a:off x="6644825" y="8801100"/>
            <a:ext cx="5740492" cy="1317490"/>
          </a:xfrm>
          <a:prstGeom prst="rect">
            <a:avLst/>
          </a:prstGeom>
          <a:noFill/>
          <a:ln>
            <a:noFill/>
          </a:ln>
        </p:spPr>
      </p:pic>
      <p:sp>
        <p:nvSpPr>
          <p:cNvPr id="193" name="Google Shape;193;p9"/>
          <p:cNvSpPr txBox="1"/>
          <p:nvPr/>
        </p:nvSpPr>
        <p:spPr>
          <a:xfrm>
            <a:off x="2286000" y="3314700"/>
            <a:ext cx="14782800" cy="29546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000">
                <a:solidFill>
                  <a:schemeClr val="lt1"/>
                </a:solidFill>
                <a:latin typeface="Calibri"/>
                <a:ea typeface="Calibri"/>
                <a:cs typeface="Calibri"/>
                <a:sym typeface="Calibri"/>
              </a:rPr>
              <a:t>PAAIŠKINIMAS: </a:t>
            </a:r>
            <a:endParaRPr/>
          </a:p>
          <a:p>
            <a:pPr indent="0" lvl="0" marL="0" marR="0" rtl="0" algn="l">
              <a:spcBef>
                <a:spcPts val="0"/>
              </a:spcBef>
              <a:spcAft>
                <a:spcPts val="0"/>
              </a:spcAft>
              <a:buNone/>
            </a:pPr>
            <a:r>
              <a:t/>
            </a:r>
            <a:endParaRPr b="1" sz="3000">
              <a:solidFill>
                <a:schemeClr val="lt1"/>
              </a:solidFill>
              <a:latin typeface="Calibri"/>
              <a:ea typeface="Calibri"/>
              <a:cs typeface="Calibri"/>
              <a:sym typeface="Calibri"/>
            </a:endParaRPr>
          </a:p>
          <a:p>
            <a:pPr indent="0" lvl="0" marL="0" marR="0" rtl="0" algn="l">
              <a:spcBef>
                <a:spcPts val="0"/>
              </a:spcBef>
              <a:spcAft>
                <a:spcPts val="0"/>
              </a:spcAft>
              <a:buNone/>
            </a:pPr>
            <a:r>
              <a:rPr lang="en-US" sz="3000">
                <a:solidFill>
                  <a:schemeClr val="lt1"/>
                </a:solidFill>
                <a:latin typeface="Calibri"/>
                <a:ea typeface="Calibri"/>
                <a:cs typeface="Calibri"/>
                <a:sym typeface="Calibri"/>
              </a:rPr>
              <a:t>Atranka turėtų būti grindžiama tik su darbu susijusiais kriterijais, tokiais kaip įgūdžiai, ankstesni darbo rezultatai ir suderinamumas su organizacijos kultūra, o ne asmeninėmis ar šeimos aplinkybėmis.</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User</dc:creator>
</cp:coreProperties>
</file>